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3" r:id="rId3"/>
    <p:sldId id="267" r:id="rId4"/>
    <p:sldId id="266" r:id="rId5"/>
    <p:sldId id="269" r:id="rId6"/>
    <p:sldId id="272" r:id="rId7"/>
    <p:sldId id="268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2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09/10/2020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09/10/2020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09/10/2020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000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JManager</a:t>
            </a:r>
            <a:r>
              <a:rPr lang="en-GB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</a:t>
            </a:r>
            <a:r>
              <a:rPr lang="en-GB">
                <a:solidFill>
                  <a:schemeClr val="bg1"/>
                </a:solidFill>
              </a:rPr>
              <a:t>de Jong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JManager</a:t>
            </a:r>
            <a:r>
              <a:rPr lang="en-GB" dirty="0">
                <a:solidFill>
                  <a:schemeClr val="bg1"/>
                </a:solidFill>
              </a:rPr>
              <a:t> (1/5)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JManager</a:t>
            </a:r>
            <a:r>
              <a:rPr lang="en-GB" dirty="0">
                <a:solidFill>
                  <a:schemeClr val="bg1"/>
                </a:solidFill>
              </a:rPr>
              <a:t> can help you do book keeping of many ROOT histograms / graphs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same histogram / graph for different modules, PMTs, etc.</a:t>
            </a:r>
          </a:p>
          <a:p>
            <a:r>
              <a:rPr lang="en-GB" dirty="0">
                <a:solidFill>
                  <a:schemeClr val="bg1"/>
                </a:solidFill>
              </a:rPr>
              <a:t>It simply extends the functionality of an STD map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it has a master ROOT histogram, graph or other </a:t>
            </a:r>
            <a:r>
              <a:rPr lang="en-GB" dirty="0" err="1">
                <a:solidFill>
                  <a:schemeClr val="bg1"/>
                </a:solidFill>
              </a:rPr>
              <a:t>TObject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to be provided by the user to the constructor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it creates “slave” histograms on the fly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name of histogram is obtained by replacing a wild card character in the name of the master by the corresponding key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it writes all histograms to file with a single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JManager</a:t>
            </a:r>
            <a:r>
              <a:rPr lang="en-GB" dirty="0">
                <a:solidFill>
                  <a:schemeClr val="bg1"/>
                </a:solidFill>
              </a:rPr>
              <a:t> (2/5)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23592" y="2348880"/>
            <a:ext cx="7920000" cy="39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 template&lt;class </a:t>
            </a:r>
            <a:r>
              <a:rPr lang="en-GB" sz="2400" dirty="0" err="1">
                <a:solidFill>
                  <a:prstClr val="white"/>
                </a:solidFill>
              </a:rPr>
              <a:t>JKey_t</a:t>
            </a:r>
            <a:r>
              <a:rPr lang="en-GB" sz="2400" dirty="0">
                <a:solidFill>
                  <a:prstClr val="white"/>
                </a:solidFill>
              </a:rPr>
              <a:t>, class </a:t>
            </a:r>
            <a:r>
              <a:rPr lang="en-GB" sz="2400" dirty="0" err="1">
                <a:solidFill>
                  <a:prstClr val="white"/>
                </a:solidFill>
              </a:rPr>
              <a:t>JValue_t</a:t>
            </a:r>
            <a:r>
              <a:rPr lang="en-GB" sz="2400" dirty="0">
                <a:solidFill>
                  <a:prstClr val="white"/>
                </a:solidFill>
              </a:rPr>
              <a:t>&gt;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 class </a:t>
            </a:r>
            <a:r>
              <a:rPr lang="en-GB" sz="2400" dirty="0" err="1">
                <a:solidFill>
                  <a:prstClr val="white"/>
                </a:solidFill>
              </a:rPr>
              <a:t>JManager</a:t>
            </a:r>
            <a:r>
              <a:rPr lang="en-GB" sz="2400" dirty="0">
                <a:solidFill>
                  <a:prstClr val="white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	public </a:t>
            </a:r>
            <a:r>
              <a:rPr lang="en-GB" sz="2400" dirty="0" err="1">
                <a:solidFill>
                  <a:prstClr val="white"/>
                </a:solidFill>
              </a:rPr>
              <a:t>JPointer</a:t>
            </a:r>
            <a:r>
              <a:rPr lang="en-GB" sz="2400" dirty="0">
                <a:solidFill>
                  <a:prstClr val="white"/>
                </a:solidFill>
              </a:rPr>
              <a:t>&lt;</a:t>
            </a:r>
            <a:r>
              <a:rPr lang="en-GB" sz="2400" dirty="0" err="1">
                <a:solidFill>
                  <a:prstClr val="white"/>
                </a:solidFill>
              </a:rPr>
              <a:t>JValue_t</a:t>
            </a:r>
            <a:r>
              <a:rPr lang="en-GB" sz="2400" dirty="0">
                <a:solidFill>
                  <a:prstClr val="white"/>
                </a:solidFill>
              </a:rPr>
              <a:t>&gt;,	// master histogram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	public </a:t>
            </a:r>
            <a:r>
              <a:rPr lang="en-GB" sz="2400" dirty="0" err="1">
                <a:solidFill>
                  <a:prstClr val="white"/>
                </a:solidFill>
              </a:rPr>
              <a:t>std</a:t>
            </a:r>
            <a:r>
              <a:rPr lang="en-GB" sz="2400" dirty="0">
                <a:solidFill>
                  <a:prstClr val="white"/>
                </a:solidFill>
              </a:rPr>
              <a:t>::map&lt;</a:t>
            </a:r>
            <a:r>
              <a:rPr lang="en-GB" sz="2400" dirty="0" err="1">
                <a:solidFill>
                  <a:prstClr val="white"/>
                </a:solidFill>
              </a:rPr>
              <a:t>JKey_t</a:t>
            </a:r>
            <a:r>
              <a:rPr lang="en-GB" sz="2400" dirty="0">
                <a:solidFill>
                  <a:prstClr val="white"/>
                </a:solidFill>
              </a:rPr>
              <a:t>, </a:t>
            </a:r>
            <a:r>
              <a:rPr lang="en-GB" sz="2400" dirty="0" err="1">
                <a:solidFill>
                  <a:prstClr val="white"/>
                </a:solidFill>
              </a:rPr>
              <a:t>JValue_t</a:t>
            </a:r>
            <a:r>
              <a:rPr lang="en-GB" sz="2400" dirty="0">
                <a:solidFill>
                  <a:prstClr val="white"/>
                </a:solidFill>
              </a:rPr>
              <a:t>*&gt;	// STD map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 	</a:t>
            </a:r>
            <a:r>
              <a:rPr lang="en-GB" sz="2400" dirty="0" err="1">
                <a:solidFill>
                  <a:prstClr val="white"/>
                </a:solidFill>
              </a:rPr>
              <a:t>JManager</a:t>
            </a:r>
            <a:r>
              <a:rPr lang="en-GB" sz="2400" dirty="0">
                <a:solidFill>
                  <a:prstClr val="white"/>
                </a:solidFill>
              </a:rPr>
              <a:t>(</a:t>
            </a:r>
            <a:r>
              <a:rPr lang="en-GB" sz="2400" dirty="0" err="1">
                <a:solidFill>
                  <a:prstClr val="white"/>
                </a:solidFill>
              </a:rPr>
              <a:t>JValue_t</a:t>
            </a:r>
            <a:r>
              <a:rPr lang="en-GB" sz="2400" dirty="0">
                <a:solidFill>
                  <a:prstClr val="white"/>
                </a:solidFill>
              </a:rPr>
              <a:t>* master);	// master histogram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br>
              <a:rPr lang="en-GB" sz="2400" dirty="0">
                <a:solidFill>
                  <a:prstClr val="white"/>
                </a:solidFill>
              </a:rPr>
            </a:br>
            <a:r>
              <a:rPr lang="en-GB" sz="2400" dirty="0">
                <a:solidFill>
                  <a:prstClr val="white"/>
                </a:solidFill>
              </a:rPr>
              <a:t>	void Write(</a:t>
            </a:r>
            <a:r>
              <a:rPr lang="en-GB" sz="2400" dirty="0" err="1">
                <a:solidFill>
                  <a:prstClr val="white"/>
                </a:solidFill>
              </a:rPr>
              <a:t>const</a:t>
            </a:r>
            <a:r>
              <a:rPr lang="en-GB" sz="2400" dirty="0">
                <a:solidFill>
                  <a:prstClr val="white"/>
                </a:solidFill>
              </a:rPr>
              <a:t> char* </a:t>
            </a:r>
            <a:r>
              <a:rPr lang="en-GB" sz="2400" dirty="0" err="1">
                <a:solidFill>
                  <a:prstClr val="white"/>
                </a:solidFill>
              </a:rPr>
              <a:t>file_name</a:t>
            </a:r>
            <a:r>
              <a:rPr lang="en-GB" sz="2400" dirty="0">
                <a:solidFill>
                  <a:prstClr val="white"/>
                </a:solidFill>
              </a:rPr>
              <a:t>);	// save data to file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29852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JManager</a:t>
            </a:r>
            <a:r>
              <a:rPr lang="en-GB" dirty="0">
                <a:solidFill>
                  <a:schemeClr val="bg1"/>
                </a:solidFill>
              </a:rPr>
              <a:t> (3/5)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does this work?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map operator [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</a:t>
            </a:r>
            <a:r>
              <a:rPr lang="en-GB" dirty="0">
                <a:solidFill>
                  <a:schemeClr val="bg1"/>
                </a:solidFill>
              </a:rPr>
              <a:t>] is customized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it checks for the availability of the histogram associated with given key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creates new histogram if necessary based on the master histogram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returns pointer to valid histogram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604000" y="4797272"/>
            <a:ext cx="7200000" cy="108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606675" algn="l"/>
              </a:tabLst>
            </a:pPr>
            <a:r>
              <a:rPr lang="en-GB" sz="2400" dirty="0">
                <a:solidFill>
                  <a:prstClr val="white"/>
                </a:solidFill>
              </a:rPr>
              <a:t> map[key]-&gt;Fill(x);	// will work if map manages a TH1D</a:t>
            </a: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JManager</a:t>
            </a:r>
            <a:r>
              <a:rPr lang="en-GB" dirty="0">
                <a:solidFill>
                  <a:schemeClr val="bg1"/>
                </a:solidFill>
              </a:rPr>
              <a:t> (4/5)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What about the key?</a:t>
            </a:r>
            <a:endParaRPr lang="en-GB" dirty="0"/>
          </a:p>
          <a:p>
            <a:pPr lvl="1"/>
            <a:r>
              <a:rPr lang="en-GB" dirty="0">
                <a:solidFill>
                  <a:schemeClr val="bg1"/>
                </a:solidFill>
              </a:rPr>
              <a:t>normal less-than operator &lt; should be defined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conform STD map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to find the correct histogram for a given key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STD output stream operator should be defined</a:t>
            </a:r>
          </a:p>
          <a:p>
            <a:pPr lvl="2"/>
            <a:r>
              <a:rPr lang="en-GB" dirty="0" err="1">
                <a:solidFill>
                  <a:schemeClr val="bg1"/>
                </a:solidFill>
              </a:rPr>
              <a:t>ostream</a:t>
            </a:r>
            <a:r>
              <a:rPr lang="en-GB" dirty="0">
                <a:solidFill>
                  <a:schemeClr val="bg1"/>
                </a:solidFill>
              </a:rPr>
              <a:t>&amp; operator&lt;&lt;(</a:t>
            </a:r>
            <a:r>
              <a:rPr lang="en-GB" dirty="0" err="1">
                <a:solidFill>
                  <a:schemeClr val="bg1"/>
                </a:solidFill>
              </a:rPr>
              <a:t>ostream</a:t>
            </a:r>
            <a:r>
              <a:rPr lang="en-GB" dirty="0">
                <a:solidFill>
                  <a:schemeClr val="bg1"/>
                </a:solidFill>
              </a:rPr>
              <a:t>&amp;,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JKey_t</a:t>
            </a:r>
            <a:r>
              <a:rPr lang="en-GB" dirty="0">
                <a:solidFill>
                  <a:schemeClr val="bg1"/>
                </a:solidFill>
              </a:rPr>
              <a:t>&amp;);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to create a name for the new histogram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1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5DA7-6B94-4109-9E41-AB8DE61F1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JManager</a:t>
            </a:r>
            <a:r>
              <a:rPr lang="en-GB" dirty="0">
                <a:solidFill>
                  <a:schemeClr val="bg1"/>
                </a:solidFill>
              </a:rPr>
              <a:t> (5/5)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52BB6-DB5B-479D-94FD-87B9D7BFF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What about the master?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wild card in the name of the master is replaced by textual representation of the key of the slave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07AFC-2567-4508-B72E-82C8DC244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68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(1/3)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031544" y="1700808"/>
            <a:ext cx="8280000" cy="504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/>
              <a:t>JGIZMO::</a:t>
            </a:r>
            <a:r>
              <a:rPr lang="en-GB" sz="2400" dirty="0" err="1"/>
              <a:t>JManager</a:t>
            </a:r>
            <a:r>
              <a:rPr lang="en-GB" sz="2400" dirty="0"/>
              <a:t>&lt;</a:t>
            </a:r>
            <a:r>
              <a:rPr lang="en-GB" sz="2400" dirty="0" err="1"/>
              <a:t>int</a:t>
            </a:r>
            <a:r>
              <a:rPr lang="en-GB" sz="2400" dirty="0"/>
              <a:t>, TH1D&gt; map(new TH1D("M_[%]", …));</a:t>
            </a:r>
            <a:br>
              <a:rPr lang="en-GB" sz="2400" dirty="0"/>
            </a:br>
            <a:endParaRPr lang="en-GB" sz="2400" dirty="0"/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/>
              <a:t>for ( ; ; ) {</a:t>
            </a:r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/>
              <a:t>	:</a:t>
            </a:r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/>
              <a:t>	for (</a:t>
            </a:r>
            <a:r>
              <a:rPr lang="en-GB" sz="2400" dirty="0" err="1"/>
              <a:t>JDAQSuperFrame</a:t>
            </a:r>
            <a:r>
              <a:rPr lang="en-GB" sz="2400" dirty="0"/>
              <a:t>::</a:t>
            </a:r>
            <a:r>
              <a:rPr lang="en-GB" sz="2400" dirty="0" err="1"/>
              <a:t>const_iterator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/>
              <a:t>			hit	=	frame-&gt;begin();</a:t>
            </a:r>
            <a:br>
              <a:rPr lang="en-GB" sz="2400" dirty="0"/>
            </a:br>
            <a:r>
              <a:rPr lang="en-GB" sz="2400" dirty="0"/>
              <a:t>			hit	!=	frame-&gt;end(); </a:t>
            </a:r>
            <a:br>
              <a:rPr lang="en-GB" sz="2400" dirty="0"/>
            </a:br>
            <a:r>
              <a:rPr lang="en-GB" sz="2400" dirty="0"/>
              <a:t>			hit++) {</a:t>
            </a:r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/>
              <a:t>		map[frame-</a:t>
            </a:r>
            <a:r>
              <a:rPr lang="en-GB" sz="2400" dirty="0" err="1"/>
              <a:t>getModuleID</a:t>
            </a:r>
            <a:r>
              <a:rPr lang="en-GB" sz="2400" dirty="0"/>
              <a:t>()]-&gt;Fill(hit-&gt;</a:t>
            </a:r>
            <a:r>
              <a:rPr lang="en-GB" sz="2400" dirty="0" err="1"/>
              <a:t>getT</a:t>
            </a:r>
            <a:r>
              <a:rPr lang="en-GB" sz="2400" dirty="0"/>
              <a:t>());</a:t>
            </a:r>
            <a:br>
              <a:rPr lang="en-GB" sz="2400" dirty="0"/>
            </a:br>
            <a:r>
              <a:rPr lang="en-GB" sz="2400" dirty="0"/>
              <a:t>	}</a:t>
            </a:r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/>
              <a:t>}</a:t>
            </a:r>
            <a:br>
              <a:rPr lang="en-GB" sz="2400" dirty="0"/>
            </a:br>
            <a:endParaRPr lang="en-GB" sz="2400" dirty="0"/>
          </a:p>
          <a:p>
            <a:pPr defTabSz="990600">
              <a:tabLst>
                <a:tab pos="365125" algn="l"/>
                <a:tab pos="715963" algn="l"/>
                <a:tab pos="1249363" algn="l"/>
                <a:tab pos="1889125" algn="r"/>
                <a:tab pos="1965325" algn="l"/>
              </a:tabLst>
            </a:pPr>
            <a:r>
              <a:rPr lang="en-GB" sz="2400" dirty="0" err="1"/>
              <a:t>map.Write</a:t>
            </a:r>
            <a:r>
              <a:rPr lang="en-GB" sz="2400" dirty="0"/>
              <a:t>(“</a:t>
            </a:r>
            <a:r>
              <a:rPr lang="en-GB" sz="2400" dirty="0" err="1"/>
              <a:t>example.root</a:t>
            </a:r>
            <a:r>
              <a:rPr lang="en-GB" sz="2400" dirty="0"/>
              <a:t>”);</a:t>
            </a:r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(2/3)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JPlot1D can be used to plot the histograms</a:t>
            </a:r>
          </a:p>
          <a:p>
            <a:pPr marL="457200" lvl="1" indent="0">
              <a:buNone/>
              <a:tabLst>
                <a:tab pos="715963" algn="l"/>
                <a:tab pos="1158875" algn="l"/>
                <a:tab pos="3489325" algn="l"/>
                <a:tab pos="4038600" algn="l"/>
              </a:tabLst>
            </a:pPr>
            <a:r>
              <a:rPr lang="en-GB" sz="2600" dirty="0">
                <a:solidFill>
                  <a:schemeClr val="bg1"/>
                </a:solidFill>
              </a:rPr>
              <a:t>JPlot1D \</a:t>
            </a:r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	-f	</a:t>
            </a:r>
            <a:r>
              <a:rPr lang="en-GB" sz="2600" dirty="0" err="1">
                <a:solidFill>
                  <a:schemeClr val="bg1"/>
                </a:solidFill>
              </a:rPr>
              <a:t>example.root:M</a:t>
            </a:r>
            <a:r>
              <a:rPr lang="en-GB" sz="2600" dirty="0">
                <a:solidFill>
                  <a:schemeClr val="bg1"/>
                </a:solidFill>
              </a:rPr>
              <a:t> 	\	</a:t>
            </a:r>
            <a:r>
              <a:rPr lang="en-GB" sz="2600" i="1" dirty="0">
                <a:solidFill>
                  <a:schemeClr val="bg1"/>
                </a:solidFill>
              </a:rPr>
              <a:t>select all histograms with </a:t>
            </a:r>
            <a:r>
              <a:rPr lang="en-GB" sz="2600" dirty="0">
                <a:solidFill>
                  <a:schemeClr val="bg1"/>
                </a:solidFill>
              </a:rPr>
              <a:t>M.*</a:t>
            </a:r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	-\&gt; "t [ns]“	\	</a:t>
            </a:r>
            <a:r>
              <a:rPr lang="en-GB" sz="2600" i="1" dirty="0">
                <a:solidFill>
                  <a:schemeClr val="bg1"/>
                </a:solidFill>
              </a:rPr>
              <a:t>draw x-axis label</a:t>
            </a:r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	-L	TR	\	</a:t>
            </a:r>
            <a:r>
              <a:rPr lang="en-GB" sz="2600" i="1" dirty="0">
                <a:solidFill>
                  <a:schemeClr val="bg1"/>
                </a:solidFill>
              </a:rPr>
              <a:t>draw legend</a:t>
            </a:r>
            <a:r>
              <a:rPr lang="en-GB" sz="2600" i="1" baseline="30000" dirty="0">
                <a:solidFill>
                  <a:schemeClr val="bg1"/>
                </a:solidFill>
              </a:rPr>
              <a:t>¶</a:t>
            </a:r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	-T	"example“	\	</a:t>
            </a:r>
            <a:r>
              <a:rPr lang="en-GB" sz="2600" i="1" dirty="0">
                <a:solidFill>
                  <a:schemeClr val="bg1"/>
                </a:solidFill>
              </a:rPr>
              <a:t>draw title</a:t>
            </a:r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	-o	example.gif 		</a:t>
            </a:r>
            <a:r>
              <a:rPr lang="en-GB" sz="2600" i="1" dirty="0">
                <a:solidFill>
                  <a:schemeClr val="bg1"/>
                </a:solidFill>
              </a:rPr>
              <a:t>save graphics output to file</a:t>
            </a:r>
          </a:p>
          <a:p>
            <a:pPr marL="457200" lvl="1" indent="0">
              <a:buNone/>
              <a:tabLst>
                <a:tab pos="715963" algn="l"/>
                <a:tab pos="1158875" algn="l"/>
                <a:tab pos="3489325" algn="l"/>
                <a:tab pos="4038600" algn="l"/>
              </a:tabLst>
            </a:pPr>
            <a:br>
              <a:rPr lang="en-GB" sz="2600" dirty="0">
                <a:solidFill>
                  <a:schemeClr val="bg1"/>
                </a:solidFill>
              </a:rPr>
            </a:br>
            <a:r>
              <a:rPr lang="en-GB" sz="2600" dirty="0">
                <a:solidFill>
                  <a:schemeClr val="bg1"/>
                </a:solidFill>
              </a:rPr>
              <a:t>see result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7368" y="6309321"/>
            <a:ext cx="63900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aseline="30000" dirty="0">
                <a:solidFill>
                  <a:schemeClr val="bg1"/>
                </a:solidFill>
              </a:rPr>
              <a:t>¶ </a:t>
            </a:r>
            <a:r>
              <a:rPr lang="en-GB" sz="2200" dirty="0">
                <a:solidFill>
                  <a:schemeClr val="bg1"/>
                </a:solidFill>
              </a:rPr>
              <a:t>Note that JPlot1D will take text between [..] as label. </a:t>
            </a:r>
            <a:endParaRPr lang="en-GB" sz="2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09855" y="6232843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903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(3/3)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864" y="1669504"/>
            <a:ext cx="4724400" cy="4495800"/>
          </a:xfrm>
        </p:spPr>
      </p:pic>
    </p:spTree>
    <p:extLst>
      <p:ext uri="{BB962C8B-B14F-4D97-AF65-F5344CB8AC3E}">
        <p14:creationId xmlns:p14="http://schemas.microsoft.com/office/powerpoint/2010/main" val="375511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</TotalTime>
  <Words>545</Words>
  <Application>Microsoft Office PowerPoint</Application>
  <PresentationFormat>Widescreen</PresentationFormat>
  <Paragraphs>63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JManager </vt:lpstr>
      <vt:lpstr>JManager (1/5)</vt:lpstr>
      <vt:lpstr>JManager (2/5)</vt:lpstr>
      <vt:lpstr>JManager (3/5)</vt:lpstr>
      <vt:lpstr>JManager (4/5)</vt:lpstr>
      <vt:lpstr>JManager (5/5)</vt:lpstr>
      <vt:lpstr>Example (1/3)</vt:lpstr>
      <vt:lpstr>Example (2/3)</vt:lpstr>
      <vt:lpstr>Example (3/3)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Maarten de Jong</cp:lastModifiedBy>
  <cp:revision>1132</cp:revision>
  <dcterms:created xsi:type="dcterms:W3CDTF">2013-10-02T15:15:34Z</dcterms:created>
  <dcterms:modified xsi:type="dcterms:W3CDTF">2020-10-09T07:34:01Z</dcterms:modified>
</cp:coreProperties>
</file>