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3" r:id="rId3"/>
    <p:sldId id="264" r:id="rId4"/>
    <p:sldId id="271" r:id="rId5"/>
    <p:sldId id="268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16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721C7-6591-407E-8888-85A4B70DCC87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9FE16-5D00-4DF4-A556-31FFAF742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11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6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0FC3-98F0-44E0-9C83-347D2CEB266F}" type="datetime1">
              <a:rPr lang="en-GB" smtClean="0"/>
              <a:t>20/02/2020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B0B4-F10C-4E88-8347-AB1E02EF6EFD}" type="datetime1">
              <a:rPr lang="en-GB" smtClean="0"/>
              <a:t>20/02/2020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705-1771-43F7-BA22-2A9506BDA13A}" type="datetime1">
              <a:rPr lang="en-GB" smtClean="0"/>
              <a:t>20/02/2020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6CE9-2172-4ABA-BCD1-7B99E50CAE60}" type="datetime1">
              <a:rPr lang="en-GB" smtClean="0"/>
              <a:t>20/02/2020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2246-B7F5-4E3E-89B2-3567BC5BC594}" type="datetime1">
              <a:rPr lang="en-GB" smtClean="0"/>
              <a:t>20/02/2020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F14D-5E1D-48EF-8E96-9995C33F20AF}" type="datetime1">
              <a:rPr lang="en-GB" smtClean="0"/>
              <a:t>20/02/2020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D3CC-6BF5-4985-B400-B517297EE7F9}" type="datetime1">
              <a:rPr lang="en-GB" smtClean="0"/>
              <a:t>20/02/2020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7B93-E98A-45E2-9771-7E9541DBABB0}" type="datetime1">
              <a:rPr lang="en-GB" smtClean="0"/>
              <a:t>20/02/2020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E295-C726-4913-8908-6489E1CFF786}" type="datetime1">
              <a:rPr lang="en-GB" smtClean="0"/>
              <a:t>20/02/2020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11C-1409-458E-8472-BFADDF1CE4C0}" type="datetime1">
              <a:rPr lang="en-GB" smtClean="0"/>
              <a:t>20/02/2020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556-2199-4615-A465-0465F7C95C28}" type="datetime1">
              <a:rPr lang="en-GB" smtClean="0"/>
              <a:t>20/02/2020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5E6D6-ABF6-4D83-A9BC-7D12B1C19823}" type="datetime1">
              <a:rPr lang="en-GB" smtClean="0"/>
              <a:t>20/02/2020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JMultiComparable</a:t>
            </a:r>
            <a:r>
              <a:rPr lang="en-GB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M. </a:t>
            </a:r>
            <a:r>
              <a:rPr lang="en-GB">
                <a:solidFill>
                  <a:schemeClr val="bg1"/>
                </a:solidFill>
              </a:rPr>
              <a:t>de Jong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JMultiComparable</a:t>
            </a:r>
            <a:r>
              <a:rPr lang="en-GB" dirty="0">
                <a:solidFill>
                  <a:schemeClr val="bg1"/>
                </a:solidFill>
              </a:rPr>
              <a:t> (1/3)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JMultiComparable</a:t>
            </a:r>
            <a:r>
              <a:rPr lang="en-GB" dirty="0">
                <a:solidFill>
                  <a:schemeClr val="bg1"/>
                </a:solidFill>
              </a:rPr>
              <a:t> is a </a:t>
            </a:r>
            <a:r>
              <a:rPr lang="en-GB" u="sng" dirty="0">
                <a:solidFill>
                  <a:schemeClr val="bg1"/>
                </a:solidFill>
              </a:rPr>
              <a:t>base</a:t>
            </a:r>
            <a:r>
              <a:rPr lang="en-GB" dirty="0">
                <a:solidFill>
                  <a:schemeClr val="bg1"/>
                </a:solidFill>
              </a:rPr>
              <a:t> class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it implements all the comparison operators for a composite class with multiple inheritance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it uses the so-called “</a:t>
            </a:r>
            <a:r>
              <a:rPr lang="en-GB" i="1" dirty="0">
                <a:solidFill>
                  <a:schemeClr val="bg1"/>
                </a:solidFill>
              </a:rPr>
              <a:t>curiously recurring template pattern</a:t>
            </a:r>
            <a:r>
              <a:rPr lang="en-GB" dirty="0">
                <a:solidFill>
                  <a:schemeClr val="bg1"/>
                </a:solidFill>
              </a:rPr>
              <a:t>” (CRTP) trick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base class can access derived class using </a:t>
            </a:r>
            <a:r>
              <a:rPr lang="en-GB" dirty="0" err="1">
                <a:solidFill>
                  <a:schemeClr val="bg1"/>
                </a:solidFill>
              </a:rPr>
              <a:t>static_cast</a:t>
            </a:r>
            <a:r>
              <a:rPr lang="en-GB" dirty="0">
                <a:solidFill>
                  <a:schemeClr val="bg1"/>
                </a:solidFill>
              </a:rPr>
              <a:t> instead of virtual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6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JMultiComparable</a:t>
            </a:r>
            <a:r>
              <a:rPr lang="en-GB" dirty="0">
                <a:solidFill>
                  <a:schemeClr val="bg1"/>
                </a:solidFill>
              </a:rPr>
              <a:t> (2/3)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800000" y="2520000"/>
            <a:ext cx="8640000" cy="360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51054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template&lt;class T, class </a:t>
            </a:r>
            <a:r>
              <a:rPr lang="en-GB" sz="2200" dirty="0" err="1">
                <a:solidFill>
                  <a:prstClr val="white"/>
                </a:solidFill>
              </a:rPr>
              <a:t>JTypeList</a:t>
            </a:r>
            <a:r>
              <a:rPr lang="en-GB" sz="2200" dirty="0">
                <a:solidFill>
                  <a:prstClr val="white"/>
                </a:solidFill>
              </a:rPr>
              <a:t>&lt;&gt; &gt; 	// </a:t>
            </a:r>
            <a:r>
              <a:rPr lang="en-GB" sz="2200" dirty="0">
                <a:solidFill>
                  <a:schemeClr val="bg1"/>
                </a:solidFill>
              </a:rPr>
              <a:t>list of base classes of T</a:t>
            </a:r>
            <a:endParaRPr lang="en-GB" sz="2200" dirty="0">
              <a:solidFill>
                <a:prstClr val="white"/>
              </a:solidFill>
            </a:endParaRP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51054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</a:t>
            </a:r>
            <a:r>
              <a:rPr lang="en-GB" sz="2200" dirty="0" err="1">
                <a:solidFill>
                  <a:prstClr val="white"/>
                </a:solidFill>
              </a:rPr>
              <a:t>JMultiComparable</a:t>
            </a:r>
            <a:r>
              <a:rPr lang="en-GB" sz="2200" dirty="0">
                <a:solidFill>
                  <a:prstClr val="white"/>
                </a:solidFill>
              </a:rPr>
              <a:t> {	// base class for T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51054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&lt;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51054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&gt;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51054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&lt;=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51054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&gt;=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51054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==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51054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 	operator	!=	(T first, T second);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990600" algn="l"/>
                <a:tab pos="2239963" algn="ctr"/>
                <a:tab pos="2514600" algn="l"/>
                <a:tab pos="51054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226953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JMultiComparable</a:t>
            </a:r>
            <a:r>
              <a:rPr lang="en-GB" dirty="0">
                <a:solidFill>
                  <a:schemeClr val="bg1"/>
                </a:solidFill>
              </a:rPr>
              <a:t> (3/3)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How to make this work?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each base class X of T which appears in the type list should simply  implement the following method: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20000" y="3600000"/>
            <a:ext cx="7200800" cy="180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X {		// actual class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: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bool	less(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 X&amp;) 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;	// comparison method</a:t>
            </a:r>
          </a:p>
          <a:p>
            <a:pPr defTabSz="2300288">
              <a:lnSpc>
                <a:spcPts val="2800"/>
              </a:lnSpc>
              <a:tabLst>
                <a:tab pos="271463" algn="l"/>
                <a:tab pos="898525" algn="l"/>
                <a:tab pos="385603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083774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80000" y="1800000"/>
            <a:ext cx="4680000" cy="468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struct</a:t>
            </a:r>
            <a:r>
              <a:rPr lang="en-GB" sz="2200" dirty="0">
                <a:solidFill>
                  <a:schemeClr val="bg1"/>
                </a:solidFill>
              </a:rPr>
              <a:t> A :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JComparable</a:t>
            </a:r>
            <a:r>
              <a:rPr lang="en-GB" sz="2200" dirty="0">
                <a:solidFill>
                  <a:schemeClr val="bg1"/>
                </a:solidFill>
              </a:rPr>
              <a:t>&lt;A&gt;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A() : value(0) {}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A(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value) : value(value) {}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bool less(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A&amp; object) 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return value &lt; </a:t>
            </a:r>
            <a:r>
              <a:rPr lang="en-GB" sz="2200" dirty="0" err="1">
                <a:solidFill>
                  <a:schemeClr val="bg1"/>
                </a:solidFill>
              </a:rPr>
              <a:t>object.value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}</a:t>
            </a:r>
            <a:br>
              <a:rPr lang="en-GB" sz="2200" dirty="0">
                <a:solidFill>
                  <a:schemeClr val="bg1"/>
                </a:solidFill>
              </a:rPr>
            </a:b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9" name="Rectangle 8"/>
          <p:cNvSpPr/>
          <p:nvPr/>
        </p:nvSpPr>
        <p:spPr>
          <a:xfrm>
            <a:off x="6480000" y="1800000"/>
            <a:ext cx="4680000" cy="468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struct</a:t>
            </a:r>
            <a:r>
              <a:rPr lang="en-GB" sz="2200" dirty="0">
                <a:solidFill>
                  <a:schemeClr val="bg1"/>
                </a:solidFill>
              </a:rPr>
              <a:t> B :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JComparable</a:t>
            </a:r>
            <a:r>
              <a:rPr lang="en-GB" sz="2200">
                <a:solidFill>
                  <a:schemeClr val="bg1"/>
                </a:solidFill>
              </a:rPr>
              <a:t>&lt;B&gt;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B() : value(0) {}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B(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value) : value(value) {}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bool less(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B&amp; object) 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{</a:t>
            </a:r>
          </a:p>
          <a:p>
            <a:pPr>
              <a:lnSpc>
                <a:spcPts val="2800"/>
              </a:lnSpc>
              <a:tabLst>
                <a:tab pos="274638" algn="l"/>
                <a:tab pos="6254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return value &lt; </a:t>
            </a:r>
            <a:r>
              <a:rPr lang="en-GB" sz="2200" dirty="0" err="1">
                <a:solidFill>
                  <a:schemeClr val="bg1"/>
                </a:solidFill>
              </a:rPr>
              <a:t>object.value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}</a:t>
            </a:r>
            <a:br>
              <a:rPr lang="en-GB" sz="2200" dirty="0">
                <a:solidFill>
                  <a:schemeClr val="bg1"/>
                </a:solidFill>
              </a:rPr>
            </a:b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value;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069891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Specification of comparison operators 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here, first A then B is compared: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000" y="2880000"/>
            <a:ext cx="6840000" cy="324000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struct</a:t>
            </a:r>
            <a:r>
              <a:rPr lang="en-GB" sz="2200" dirty="0">
                <a:solidFill>
                  <a:schemeClr val="bg1"/>
                </a:solidFill>
              </a:rPr>
              <a:t> C :</a:t>
            </a:r>
          </a:p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A,</a:t>
            </a:r>
          </a:p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B,</a:t>
            </a:r>
          </a:p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r>
              <a:rPr lang="nl-NL" sz="2200" dirty="0">
                <a:solidFill>
                  <a:schemeClr val="bg1"/>
                </a:solidFill>
              </a:rPr>
              <a:t>	</a:t>
            </a:r>
            <a:r>
              <a:rPr lang="en-GB" sz="2200" dirty="0">
                <a:solidFill>
                  <a:schemeClr val="bg1"/>
                </a:solidFill>
              </a:rPr>
              <a:t>public </a:t>
            </a:r>
            <a:r>
              <a:rPr lang="en-GB" sz="2200" dirty="0" err="1">
                <a:solidFill>
                  <a:schemeClr val="bg1"/>
                </a:solidFill>
              </a:rPr>
              <a:t>JMultiComparable</a:t>
            </a:r>
            <a:r>
              <a:rPr lang="en-GB" sz="2200" dirty="0">
                <a:solidFill>
                  <a:schemeClr val="bg1"/>
                </a:solidFill>
              </a:rPr>
              <a:t>&lt;C, JTYPELIST&lt;A, B&gt;::</a:t>
            </a:r>
            <a:r>
              <a:rPr lang="en-GB" sz="2200" dirty="0" err="1">
                <a:solidFill>
                  <a:schemeClr val="bg1"/>
                </a:solidFill>
              </a:rPr>
              <a:t>typelist</a:t>
            </a:r>
            <a:r>
              <a:rPr lang="en-GB" sz="2200" dirty="0">
                <a:solidFill>
                  <a:schemeClr val="bg1"/>
                </a:solidFill>
              </a:rPr>
              <a:t>&gt;</a:t>
            </a:r>
          </a:p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{};</a:t>
            </a:r>
          </a:p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274638" algn="l"/>
                <a:tab pos="365125" algn="l"/>
                <a:tab pos="533400" algn="l"/>
                <a:tab pos="1889125" algn="l"/>
              </a:tabLst>
            </a:pPr>
            <a:r>
              <a:rPr lang="nl-NL" sz="2200" dirty="0">
                <a:solidFill>
                  <a:schemeClr val="bg1"/>
                </a:solidFill>
              </a:rPr>
              <a:t>set&lt;C&gt; buffer;	// OKAY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668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4116</TotalTime>
  <Words>414</Words>
  <Application>Microsoft Office PowerPoint</Application>
  <PresentationFormat>Widescreen</PresentationFormat>
  <Paragraphs>57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JMultiComparable </vt:lpstr>
      <vt:lpstr>JMultiComparable (1/3)</vt:lpstr>
      <vt:lpstr>JMultiComparable (2/3)</vt:lpstr>
      <vt:lpstr>JMultiComparable (3/3)</vt:lpstr>
      <vt:lpstr>Example 1</vt:lpstr>
      <vt:lpstr>Example 1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mjg_2</dc:creator>
  <cp:lastModifiedBy>Maarten de Jong</cp:lastModifiedBy>
  <cp:revision>1105</cp:revision>
  <dcterms:created xsi:type="dcterms:W3CDTF">2013-10-02T15:15:34Z</dcterms:created>
  <dcterms:modified xsi:type="dcterms:W3CDTF">2020-02-20T17:11:43Z</dcterms:modified>
</cp:coreProperties>
</file>