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5" r:id="rId3"/>
    <p:sldId id="263" r:id="rId4"/>
    <p:sldId id="261" r:id="rId5"/>
    <p:sldId id="262" r:id="rId6"/>
    <p:sldId id="264" r:id="rId7"/>
    <p:sldId id="268" r:id="rId8"/>
    <p:sldId id="25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67" d="100"/>
          <a:sy n="67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250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115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116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743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670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283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388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095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21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958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27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29766-AF32-4206-89DB-2ED9630A17FA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70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m3net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How to run </a:t>
            </a:r>
            <a:r>
              <a:rPr lang="en-GB" dirty="0" err="1" smtClean="0">
                <a:solidFill>
                  <a:schemeClr val="bg1"/>
                </a:solidFill>
              </a:rPr>
              <a:t>JSirene</a:t>
            </a:r>
            <a:r>
              <a:rPr lang="en-GB" dirty="0" smtClean="0">
                <a:solidFill>
                  <a:schemeClr val="bg1"/>
                </a:solidFill>
              </a:rPr>
              <a:t> (1/2)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bg1"/>
                </a:solidFill>
              </a:rPr>
              <a:t>login on interactive machine in </a:t>
            </a:r>
            <a:r>
              <a:rPr lang="en-GB" dirty="0" err="1" smtClean="0">
                <a:solidFill>
                  <a:schemeClr val="bg1"/>
                </a:solidFill>
              </a:rPr>
              <a:t>CCLyon</a:t>
            </a:r>
            <a:r>
              <a:rPr lang="en-GB" dirty="0" smtClean="0">
                <a:solidFill>
                  <a:schemeClr val="bg1"/>
                </a:solidFill>
              </a:rPr>
              <a:t>:</a:t>
            </a:r>
          </a:p>
          <a:p>
            <a:pPr marL="914400" lvl="1" indent="-457200">
              <a:buFont typeface="+mj-lt"/>
              <a:buAutoNum type="arabicPeriod"/>
              <a:tabLst>
                <a:tab pos="1885950" algn="l"/>
              </a:tabLst>
            </a:pPr>
            <a:r>
              <a:rPr lang="en-GB" dirty="0" err="1">
                <a:solidFill>
                  <a:schemeClr val="bg1"/>
                </a:solidFill>
              </a:rPr>
              <a:t>ssh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smtClean="0">
                <a:solidFill>
                  <a:schemeClr val="bg1"/>
                </a:solidFill>
              </a:rPr>
              <a:t>–Y  &lt;user name&gt;@cca.in2p3.fr</a:t>
            </a:r>
          </a:p>
          <a:p>
            <a:pPr marL="914400" lvl="1" indent="-457200">
              <a:buFont typeface="+mj-lt"/>
              <a:buAutoNum type="arabicPeriod"/>
              <a:tabLst>
                <a:tab pos="1885950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source	$KM3NET_THRONG_DIR/</a:t>
            </a:r>
            <a:r>
              <a:rPr lang="en-GB" dirty="0" err="1" smtClean="0">
                <a:solidFill>
                  <a:schemeClr val="bg1"/>
                </a:solidFill>
              </a:rPr>
              <a:t>src</a:t>
            </a:r>
            <a:r>
              <a:rPr lang="en-GB" dirty="0" smtClean="0">
                <a:solidFill>
                  <a:schemeClr val="bg1"/>
                </a:solidFill>
              </a:rPr>
              <a:t>/</a:t>
            </a:r>
            <a:r>
              <a:rPr lang="en-GB" dirty="0" err="1" smtClean="0">
                <a:solidFill>
                  <a:schemeClr val="bg1"/>
                </a:solidFill>
              </a:rPr>
              <a:t>Jpp</a:t>
            </a:r>
            <a:r>
              <a:rPr lang="en-GB" dirty="0" smtClean="0">
                <a:solidFill>
                  <a:schemeClr val="bg1"/>
                </a:solidFill>
              </a:rPr>
              <a:t>/trunk/</a:t>
            </a:r>
            <a:r>
              <a:rPr lang="en-GB" dirty="0" err="1" smtClean="0">
                <a:solidFill>
                  <a:schemeClr val="bg1"/>
                </a:solidFill>
              </a:rPr>
              <a:t>setenv.csh</a:t>
            </a:r>
            <a:r>
              <a:rPr lang="en-GB" dirty="0" smtClean="0">
                <a:solidFill>
                  <a:schemeClr val="bg1"/>
                </a:solidFill>
              </a:rPr>
              <a:t> \	$</a:t>
            </a:r>
            <a:r>
              <a:rPr lang="en-GB" dirty="0">
                <a:solidFill>
                  <a:schemeClr val="bg1"/>
                </a:solidFill>
              </a:rPr>
              <a:t>KM3NET_THRONG_DIR/</a:t>
            </a:r>
            <a:r>
              <a:rPr lang="en-GB" dirty="0" err="1">
                <a:solidFill>
                  <a:schemeClr val="bg1"/>
                </a:solidFill>
              </a:rPr>
              <a:t>src</a:t>
            </a:r>
            <a:r>
              <a:rPr lang="en-GB" dirty="0">
                <a:solidFill>
                  <a:schemeClr val="bg1"/>
                </a:solidFill>
              </a:rPr>
              <a:t>/</a:t>
            </a:r>
            <a:r>
              <a:rPr lang="en-GB" dirty="0" err="1">
                <a:solidFill>
                  <a:schemeClr val="bg1"/>
                </a:solidFill>
              </a:rPr>
              <a:t>Jpp</a:t>
            </a:r>
            <a:r>
              <a:rPr lang="en-GB" dirty="0">
                <a:solidFill>
                  <a:schemeClr val="bg1"/>
                </a:solidFill>
              </a:rPr>
              <a:t>/trunk</a:t>
            </a:r>
            <a:r>
              <a:rPr lang="en-GB" dirty="0" smtClean="0">
                <a:solidFill>
                  <a:schemeClr val="bg1"/>
                </a:solidFill>
              </a:rPr>
              <a:t>/</a:t>
            </a:r>
          </a:p>
          <a:p>
            <a:pPr marL="914400" lvl="1" indent="-457200">
              <a:buFont typeface="+mj-lt"/>
              <a:buAutoNum type="arabicPeriod"/>
              <a:tabLst>
                <a:tab pos="1885950" algn="l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mkdir</a:t>
            </a:r>
            <a:r>
              <a:rPr lang="en-GB" dirty="0" smtClean="0">
                <a:solidFill>
                  <a:schemeClr val="bg1"/>
                </a:solidFill>
              </a:rPr>
              <a:t> –p  /</a:t>
            </a:r>
            <a:r>
              <a:rPr lang="en-GB" dirty="0" err="1">
                <a:solidFill>
                  <a:schemeClr val="bg1"/>
                </a:solidFill>
              </a:rPr>
              <a:t>sps</a:t>
            </a:r>
            <a:r>
              <a:rPr lang="en-GB" dirty="0">
                <a:solidFill>
                  <a:schemeClr val="bg1"/>
                </a:solidFill>
              </a:rPr>
              <a:t>/km3net/users/&lt;user name</a:t>
            </a:r>
            <a:r>
              <a:rPr lang="en-GB" dirty="0" smtClean="0">
                <a:solidFill>
                  <a:schemeClr val="bg1"/>
                </a:solidFill>
              </a:rPr>
              <a:t>&gt;/</a:t>
            </a:r>
            <a:r>
              <a:rPr lang="en-GB" dirty="0" err="1" smtClean="0">
                <a:solidFill>
                  <a:schemeClr val="bg1"/>
                </a:solidFill>
              </a:rPr>
              <a:t>tmp</a:t>
            </a:r>
            <a:r>
              <a:rPr lang="en-GB" dirty="0" smtClean="0">
                <a:solidFill>
                  <a:schemeClr val="bg1"/>
                </a:solidFill>
              </a:rPr>
              <a:t>/</a:t>
            </a:r>
          </a:p>
          <a:p>
            <a:pPr marL="914400" lvl="1" indent="-457200">
              <a:buFont typeface="+mj-lt"/>
              <a:buAutoNum type="arabicPeriod"/>
              <a:tabLst>
                <a:tab pos="1885950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cd  /</a:t>
            </a:r>
            <a:r>
              <a:rPr lang="en-GB" dirty="0" err="1" smtClean="0">
                <a:solidFill>
                  <a:schemeClr val="bg1"/>
                </a:solidFill>
              </a:rPr>
              <a:t>sps</a:t>
            </a:r>
            <a:r>
              <a:rPr lang="en-GB" dirty="0" smtClean="0">
                <a:solidFill>
                  <a:schemeClr val="bg1"/>
                </a:solidFill>
              </a:rPr>
              <a:t>/km3net/users/&lt;user name&gt;/</a:t>
            </a:r>
            <a:r>
              <a:rPr lang="en-GB" dirty="0" err="1" smtClean="0">
                <a:solidFill>
                  <a:schemeClr val="bg1"/>
                </a:solidFill>
              </a:rPr>
              <a:t>tmp</a:t>
            </a:r>
            <a:r>
              <a:rPr lang="en-GB" dirty="0" smtClean="0">
                <a:solidFill>
                  <a:schemeClr val="bg1"/>
                </a:solidFill>
              </a:rPr>
              <a:t>/</a:t>
            </a:r>
          </a:p>
          <a:p>
            <a:pPr marL="914400" lvl="1" indent="-457200">
              <a:buFont typeface="+mj-lt"/>
              <a:buAutoNum type="arabicPeriod"/>
              <a:tabLst>
                <a:tab pos="1885950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JSirene.sh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wait less than 10 minutes to get more than 10,000 events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42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How to run </a:t>
            </a:r>
            <a:r>
              <a:rPr lang="en-GB" dirty="0" err="1" smtClean="0">
                <a:solidFill>
                  <a:schemeClr val="bg1"/>
                </a:solidFill>
              </a:rPr>
              <a:t>JSirene</a:t>
            </a:r>
            <a:r>
              <a:rPr lang="en-GB" dirty="0" smtClean="0">
                <a:solidFill>
                  <a:schemeClr val="bg1"/>
                </a:solidFill>
              </a:rPr>
              <a:t> (2/2)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bg1"/>
                </a:solidFill>
              </a:rPr>
              <a:t>next steps:</a:t>
            </a:r>
          </a:p>
          <a:p>
            <a:pPr marL="914400" lvl="1" indent="-457200">
              <a:buFont typeface="+mj-lt"/>
              <a:buAutoNum type="arabicPeriod" startAt="6"/>
              <a:tabLst>
                <a:tab pos="2686050" algn="ctr"/>
                <a:tab pos="2957513" algn="l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JPrintMeta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–f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err="1">
                <a:solidFill>
                  <a:schemeClr val="bg1"/>
                </a:solidFill>
              </a:rPr>
              <a:t>sirene.root</a:t>
            </a: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will print meta data</a:t>
            </a:r>
            <a:endParaRPr lang="en-GB" dirty="0">
              <a:solidFill>
                <a:schemeClr val="bg1"/>
              </a:solidFill>
            </a:endParaRPr>
          </a:p>
          <a:p>
            <a:pPr marL="914400" lvl="1" indent="-457200">
              <a:buFont typeface="+mj-lt"/>
              <a:buAutoNum type="arabicPeriod" startAt="6"/>
              <a:tabLst>
                <a:tab pos="2686050" algn="ctr"/>
                <a:tab pos="2957513" algn="l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JPrintSirene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–f	</a:t>
            </a:r>
            <a:r>
              <a:rPr lang="en-GB" dirty="0" err="1" smtClean="0">
                <a:solidFill>
                  <a:schemeClr val="bg1"/>
                </a:solidFill>
              </a:rPr>
              <a:t>sirene.root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will print </a:t>
            </a:r>
            <a:r>
              <a:rPr lang="en-GB" dirty="0" err="1" smtClean="0">
                <a:solidFill>
                  <a:schemeClr val="bg1"/>
                </a:solidFill>
              </a:rPr>
              <a:t>JSirene</a:t>
            </a:r>
            <a:r>
              <a:rPr lang="en-GB" dirty="0" smtClean="0">
                <a:solidFill>
                  <a:schemeClr val="bg1"/>
                </a:solidFill>
              </a:rPr>
              <a:t> statistics</a:t>
            </a:r>
          </a:p>
          <a:p>
            <a:pPr marL="914400" lvl="1" indent="-457200">
              <a:buFont typeface="+mj-lt"/>
              <a:buAutoNum type="arabicPeriod" startAt="6"/>
              <a:tabLst>
                <a:tab pos="2686050" algn="ctr"/>
                <a:tab pos="2957513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JDomino.sh 	-	</a:t>
            </a:r>
            <a:r>
              <a:rPr lang="en-GB" dirty="0" err="1" smtClean="0">
                <a:solidFill>
                  <a:schemeClr val="bg1"/>
                </a:solidFill>
              </a:rPr>
              <a:t>sirene.root</a:t>
            </a: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will produce a set of standard plots</a:t>
            </a:r>
          </a:p>
          <a:p>
            <a:pPr marL="914400" lvl="1" indent="-457200">
              <a:buFont typeface="+mj-lt"/>
              <a:buAutoNum type="arabicPeriod" startAt="6"/>
              <a:tabLst>
                <a:tab pos="2786063" algn="l"/>
                <a:tab pos="4300538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2786063" algn="l"/>
                <a:tab pos="43005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final step:</a:t>
            </a:r>
          </a:p>
          <a:p>
            <a:pPr marL="914400" lvl="1" indent="-457200">
              <a:buFont typeface="+mj-lt"/>
              <a:buAutoNum type="arabicPeriod" startAt="9"/>
              <a:tabLst>
                <a:tab pos="2786063" algn="l"/>
                <a:tab pos="4300538" algn="l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rm</a:t>
            </a:r>
            <a:r>
              <a:rPr lang="en-GB" dirty="0" smtClean="0">
                <a:solidFill>
                  <a:schemeClr val="bg1"/>
                </a:solidFill>
              </a:rPr>
              <a:t> –</a:t>
            </a:r>
            <a:r>
              <a:rPr lang="en-GB" dirty="0" err="1" smtClean="0">
                <a:solidFill>
                  <a:schemeClr val="bg1"/>
                </a:solidFill>
              </a:rPr>
              <a:t>rf</a:t>
            </a:r>
            <a:r>
              <a:rPr lang="en-GB" dirty="0" smtClean="0">
                <a:solidFill>
                  <a:schemeClr val="bg1"/>
                </a:solidFill>
              </a:rPr>
              <a:t>  /</a:t>
            </a:r>
            <a:r>
              <a:rPr lang="en-GB" dirty="0" err="1">
                <a:solidFill>
                  <a:schemeClr val="bg1"/>
                </a:solidFill>
              </a:rPr>
              <a:t>sps</a:t>
            </a:r>
            <a:r>
              <a:rPr lang="en-GB" dirty="0">
                <a:solidFill>
                  <a:schemeClr val="bg1"/>
                </a:solidFill>
              </a:rPr>
              <a:t>/km3net/users/&lt;user name&gt;/</a:t>
            </a:r>
            <a:r>
              <a:rPr lang="en-GB" dirty="0" err="1">
                <a:solidFill>
                  <a:schemeClr val="bg1"/>
                </a:solidFill>
              </a:rPr>
              <a:t>tmp</a:t>
            </a:r>
            <a:r>
              <a:rPr lang="en-GB" dirty="0">
                <a:solidFill>
                  <a:schemeClr val="bg1"/>
                </a:solidFill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84377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Documentation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need immediate help?</a:t>
            </a:r>
          </a:p>
          <a:p>
            <a:pPr lvl="1"/>
            <a:r>
              <a:rPr lang="en-GB" dirty="0" err="1" smtClean="0">
                <a:solidFill>
                  <a:schemeClr val="bg1"/>
                </a:solidFill>
              </a:rPr>
              <a:t>JSirene</a:t>
            </a:r>
            <a:r>
              <a:rPr lang="en-GB" dirty="0" smtClean="0">
                <a:solidFill>
                  <a:schemeClr val="bg1"/>
                </a:solidFill>
              </a:rPr>
              <a:t> –h!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smtClean="0">
                <a:solidFill>
                  <a:schemeClr val="bg1"/>
                </a:solidFill>
              </a:rPr>
              <a:t>will print all command line options with their default values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trouble with syntax?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auxiliary script JSirene.sh simplifies syntax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want </a:t>
            </a:r>
            <a:r>
              <a:rPr lang="en-GB" dirty="0">
                <a:solidFill>
                  <a:schemeClr val="bg1"/>
                </a:solidFill>
              </a:rPr>
              <a:t>to know more?</a:t>
            </a:r>
          </a:p>
          <a:p>
            <a:pPr lvl="1">
              <a:lnSpc>
                <a:spcPct val="80000"/>
              </a:lnSpc>
            </a:pPr>
            <a:r>
              <a:rPr lang="en-GB" dirty="0">
                <a:solidFill>
                  <a:schemeClr val="bg1"/>
                </a:solidFill>
              </a:rPr>
              <a:t>browse to </a:t>
            </a:r>
            <a:r>
              <a:rPr lang="en-GB" dirty="0">
                <a:solidFill>
                  <a:schemeClr val="bg1"/>
                </a:solidFill>
                <a:hlinkClick r:id="rId2"/>
              </a:rPr>
              <a:t>www.km3net.org</a:t>
            </a: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GB" dirty="0">
                <a:solidFill>
                  <a:schemeClr val="bg1"/>
                </a:solidFill>
              </a:rPr>
              <a:t>INTERNAL 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GB" dirty="0">
                <a:solidFill>
                  <a:schemeClr val="bg1"/>
                </a:solidFill>
              </a:rPr>
              <a:t>jenkins.km3net.de 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Jpp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GB" dirty="0" err="1">
                <a:solidFill>
                  <a:schemeClr val="bg1"/>
                </a:solidFill>
              </a:rPr>
              <a:t>Jpp_trunk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DogyGen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smtClean="0">
                <a:solidFill>
                  <a:schemeClr val="bg1"/>
                </a:solidFill>
              </a:rPr>
              <a:t>HTML</a:t>
            </a:r>
            <a:endParaRPr lang="en-GB" dirty="0">
              <a:solidFill>
                <a:schemeClr val="bg1"/>
              </a:solidFill>
            </a:endParaRPr>
          </a:p>
          <a:p>
            <a:pPr lvl="1">
              <a:lnSpc>
                <a:spcPct val="80000"/>
              </a:lnSpc>
            </a:pPr>
            <a:endParaRPr lang="en-GB" dirty="0">
              <a:solidFill>
                <a:schemeClr val="bg1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GB" dirty="0">
                <a:solidFill>
                  <a:schemeClr val="bg1"/>
                </a:solidFill>
              </a:rPr>
              <a:t>T</a:t>
            </a:r>
            <a:r>
              <a:rPr lang="en-GB" dirty="0" smtClean="0">
                <a:solidFill>
                  <a:schemeClr val="bg1"/>
                </a:solidFill>
              </a:rPr>
              <a:t>ip: bookmark </a:t>
            </a:r>
            <a:r>
              <a:rPr lang="en-GB" dirty="0">
                <a:solidFill>
                  <a:schemeClr val="bg1"/>
                </a:solidFill>
              </a:rPr>
              <a:t>this page / add this page to your </a:t>
            </a:r>
            <a:r>
              <a:rPr lang="en-GB" dirty="0" smtClean="0">
                <a:solidFill>
                  <a:schemeClr val="bg1"/>
                </a:solidFill>
              </a:rPr>
              <a:t>favourites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31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>
                <a:solidFill>
                  <a:schemeClr val="bg1"/>
                </a:solidFill>
              </a:rPr>
              <a:t>JSirene</a:t>
            </a:r>
            <a:r>
              <a:rPr lang="en-GB" dirty="0" smtClean="0">
                <a:solidFill>
                  <a:schemeClr val="bg1"/>
                </a:solidFill>
              </a:rPr>
              <a:t> options (1/3)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err="1" smtClean="0">
                <a:solidFill>
                  <a:schemeClr val="bg1"/>
                </a:solidFill>
              </a:rPr>
              <a:t>JSirene</a:t>
            </a:r>
            <a:r>
              <a:rPr lang="en-GB" dirty="0" smtClean="0">
                <a:solidFill>
                  <a:schemeClr val="bg1"/>
                </a:solidFill>
              </a:rPr>
              <a:t> –h!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Main program to simulate detector response to muons and showers.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usage: </a:t>
            </a:r>
            <a:r>
              <a:rPr lang="en-GB" dirty="0" err="1">
                <a:solidFill>
                  <a:schemeClr val="bg1"/>
                </a:solidFill>
              </a:rPr>
              <a:t>JSirene</a:t>
            </a:r>
            <a:endParaRPr lang="en-GB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 -h &lt;help&gt;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 -F &lt;</a:t>
            </a:r>
            <a:r>
              <a:rPr lang="en-GB" dirty="0" err="1">
                <a:solidFill>
                  <a:schemeClr val="bg1"/>
                </a:solidFill>
              </a:rPr>
              <a:t>fileDescriptor</a:t>
            </a:r>
            <a:r>
              <a:rPr lang="en-GB" dirty="0">
                <a:solidFill>
                  <a:schemeClr val="bg1"/>
                </a:solidFill>
              </a:rPr>
              <a:t>&gt;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 -N &lt;</a:t>
            </a:r>
            <a:r>
              <a:rPr lang="en-GB" dirty="0" err="1">
                <a:solidFill>
                  <a:schemeClr val="bg1"/>
                </a:solidFill>
              </a:rPr>
              <a:t>numberOfHits</a:t>
            </a:r>
            <a:r>
              <a:rPr lang="en-GB" dirty="0">
                <a:solidFill>
                  <a:schemeClr val="bg1"/>
                </a:solidFill>
              </a:rPr>
              <a:t>&gt; [1]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 -S &lt;seed&gt; [0]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 -T &lt;</a:t>
            </a:r>
            <a:r>
              <a:rPr lang="en-GB" dirty="0" err="1">
                <a:solidFill>
                  <a:schemeClr val="bg1"/>
                </a:solidFill>
              </a:rPr>
              <a:t>Tmax_ns</a:t>
            </a:r>
            <a:r>
              <a:rPr lang="en-GB" dirty="0">
                <a:solidFill>
                  <a:schemeClr val="bg1"/>
                </a:solidFill>
              </a:rPr>
              <a:t>&gt; [0]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 -a &lt;</a:t>
            </a:r>
            <a:r>
              <a:rPr lang="en-GB" dirty="0" err="1">
                <a:solidFill>
                  <a:schemeClr val="bg1"/>
                </a:solidFill>
              </a:rPr>
              <a:t>detectorFile</a:t>
            </a:r>
            <a:r>
              <a:rPr lang="en-GB" dirty="0">
                <a:solidFill>
                  <a:schemeClr val="bg1"/>
                </a:solidFill>
              </a:rPr>
              <a:t>&gt; []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 -d &lt;debug&gt; [1]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 -f &lt;</a:t>
            </a:r>
            <a:r>
              <a:rPr lang="en-GB" dirty="0" err="1">
                <a:solidFill>
                  <a:schemeClr val="bg1"/>
                </a:solidFill>
              </a:rPr>
              <a:t>inputFile</a:t>
            </a:r>
            <a:r>
              <a:rPr lang="en-GB" dirty="0">
                <a:solidFill>
                  <a:schemeClr val="bg1"/>
                </a:solidFill>
              </a:rPr>
              <a:t>&gt; []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 -n &lt;</a:t>
            </a:r>
            <a:r>
              <a:rPr lang="en-GB" dirty="0" err="1">
                <a:solidFill>
                  <a:schemeClr val="bg1"/>
                </a:solidFill>
              </a:rPr>
              <a:t>numberOfEvents</a:t>
            </a:r>
            <a:r>
              <a:rPr lang="en-GB" dirty="0">
                <a:solidFill>
                  <a:schemeClr val="bg1"/>
                </a:solidFill>
              </a:rPr>
              <a:t>&gt; [0 9223372036854775807]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 -o &lt;</a:t>
            </a:r>
            <a:r>
              <a:rPr lang="en-GB" dirty="0" err="1">
                <a:solidFill>
                  <a:schemeClr val="bg1"/>
                </a:solidFill>
              </a:rPr>
              <a:t>outputFile</a:t>
            </a:r>
            <a:r>
              <a:rPr lang="en-GB" dirty="0">
                <a:solidFill>
                  <a:schemeClr val="bg1"/>
                </a:solidFill>
              </a:rPr>
              <a:t>&gt; [</a:t>
            </a:r>
            <a:r>
              <a:rPr lang="en-GB" dirty="0" err="1">
                <a:solidFill>
                  <a:schemeClr val="bg1"/>
                </a:solidFill>
              </a:rPr>
              <a:t>sirene.root</a:t>
            </a:r>
            <a:r>
              <a:rPr lang="en-GB" dirty="0">
                <a:solidFill>
                  <a:schemeClr val="bg1"/>
                </a:solidFill>
              </a:rPr>
              <a:t>]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 -s &lt;</a:t>
            </a:r>
            <a:r>
              <a:rPr lang="en-GB" dirty="0" err="1">
                <a:solidFill>
                  <a:schemeClr val="bg1"/>
                </a:solidFill>
              </a:rPr>
              <a:t>writeEMShowers</a:t>
            </a:r>
            <a:r>
              <a:rPr lang="en-GB" dirty="0">
                <a:solidFill>
                  <a:schemeClr val="bg1"/>
                </a:solidFill>
              </a:rPr>
              <a:t>&gt; [0]</a:t>
            </a:r>
          </a:p>
          <a:p>
            <a:pPr lvl="1"/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63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solidFill>
                  <a:schemeClr val="bg1"/>
                </a:solidFill>
              </a:rPr>
              <a:t>JSirene</a:t>
            </a:r>
            <a:r>
              <a:rPr lang="en-GB" dirty="0">
                <a:solidFill>
                  <a:schemeClr val="bg1"/>
                </a:solidFill>
              </a:rPr>
              <a:t> options </a:t>
            </a:r>
            <a:r>
              <a:rPr lang="en-GB" dirty="0" smtClean="0">
                <a:solidFill>
                  <a:schemeClr val="bg1"/>
                </a:solidFill>
              </a:rPr>
              <a:t>(2/3</a:t>
            </a:r>
            <a:r>
              <a:rPr lang="en-GB" dirty="0">
                <a:solidFill>
                  <a:schemeClr val="bg1"/>
                </a:solidFill>
              </a:rPr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>
                <a:solidFill>
                  <a:schemeClr val="bg1"/>
                </a:solidFill>
              </a:rPr>
              <a:t>detectorFile</a:t>
            </a:r>
            <a:endParaRPr lang="en-GB" dirty="0" smtClean="0">
              <a:solidFill>
                <a:schemeClr val="bg1"/>
              </a:solidFill>
            </a:endParaRP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detector geometry and calibration file (e.g. .</a:t>
            </a:r>
            <a:r>
              <a:rPr lang="en-GB" dirty="0" err="1" smtClean="0">
                <a:solidFill>
                  <a:schemeClr val="bg1"/>
                </a:solidFill>
              </a:rPr>
              <a:t>det</a:t>
            </a:r>
            <a:r>
              <a:rPr lang="en-GB" dirty="0" smtClean="0">
                <a:solidFill>
                  <a:schemeClr val="bg1"/>
                </a:solidFill>
              </a:rPr>
              <a:t> or .</a:t>
            </a:r>
            <a:r>
              <a:rPr lang="en-GB" dirty="0" err="1" smtClean="0">
                <a:solidFill>
                  <a:schemeClr val="bg1"/>
                </a:solidFill>
              </a:rPr>
              <a:t>detx</a:t>
            </a:r>
            <a:r>
              <a:rPr lang="en-GB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GB" dirty="0" err="1" smtClean="0">
                <a:solidFill>
                  <a:schemeClr val="bg1"/>
                </a:solidFill>
              </a:rPr>
              <a:t>inputFile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file produced by e.g. </a:t>
            </a:r>
            <a:r>
              <a:rPr lang="en-GB" dirty="0" err="1">
                <a:solidFill>
                  <a:schemeClr val="bg1"/>
                </a:solidFill>
              </a:rPr>
              <a:t>genhen</a:t>
            </a:r>
            <a:r>
              <a:rPr lang="en-GB" dirty="0">
                <a:solidFill>
                  <a:schemeClr val="bg1"/>
                </a:solidFill>
              </a:rPr>
              <a:t>, MUPAGE, etc. (usually ASCII formatted ‘.</a:t>
            </a:r>
            <a:r>
              <a:rPr lang="en-GB" dirty="0" err="1">
                <a:solidFill>
                  <a:schemeClr val="bg1"/>
                </a:solidFill>
              </a:rPr>
              <a:t>evt</a:t>
            </a:r>
            <a:r>
              <a:rPr lang="en-GB" dirty="0">
                <a:solidFill>
                  <a:schemeClr val="bg1"/>
                </a:solidFill>
              </a:rPr>
              <a:t>’)</a:t>
            </a:r>
          </a:p>
          <a:p>
            <a:r>
              <a:rPr lang="en-GB" dirty="0" err="1">
                <a:solidFill>
                  <a:schemeClr val="bg1"/>
                </a:solidFill>
              </a:rPr>
              <a:t>outputFile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ROOT formatted </a:t>
            </a:r>
            <a:r>
              <a:rPr lang="en-GB" dirty="0" err="1" smtClean="0">
                <a:solidFill>
                  <a:schemeClr val="bg1"/>
                </a:solidFill>
              </a:rPr>
              <a:t>AAnet</a:t>
            </a:r>
            <a:r>
              <a:rPr lang="en-GB" dirty="0" smtClean="0">
                <a:solidFill>
                  <a:schemeClr val="bg1"/>
                </a:solidFill>
              </a:rPr>
              <a:t> file</a:t>
            </a:r>
          </a:p>
          <a:p>
            <a:r>
              <a:rPr lang="en-GB" dirty="0" err="1">
                <a:solidFill>
                  <a:schemeClr val="bg1"/>
                </a:solidFill>
              </a:rPr>
              <a:t>fileDescriptor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typical value is &lt;path&gt;/I%p.dat</a:t>
            </a:r>
          </a:p>
          <a:p>
            <a:pPr lvl="1"/>
            <a:r>
              <a:rPr lang="en-GB" dirty="0" err="1">
                <a:solidFill>
                  <a:schemeClr val="bg1"/>
                </a:solidFill>
              </a:rPr>
              <a:t>JSirene</a:t>
            </a:r>
            <a:r>
              <a:rPr lang="en-GB" dirty="0">
                <a:solidFill>
                  <a:schemeClr val="bg1"/>
                </a:solidFill>
              </a:rPr>
              <a:t> replaces wild card ‘%’ by the corresponding values of the PDFs;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for more information, type </a:t>
            </a:r>
            <a:r>
              <a:rPr lang="en-GB" dirty="0" err="1">
                <a:solidFill>
                  <a:schemeClr val="bg1"/>
                </a:solidFill>
              </a:rPr>
              <a:t>JPDFType_t</a:t>
            </a:r>
            <a:r>
              <a:rPr lang="en-GB" dirty="0">
                <a:solidFill>
                  <a:schemeClr val="bg1"/>
                </a:solidFill>
              </a:rPr>
              <a:t> in </a:t>
            </a:r>
            <a:r>
              <a:rPr lang="en-GB" dirty="0" err="1">
                <a:solidFill>
                  <a:schemeClr val="bg1"/>
                </a:solidFill>
              </a:rPr>
              <a:t>Doxygen</a:t>
            </a:r>
            <a:r>
              <a:rPr lang="en-GB" dirty="0">
                <a:solidFill>
                  <a:schemeClr val="bg1"/>
                </a:solidFill>
              </a:rPr>
              <a:t> search </a:t>
            </a:r>
            <a:r>
              <a:rPr lang="en-GB" dirty="0" smtClean="0">
                <a:solidFill>
                  <a:schemeClr val="bg1"/>
                </a:solidFill>
              </a:rPr>
              <a:t>box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54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solidFill>
                  <a:schemeClr val="bg1"/>
                </a:solidFill>
              </a:rPr>
              <a:t>JSirene</a:t>
            </a:r>
            <a:r>
              <a:rPr lang="en-GB" dirty="0">
                <a:solidFill>
                  <a:schemeClr val="bg1"/>
                </a:solidFill>
              </a:rPr>
              <a:t> options </a:t>
            </a:r>
            <a:r>
              <a:rPr lang="en-GB" dirty="0" smtClean="0">
                <a:solidFill>
                  <a:schemeClr val="bg1"/>
                </a:solidFill>
              </a:rPr>
              <a:t>(3/3</a:t>
            </a:r>
            <a:r>
              <a:rPr lang="en-GB" dirty="0">
                <a:solidFill>
                  <a:schemeClr val="bg1"/>
                </a:solidFill>
              </a:rPr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>
                <a:solidFill>
                  <a:schemeClr val="bg1"/>
                </a:solidFill>
              </a:rPr>
              <a:t>writeEMShowers</a:t>
            </a:r>
            <a:endParaRPr lang="en-GB" dirty="0" smtClean="0">
              <a:solidFill>
                <a:schemeClr val="bg1"/>
              </a:solidFill>
            </a:endParaRP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option to add Bremsstrahlung showers to track list</a:t>
            </a:r>
          </a:p>
          <a:p>
            <a:r>
              <a:rPr lang="en-GB" dirty="0" err="1">
                <a:solidFill>
                  <a:schemeClr val="bg1"/>
                </a:solidFill>
              </a:rPr>
              <a:t>numberOfHits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minimum number of hits to output event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seed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seed for random number generation (</a:t>
            </a:r>
            <a:r>
              <a:rPr lang="en-GB" dirty="0" err="1">
                <a:solidFill>
                  <a:schemeClr val="bg1"/>
                </a:solidFill>
              </a:rPr>
              <a:t>TRandom</a:t>
            </a:r>
            <a:r>
              <a:rPr lang="en-GB" dirty="0">
                <a:solidFill>
                  <a:schemeClr val="bg1"/>
                </a:solidFill>
              </a:rPr>
              <a:t>)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68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JSirene.sh options (1/1)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JSirene.sh –</a:t>
            </a:r>
            <a:r>
              <a:rPr lang="en-GB" dirty="0" smtClean="0">
                <a:solidFill>
                  <a:schemeClr val="bg1"/>
                </a:solidFill>
              </a:rPr>
              <a:t>h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Setting environment variables for </a:t>
            </a:r>
            <a:r>
              <a:rPr lang="en-GB" dirty="0" err="1">
                <a:solidFill>
                  <a:schemeClr val="bg1"/>
                </a:solidFill>
              </a:rPr>
              <a:t>Jpp</a:t>
            </a:r>
            <a:r>
              <a:rPr lang="en-GB" dirty="0">
                <a:solidFill>
                  <a:schemeClr val="bg1"/>
                </a:solidFill>
              </a:rPr>
              <a:t> software.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JSirene.sh [detector file [input file [output file [CDF file descriptor]]]]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Note that if more than one input file is specified, all other arguments must be provided.</a:t>
            </a:r>
          </a:p>
          <a:p>
            <a:pPr marL="0" indent="0">
              <a:buNone/>
            </a:pPr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example</a:t>
            </a:r>
            <a:endParaRPr lang="en-GB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en-GB" dirty="0" smtClean="0">
                <a:solidFill>
                  <a:schemeClr val="bg1"/>
                </a:solidFill>
              </a:rPr>
              <a:t>JSirene.sh  &lt;detector file&gt;  &lt;input file&gt;  &lt;output file&gt;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545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What you should know (1/2)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>
                <a:solidFill>
                  <a:schemeClr val="bg1"/>
                </a:solidFill>
              </a:rPr>
              <a:t>JSirene</a:t>
            </a:r>
            <a:r>
              <a:rPr lang="en-GB" dirty="0" smtClean="0">
                <a:solidFill>
                  <a:schemeClr val="bg1"/>
                </a:solidFill>
              </a:rPr>
              <a:t> is an application that can be used to simulate 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the detector response to muons and showers</a:t>
            </a:r>
          </a:p>
          <a:p>
            <a:r>
              <a:rPr lang="en-GB" dirty="0" err="1" smtClean="0">
                <a:solidFill>
                  <a:schemeClr val="bg1"/>
                </a:solidFill>
              </a:rPr>
              <a:t>JSirene</a:t>
            </a:r>
            <a:r>
              <a:rPr lang="en-GB" dirty="0" smtClean="0">
                <a:solidFill>
                  <a:schemeClr val="bg1"/>
                </a:solidFill>
              </a:rPr>
              <a:t> uses general purpose probability density functions (PDFs) for the arrival time of Cherenkov light from muons and showers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represent </a:t>
            </a:r>
            <a:r>
              <a:rPr lang="en-GB" i="1" dirty="0" smtClean="0">
                <a:solidFill>
                  <a:schemeClr val="bg1"/>
                </a:solidFill>
              </a:rPr>
              <a:t>de facto </a:t>
            </a:r>
            <a:r>
              <a:rPr lang="en-GB" dirty="0" smtClean="0">
                <a:solidFill>
                  <a:schemeClr val="bg1"/>
                </a:solidFill>
              </a:rPr>
              <a:t>our ‘best’ knowledge of detection principle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facilitates </a:t>
            </a:r>
            <a:r>
              <a:rPr lang="en-GB" dirty="0" smtClean="0">
                <a:solidFill>
                  <a:schemeClr val="bg1"/>
                </a:solidFill>
              </a:rPr>
              <a:t>QA/QC</a:t>
            </a:r>
          </a:p>
          <a:p>
            <a:r>
              <a:rPr lang="en-GB" dirty="0" err="1" smtClean="0">
                <a:solidFill>
                  <a:schemeClr val="bg1"/>
                </a:solidFill>
              </a:rPr>
              <a:t>JSirene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is designed for speed</a:t>
            </a:r>
          </a:p>
          <a:p>
            <a:pPr lvl="1">
              <a:tabLst>
                <a:tab pos="3228975" algn="l"/>
                <a:tab pos="3857625" algn="l"/>
              </a:tabLst>
            </a:pPr>
            <a:r>
              <a:rPr lang="en-GB" dirty="0">
                <a:solidFill>
                  <a:schemeClr val="bg1"/>
                </a:solidFill>
              </a:rPr>
              <a:t>development	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	</a:t>
            </a:r>
            <a:r>
              <a:rPr lang="en-GB" dirty="0">
                <a:solidFill>
                  <a:schemeClr val="bg1"/>
                </a:solidFill>
              </a:rPr>
              <a:t>fast turn-around-time</a:t>
            </a:r>
          </a:p>
          <a:p>
            <a:pPr lvl="1">
              <a:tabLst>
                <a:tab pos="3228975" algn="l"/>
                <a:tab pos="3857625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mass productions	</a:t>
            </a:r>
            <a:r>
              <a:rPr lang="en-GB" dirty="0" smtClean="0">
                <a:solidFill>
                  <a:schemeClr val="bg1"/>
                </a:solidFill>
                <a:sym typeface="Wingdings" panose="05000000000000000000" pitchFamily="2" charset="2"/>
              </a:rPr>
              <a:t>	</a:t>
            </a:r>
            <a:r>
              <a:rPr lang="en-GB" dirty="0" smtClean="0">
                <a:solidFill>
                  <a:schemeClr val="bg1"/>
                </a:solidFill>
              </a:rPr>
              <a:t>can run in real-time with less than 4 CPU cores</a:t>
            </a:r>
          </a:p>
          <a:p>
            <a:pPr lvl="1">
              <a:tabLst>
                <a:tab pos="3228975" algn="l"/>
                <a:tab pos="3857625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systematic studies	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	</a:t>
            </a:r>
            <a:r>
              <a:rPr lang="en-GB" dirty="0" smtClean="0">
                <a:solidFill>
                  <a:schemeClr val="bg1"/>
                </a:solidFill>
              </a:rPr>
              <a:t>more results per unit time</a:t>
            </a:r>
          </a:p>
          <a:p>
            <a:pPr lvl="1"/>
            <a:endParaRPr lang="en-GB" dirty="0" smtClean="0">
              <a:solidFill>
                <a:schemeClr val="bg1"/>
              </a:solidFill>
            </a:endParaRPr>
          </a:p>
          <a:p>
            <a:pPr lvl="1"/>
            <a:endParaRPr lang="en-GB" dirty="0" smtClean="0">
              <a:solidFill>
                <a:schemeClr val="bg1"/>
              </a:solidFill>
            </a:endParaRPr>
          </a:p>
          <a:p>
            <a:pPr lvl="1"/>
            <a:endParaRPr lang="en-GB" dirty="0">
              <a:solidFill>
                <a:schemeClr val="bg1"/>
              </a:solidFill>
            </a:endParaRPr>
          </a:p>
          <a:p>
            <a:pPr lvl="1"/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73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What you should know </a:t>
            </a:r>
            <a:r>
              <a:rPr lang="en-GB" dirty="0" smtClean="0">
                <a:solidFill>
                  <a:schemeClr val="bg1"/>
                </a:solidFill>
              </a:rPr>
              <a:t>(2/2</a:t>
            </a:r>
            <a:r>
              <a:rPr lang="en-GB" dirty="0">
                <a:solidFill>
                  <a:schemeClr val="bg1"/>
                </a:solidFill>
              </a:rPr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PDFs can be calculated based on a formalism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script </a:t>
            </a:r>
            <a:r>
              <a:rPr lang="en-GB" dirty="0">
                <a:solidFill>
                  <a:schemeClr val="bg1"/>
                </a:solidFill>
              </a:rPr>
              <a:t>JMakePDF.sh can be </a:t>
            </a:r>
            <a:r>
              <a:rPr lang="en-GB" dirty="0" smtClean="0">
                <a:solidFill>
                  <a:schemeClr val="bg1"/>
                </a:solidFill>
              </a:rPr>
              <a:t>used </a:t>
            </a:r>
            <a:r>
              <a:rPr lang="en-GB" dirty="0">
                <a:solidFill>
                  <a:schemeClr val="bg1"/>
                </a:solidFill>
              </a:rPr>
              <a:t>to </a:t>
            </a:r>
            <a:r>
              <a:rPr lang="en-GB" dirty="0" smtClean="0">
                <a:solidFill>
                  <a:schemeClr val="bg1"/>
                </a:solidFill>
              </a:rPr>
              <a:t>create PDFs</a:t>
            </a:r>
          </a:p>
          <a:p>
            <a:pPr lvl="2">
              <a:tabLst>
                <a:tab pos="5472113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JMakePDF.sh  –W &lt;working directory&gt; -P	launches many jobs to produce </a:t>
            </a:r>
            <a:r>
              <a:rPr lang="en-GB" dirty="0">
                <a:solidFill>
                  <a:schemeClr val="bg1"/>
                </a:solidFill>
              </a:rPr>
              <a:t>PDFs </a:t>
            </a:r>
            <a:r>
              <a:rPr lang="en-GB" dirty="0" smtClean="0">
                <a:solidFill>
                  <a:schemeClr val="bg1"/>
                </a:solidFill>
              </a:rPr>
              <a:t>in parallel</a:t>
            </a:r>
          </a:p>
          <a:p>
            <a:pPr lvl="2">
              <a:tabLst>
                <a:tab pos="5472113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JMakePDF.sh  </a:t>
            </a:r>
            <a:r>
              <a:rPr lang="en-GB" dirty="0">
                <a:solidFill>
                  <a:schemeClr val="bg1"/>
                </a:solidFill>
              </a:rPr>
              <a:t>–W &lt;working directory&gt; </a:t>
            </a:r>
            <a:r>
              <a:rPr lang="en-GB" dirty="0" smtClean="0">
                <a:solidFill>
                  <a:schemeClr val="bg1"/>
                </a:solidFill>
              </a:rPr>
              <a:t>-C	converts </a:t>
            </a:r>
            <a:r>
              <a:rPr lang="en-GB" dirty="0">
                <a:solidFill>
                  <a:schemeClr val="bg1"/>
                </a:solidFill>
              </a:rPr>
              <a:t>PDFs to CDFs</a:t>
            </a:r>
          </a:p>
          <a:p>
            <a:r>
              <a:rPr lang="en-GB" dirty="0">
                <a:solidFill>
                  <a:schemeClr val="bg1"/>
                </a:solidFill>
              </a:rPr>
              <a:t>PDFs can be </a:t>
            </a:r>
            <a:r>
              <a:rPr lang="en-GB" dirty="0" smtClean="0">
                <a:solidFill>
                  <a:schemeClr val="bg1"/>
                </a:solidFill>
              </a:rPr>
              <a:t>created from histograms of Monte Carlo data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applications </a:t>
            </a:r>
            <a:r>
              <a:rPr lang="en-GB" dirty="0" err="1">
                <a:solidFill>
                  <a:schemeClr val="bg1"/>
                </a:solidFill>
              </a:rPr>
              <a:t>JHistPDF</a:t>
            </a:r>
            <a:r>
              <a:rPr lang="en-GB" dirty="0">
                <a:solidFill>
                  <a:schemeClr val="bg1"/>
                </a:solidFill>
              </a:rPr>
              <a:t> and </a:t>
            </a:r>
            <a:r>
              <a:rPr lang="en-GB" dirty="0" err="1">
                <a:solidFill>
                  <a:schemeClr val="bg1"/>
                </a:solidFill>
              </a:rPr>
              <a:t>JHistPDG</a:t>
            </a:r>
            <a:r>
              <a:rPr lang="en-GB" dirty="0">
                <a:solidFill>
                  <a:schemeClr val="bg1"/>
                </a:solidFill>
              </a:rPr>
              <a:t> produce </a:t>
            </a:r>
            <a:r>
              <a:rPr lang="en-GB" dirty="0" smtClean="0">
                <a:solidFill>
                  <a:schemeClr val="bg1"/>
                </a:solidFill>
              </a:rPr>
              <a:t>histograms from 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the output of </a:t>
            </a:r>
            <a:r>
              <a:rPr lang="en-GB" dirty="0" err="1" smtClean="0">
                <a:solidFill>
                  <a:schemeClr val="bg1"/>
                </a:solidFill>
              </a:rPr>
              <a:t>JSirene</a:t>
            </a:r>
            <a:r>
              <a:rPr lang="en-GB" dirty="0" smtClean="0">
                <a:solidFill>
                  <a:schemeClr val="bg1"/>
                </a:solidFill>
              </a:rPr>
              <a:t>, km3, etc.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applications </a:t>
            </a:r>
            <a:r>
              <a:rPr lang="en-GB" dirty="0" err="1">
                <a:solidFill>
                  <a:schemeClr val="bg1"/>
                </a:solidFill>
              </a:rPr>
              <a:t>JMakePDF</a:t>
            </a:r>
            <a:r>
              <a:rPr lang="en-GB" dirty="0">
                <a:solidFill>
                  <a:schemeClr val="bg1"/>
                </a:solidFill>
              </a:rPr>
              <a:t> and </a:t>
            </a:r>
            <a:r>
              <a:rPr lang="en-GB" dirty="0" err="1">
                <a:solidFill>
                  <a:schemeClr val="bg1"/>
                </a:solidFill>
              </a:rPr>
              <a:t>JMakePDG</a:t>
            </a:r>
            <a:r>
              <a:rPr lang="en-GB" dirty="0">
                <a:solidFill>
                  <a:schemeClr val="bg1"/>
                </a:solidFill>
              </a:rPr>
              <a:t> convert these histograms to </a:t>
            </a:r>
            <a:r>
              <a:rPr lang="en-GB" dirty="0" smtClean="0">
                <a:solidFill>
                  <a:schemeClr val="bg1"/>
                </a:solidFill>
              </a:rPr>
              <a:t>PDFs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PDFs can be plotted, compared, etc.</a:t>
            </a:r>
          </a:p>
          <a:p>
            <a:pPr lvl="1">
              <a:tabLst>
                <a:tab pos="3500438" algn="ctr"/>
                <a:tab pos="3857625" algn="l"/>
                <a:tab pos="5114925" algn="l"/>
                <a:tab pos="6729413" algn="ctr"/>
                <a:tab pos="7358063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applications </a:t>
            </a:r>
            <a:r>
              <a:rPr lang="en-GB" dirty="0" err="1" smtClean="0">
                <a:solidFill>
                  <a:schemeClr val="bg1"/>
                </a:solidFill>
              </a:rPr>
              <a:t>JDrawPDF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and	</a:t>
            </a:r>
            <a:r>
              <a:rPr lang="en-GB" dirty="0" err="1" smtClean="0">
                <a:solidFill>
                  <a:schemeClr val="bg1"/>
                </a:solidFill>
              </a:rPr>
              <a:t>JDrawPDG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plot  the	calculated	PDFs</a:t>
            </a:r>
          </a:p>
          <a:p>
            <a:pPr lvl="1">
              <a:tabLst>
                <a:tab pos="3500438" algn="ctr"/>
                <a:tab pos="3857625" algn="l"/>
                <a:tab pos="5114925" algn="l"/>
                <a:tab pos="6729413" algn="ctr"/>
                <a:tab pos="7358063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applications </a:t>
            </a:r>
            <a:r>
              <a:rPr lang="en-GB" dirty="0" err="1" smtClean="0">
                <a:solidFill>
                  <a:schemeClr val="bg1"/>
                </a:solidFill>
              </a:rPr>
              <a:t>JPlotPDF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and	</a:t>
            </a:r>
            <a:r>
              <a:rPr lang="en-GB" dirty="0" err="1" smtClean="0">
                <a:solidFill>
                  <a:schemeClr val="bg1"/>
                </a:solidFill>
              </a:rPr>
              <a:t>JPlotPDG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plot  the	tabulated	PDFs</a:t>
            </a:r>
          </a:p>
          <a:p>
            <a:pPr lvl="1">
              <a:tabLst>
                <a:tab pos="3500438" algn="ctr"/>
                <a:tab pos="3857625" algn="l"/>
                <a:tab pos="5114925" algn="l"/>
                <a:tab pos="6729413" algn="ctr"/>
                <a:tab pos="7358063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applications </a:t>
            </a:r>
            <a:r>
              <a:rPr lang="en-GB" dirty="0" err="1" smtClean="0">
                <a:solidFill>
                  <a:schemeClr val="bg1"/>
                </a:solidFill>
              </a:rPr>
              <a:t>JDiffPDF</a:t>
            </a:r>
            <a:r>
              <a:rPr lang="en-GB" dirty="0" smtClean="0">
                <a:solidFill>
                  <a:schemeClr val="bg1"/>
                </a:solidFill>
              </a:rPr>
              <a:t>	and	</a:t>
            </a:r>
            <a:r>
              <a:rPr lang="en-GB" dirty="0" err="1" smtClean="0">
                <a:solidFill>
                  <a:schemeClr val="bg1"/>
                </a:solidFill>
              </a:rPr>
              <a:t>JDiffPDG</a:t>
            </a:r>
            <a:r>
              <a:rPr lang="en-GB" dirty="0" smtClean="0">
                <a:solidFill>
                  <a:schemeClr val="bg1"/>
                </a:solidFill>
              </a:rPr>
              <a:t>	compare	tabulated	PDFs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042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390</Words>
  <Application>Microsoft Office PowerPoint</Application>
  <PresentationFormat>Widescreen</PresentationFormat>
  <Paragraphs>87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How to run JSirene (1/2)</vt:lpstr>
      <vt:lpstr>How to run JSirene (2/2)</vt:lpstr>
      <vt:lpstr>Documentation</vt:lpstr>
      <vt:lpstr>JSirene options (1/3)</vt:lpstr>
      <vt:lpstr>JSirene options (2/3)</vt:lpstr>
      <vt:lpstr>JSirene options (3/3)</vt:lpstr>
      <vt:lpstr>JSirene.sh options (1/1)</vt:lpstr>
      <vt:lpstr>What you should know (1/2)</vt:lpstr>
      <vt:lpstr>What you should know (2/2)</vt:lpstr>
    </vt:vector>
  </TitlesOfParts>
  <Company>Nikhef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Jpp</dc:title>
  <dc:creator>mjg</dc:creator>
  <cp:lastModifiedBy>mjg</cp:lastModifiedBy>
  <cp:revision>135</cp:revision>
  <dcterms:created xsi:type="dcterms:W3CDTF">2017-09-21T23:49:32Z</dcterms:created>
  <dcterms:modified xsi:type="dcterms:W3CDTF">2018-05-03T00:05:29Z</dcterms:modified>
</cp:coreProperties>
</file>