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63" r:id="rId4"/>
    <p:sldId id="261" r:id="rId5"/>
    <p:sldId id="262" r:id="rId6"/>
    <p:sldId id="264" r:id="rId7"/>
    <p:sldId id="268" r:id="rId8"/>
    <p:sldId id="256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7" d="100"/>
          <a:sy n="67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250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11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116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743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67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28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38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095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2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95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27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29766-AF32-4206-89DB-2ED9630A17F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7A9B2-B3A8-4E62-9248-ABD41C3BCA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70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m3net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How to run </a:t>
            </a:r>
            <a:r>
              <a:rPr lang="en-GB" dirty="0" err="1" smtClean="0">
                <a:solidFill>
                  <a:schemeClr val="bg1"/>
                </a:solidFill>
              </a:rPr>
              <a:t>JTriggerEfficiency</a:t>
            </a:r>
            <a:r>
              <a:rPr lang="en-GB" dirty="0" smtClean="0">
                <a:solidFill>
                  <a:schemeClr val="bg1"/>
                </a:solidFill>
              </a:rPr>
              <a:t> (1/2)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login on interactive machine in </a:t>
            </a:r>
            <a:r>
              <a:rPr lang="en-GB" dirty="0" err="1" smtClean="0">
                <a:solidFill>
                  <a:schemeClr val="bg1"/>
                </a:solidFill>
              </a:rPr>
              <a:t>CCLyon</a:t>
            </a:r>
            <a:r>
              <a:rPr lang="en-GB" smtClean="0">
                <a:solidFill>
                  <a:schemeClr val="bg1"/>
                </a:solidFill>
              </a:rPr>
              <a:t>:</a:t>
            </a:r>
            <a:endParaRPr lang="en-GB" dirty="0" smtClean="0">
              <a:solidFill>
                <a:schemeClr val="bg1"/>
              </a:solidFill>
            </a:endParaRP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r>
              <a:rPr lang="en-GB" dirty="0" err="1">
                <a:solidFill>
                  <a:schemeClr val="bg1"/>
                </a:solidFill>
              </a:rPr>
              <a:t>ssh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smtClean="0">
                <a:solidFill>
                  <a:schemeClr val="bg1"/>
                </a:solidFill>
              </a:rPr>
              <a:t>–Y  &lt;user name&gt;@cca.in2p3.fr</a:t>
            </a: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source	$KM3NET_THRONG_DIR/</a:t>
            </a:r>
            <a:r>
              <a:rPr lang="en-GB" dirty="0" err="1" smtClean="0">
                <a:solidFill>
                  <a:schemeClr val="bg1"/>
                </a:solidFill>
              </a:rPr>
              <a:t>src</a:t>
            </a:r>
            <a:r>
              <a:rPr lang="en-GB" dirty="0" smtClean="0">
                <a:solidFill>
                  <a:schemeClr val="bg1"/>
                </a:solidFill>
              </a:rPr>
              <a:t>/</a:t>
            </a:r>
            <a:r>
              <a:rPr lang="en-GB" dirty="0" err="1" smtClean="0">
                <a:solidFill>
                  <a:schemeClr val="bg1"/>
                </a:solidFill>
              </a:rPr>
              <a:t>Jpp</a:t>
            </a:r>
            <a:r>
              <a:rPr lang="en-GB" dirty="0" smtClean="0">
                <a:solidFill>
                  <a:schemeClr val="bg1"/>
                </a:solidFill>
              </a:rPr>
              <a:t>/trunk/</a:t>
            </a:r>
            <a:r>
              <a:rPr lang="en-GB" dirty="0" err="1" smtClean="0">
                <a:solidFill>
                  <a:schemeClr val="bg1"/>
                </a:solidFill>
              </a:rPr>
              <a:t>setenv.csh</a:t>
            </a:r>
            <a:r>
              <a:rPr lang="en-GB" dirty="0" smtClean="0">
                <a:solidFill>
                  <a:schemeClr val="bg1"/>
                </a:solidFill>
              </a:rPr>
              <a:t> \	$</a:t>
            </a:r>
            <a:r>
              <a:rPr lang="en-GB" dirty="0">
                <a:solidFill>
                  <a:schemeClr val="bg1"/>
                </a:solidFill>
              </a:rPr>
              <a:t>KM3NET_THRONG_DIR/</a:t>
            </a:r>
            <a:r>
              <a:rPr lang="en-GB" dirty="0" err="1">
                <a:solidFill>
                  <a:schemeClr val="bg1"/>
                </a:solidFill>
              </a:rPr>
              <a:t>src</a:t>
            </a:r>
            <a:r>
              <a:rPr lang="en-GB" dirty="0">
                <a:solidFill>
                  <a:schemeClr val="bg1"/>
                </a:solidFill>
              </a:rPr>
              <a:t>/</a:t>
            </a:r>
            <a:r>
              <a:rPr lang="en-GB" dirty="0" err="1">
                <a:solidFill>
                  <a:schemeClr val="bg1"/>
                </a:solidFill>
              </a:rPr>
              <a:t>Jpp</a:t>
            </a:r>
            <a:r>
              <a:rPr lang="en-GB" dirty="0">
                <a:solidFill>
                  <a:schemeClr val="bg1"/>
                </a:solidFill>
              </a:rPr>
              <a:t>/trunk</a:t>
            </a:r>
            <a:r>
              <a:rPr lang="en-GB" dirty="0" smtClean="0">
                <a:solidFill>
                  <a:schemeClr val="bg1"/>
                </a:solidFill>
              </a:rPr>
              <a:t>/</a:t>
            </a: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mkdir</a:t>
            </a:r>
            <a:r>
              <a:rPr lang="en-GB" dirty="0" smtClean="0">
                <a:solidFill>
                  <a:schemeClr val="bg1"/>
                </a:solidFill>
              </a:rPr>
              <a:t> –p  /</a:t>
            </a:r>
            <a:r>
              <a:rPr lang="en-GB" dirty="0" err="1">
                <a:solidFill>
                  <a:schemeClr val="bg1"/>
                </a:solidFill>
              </a:rPr>
              <a:t>sps</a:t>
            </a:r>
            <a:r>
              <a:rPr lang="en-GB" dirty="0">
                <a:solidFill>
                  <a:schemeClr val="bg1"/>
                </a:solidFill>
              </a:rPr>
              <a:t>/km3net/users/&lt;user name</a:t>
            </a:r>
            <a:r>
              <a:rPr lang="en-GB" dirty="0" smtClean="0">
                <a:solidFill>
                  <a:schemeClr val="bg1"/>
                </a:solidFill>
              </a:rPr>
              <a:t>&gt;/</a:t>
            </a:r>
            <a:r>
              <a:rPr lang="en-GB" dirty="0" err="1" smtClean="0">
                <a:solidFill>
                  <a:schemeClr val="bg1"/>
                </a:solidFill>
              </a:rPr>
              <a:t>tmp</a:t>
            </a:r>
            <a:r>
              <a:rPr lang="en-GB" dirty="0" smtClean="0">
                <a:solidFill>
                  <a:schemeClr val="bg1"/>
                </a:solidFill>
              </a:rPr>
              <a:t>/</a:t>
            </a: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cd  /</a:t>
            </a:r>
            <a:r>
              <a:rPr lang="en-GB" dirty="0" err="1" smtClean="0">
                <a:solidFill>
                  <a:schemeClr val="bg1"/>
                </a:solidFill>
              </a:rPr>
              <a:t>sps</a:t>
            </a:r>
            <a:r>
              <a:rPr lang="en-GB" dirty="0" smtClean="0">
                <a:solidFill>
                  <a:schemeClr val="bg1"/>
                </a:solidFill>
              </a:rPr>
              <a:t>/km3net/users/&lt;user name&gt;/</a:t>
            </a:r>
            <a:r>
              <a:rPr lang="en-GB" dirty="0" err="1" smtClean="0">
                <a:solidFill>
                  <a:schemeClr val="bg1"/>
                </a:solidFill>
              </a:rPr>
              <a:t>tmp</a:t>
            </a:r>
            <a:r>
              <a:rPr lang="en-GB" dirty="0" smtClean="0">
                <a:solidFill>
                  <a:schemeClr val="bg1"/>
                </a:solidFill>
              </a:rPr>
              <a:t>/</a:t>
            </a: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JSirene.sh (if not already done)</a:t>
            </a: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r>
              <a:rPr lang="en-GB" dirty="0">
                <a:solidFill>
                  <a:schemeClr val="bg1"/>
                </a:solidFill>
              </a:rPr>
              <a:t>JTriggerEfficiency.sh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wait </a:t>
            </a:r>
            <a:r>
              <a:rPr lang="en-GB" dirty="0" smtClean="0">
                <a:solidFill>
                  <a:schemeClr val="bg1"/>
                </a:solidFill>
              </a:rPr>
              <a:t>5 </a:t>
            </a:r>
            <a:r>
              <a:rPr lang="en-GB" dirty="0">
                <a:solidFill>
                  <a:schemeClr val="bg1"/>
                </a:solidFill>
              </a:rPr>
              <a:t>minutes to </a:t>
            </a:r>
            <a:r>
              <a:rPr lang="en-GB" dirty="0" smtClean="0">
                <a:solidFill>
                  <a:schemeClr val="bg1"/>
                </a:solidFill>
              </a:rPr>
              <a:t>process </a:t>
            </a:r>
            <a:r>
              <a:rPr lang="en-GB" dirty="0">
                <a:solidFill>
                  <a:schemeClr val="bg1"/>
                </a:solidFill>
              </a:rPr>
              <a:t>more than 10,000 events</a:t>
            </a:r>
          </a:p>
          <a:p>
            <a:pPr marL="914400" lvl="1" indent="-457200">
              <a:buFont typeface="+mj-lt"/>
              <a:buAutoNum type="arabicPeriod"/>
              <a:tabLst>
                <a:tab pos="1885950" algn="l"/>
              </a:tabLst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42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What you should know </a:t>
            </a:r>
            <a:r>
              <a:rPr lang="en-GB" dirty="0" smtClean="0">
                <a:solidFill>
                  <a:schemeClr val="bg1"/>
                </a:solidFill>
              </a:rPr>
              <a:t>(3/3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2786063" algn="ctr"/>
                <a:tab pos="3314700" algn="r"/>
                <a:tab pos="412908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Other parameters</a:t>
            </a:r>
          </a:p>
          <a:p>
            <a:pPr lvl="1">
              <a:tabLst>
                <a:tab pos="2786063" algn="ctr"/>
                <a:tab pos="3314700" algn="r"/>
                <a:tab pos="4129088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TMaxLocal_ns</a:t>
            </a:r>
            <a:r>
              <a:rPr lang="en-GB" dirty="0" smtClean="0">
                <a:solidFill>
                  <a:schemeClr val="bg1"/>
                </a:solidFill>
              </a:rPr>
              <a:t>	=	10	// local time window for L1 hits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2786063" algn="ctr"/>
                <a:tab pos="3314700" algn="r"/>
                <a:tab pos="4129088" algn="l"/>
              </a:tabLst>
            </a:pPr>
            <a:r>
              <a:rPr lang="en-GB" smtClean="0">
                <a:solidFill>
                  <a:schemeClr val="bg1"/>
                </a:solidFill>
              </a:rPr>
              <a:t>combineL1</a:t>
            </a:r>
            <a:r>
              <a:rPr lang="en-GB" dirty="0" smtClean="0">
                <a:solidFill>
                  <a:schemeClr val="bg1"/>
                </a:solidFill>
              </a:rPr>
              <a:t>	=	1	// combine multiple L0 hits within time window</a:t>
            </a:r>
            <a:endParaRPr lang="en-GB" dirty="0">
              <a:solidFill>
                <a:schemeClr val="bg1"/>
              </a:solidFill>
            </a:endParaRPr>
          </a:p>
          <a:p>
            <a:pPr>
              <a:tabLst>
                <a:tab pos="2786063" algn="ctr"/>
                <a:tab pos="3314700" algn="r"/>
                <a:tab pos="412908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>
              <a:tabLst>
                <a:tab pos="2786063" algn="ctr"/>
                <a:tab pos="3314700" algn="r"/>
                <a:tab pos="412908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Other outputs</a:t>
            </a:r>
          </a:p>
          <a:p>
            <a:pPr lvl="1">
              <a:tabLst>
                <a:tab pos="2786063" algn="ctr"/>
                <a:tab pos="3314700" algn="r"/>
                <a:tab pos="4129088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writeSummary</a:t>
            </a:r>
            <a:r>
              <a:rPr lang="en-GB" dirty="0" smtClean="0">
                <a:solidFill>
                  <a:schemeClr val="bg1"/>
                </a:solidFill>
              </a:rPr>
              <a:t>	=	1	// pre-scaler: 0 = off; 1 = on; 2 =&gt; ½; etc.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2786063" algn="ctr"/>
                <a:tab pos="3314700" algn="r"/>
                <a:tab pos="412908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writeL0	=	0	// L0 hits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2786063" algn="ctr"/>
                <a:tab pos="3314700" algn="r"/>
                <a:tab pos="412908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writeL1	=	0	// L1 hits (e.g. for K40 analysis) 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2786063" algn="ctr"/>
                <a:tab pos="3314700" algn="r"/>
                <a:tab pos="412908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writeL2	=	0	// L2 hits (primarily for testing)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2786063" algn="ctr"/>
                <a:tab pos="3314700" algn="r"/>
                <a:tab pos="4129088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writeSN</a:t>
            </a:r>
            <a:r>
              <a:rPr lang="en-GB" dirty="0" smtClean="0">
                <a:solidFill>
                  <a:schemeClr val="bg1"/>
                </a:solidFill>
              </a:rPr>
              <a:t>	=	0	// same as L2 but separate stream for Supernova</a:t>
            </a:r>
            <a:endParaRPr lang="en-GB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44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How to run </a:t>
            </a:r>
            <a:r>
              <a:rPr lang="en-GB" dirty="0" err="1" smtClean="0">
                <a:solidFill>
                  <a:schemeClr val="bg1"/>
                </a:solidFill>
              </a:rPr>
              <a:t>JTriggerEfficiency</a:t>
            </a:r>
            <a:r>
              <a:rPr lang="en-GB" dirty="0" smtClean="0">
                <a:solidFill>
                  <a:schemeClr val="bg1"/>
                </a:solidFill>
              </a:rPr>
              <a:t> (2/2)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next steps:</a:t>
            </a:r>
          </a:p>
          <a:p>
            <a:pPr marL="914400" lvl="1" indent="-457200">
              <a:buFont typeface="+mj-lt"/>
              <a:buAutoNum type="arabicPeriod" startAt="6"/>
              <a:tabLst>
                <a:tab pos="2957513" algn="l"/>
                <a:tab pos="3314700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JPrintMeta</a:t>
            </a:r>
            <a:r>
              <a:rPr lang="en-GB" dirty="0" smtClean="0">
                <a:solidFill>
                  <a:schemeClr val="bg1"/>
                </a:solidFill>
              </a:rPr>
              <a:t>	–f</a:t>
            </a:r>
            <a:r>
              <a:rPr lang="en-GB" dirty="0">
                <a:solidFill>
                  <a:schemeClr val="bg1"/>
                </a:solidFill>
              </a:rPr>
              <a:t>	 </a:t>
            </a:r>
            <a:r>
              <a:rPr lang="en-GB" dirty="0" err="1">
                <a:solidFill>
                  <a:schemeClr val="bg1"/>
                </a:solidFill>
              </a:rPr>
              <a:t>trigger_efficiency+background.root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will print meta data</a:t>
            </a:r>
          </a:p>
          <a:p>
            <a:pPr marL="914400" lvl="1" indent="-457200">
              <a:buFont typeface="+mj-lt"/>
              <a:buAutoNum type="arabicPeriod" startAt="6"/>
              <a:tabLst>
                <a:tab pos="2957513" algn="l"/>
                <a:tab pos="3314700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JTriggerMonitor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–f	</a:t>
            </a:r>
            <a:r>
              <a:rPr lang="en-GB" dirty="0" err="1" smtClean="0">
                <a:solidFill>
                  <a:schemeClr val="bg1"/>
                </a:solidFill>
              </a:rPr>
              <a:t>trigger_efficiency+background.root</a:t>
            </a:r>
            <a:r>
              <a:rPr lang="en-GB" dirty="0" smtClean="0">
                <a:solidFill>
                  <a:schemeClr val="bg1"/>
                </a:solidFill>
              </a:rPr>
              <a:t>	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will print trigger statistics</a:t>
            </a:r>
          </a:p>
          <a:p>
            <a:pPr marL="914400" lvl="1" indent="-457200">
              <a:buFont typeface="+mj-lt"/>
              <a:buAutoNum type="arabicPeriod" startAt="6"/>
              <a:tabLst>
                <a:tab pos="2786063" algn="l"/>
                <a:tab pos="4300538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2786063" algn="l"/>
                <a:tab pos="43005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final step:</a:t>
            </a:r>
          </a:p>
          <a:p>
            <a:pPr marL="914400" lvl="1" indent="-457200">
              <a:buFont typeface="+mj-lt"/>
              <a:buAutoNum type="arabicPeriod" startAt="8"/>
              <a:tabLst>
                <a:tab pos="2786063" algn="l"/>
                <a:tab pos="4300538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rm</a:t>
            </a:r>
            <a:r>
              <a:rPr lang="en-GB" dirty="0" smtClean="0">
                <a:solidFill>
                  <a:schemeClr val="bg1"/>
                </a:solidFill>
              </a:rPr>
              <a:t> –</a:t>
            </a:r>
            <a:r>
              <a:rPr lang="en-GB" dirty="0" err="1" smtClean="0">
                <a:solidFill>
                  <a:schemeClr val="bg1"/>
                </a:solidFill>
              </a:rPr>
              <a:t>rf</a:t>
            </a:r>
            <a:r>
              <a:rPr lang="en-GB" dirty="0" smtClean="0">
                <a:solidFill>
                  <a:schemeClr val="bg1"/>
                </a:solidFill>
              </a:rPr>
              <a:t>  /</a:t>
            </a:r>
            <a:r>
              <a:rPr lang="en-GB" dirty="0" err="1">
                <a:solidFill>
                  <a:schemeClr val="bg1"/>
                </a:solidFill>
              </a:rPr>
              <a:t>sps</a:t>
            </a:r>
            <a:r>
              <a:rPr lang="en-GB" dirty="0">
                <a:solidFill>
                  <a:schemeClr val="bg1"/>
                </a:solidFill>
              </a:rPr>
              <a:t>/km3net/users/&lt;user name&gt;/</a:t>
            </a:r>
            <a:r>
              <a:rPr lang="en-GB" dirty="0" err="1">
                <a:solidFill>
                  <a:schemeClr val="bg1"/>
                </a:solidFill>
              </a:rPr>
              <a:t>tmp</a:t>
            </a:r>
            <a:r>
              <a:rPr lang="en-GB" dirty="0">
                <a:solidFill>
                  <a:schemeClr val="bg1"/>
                </a:solidFill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84377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Documentation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need immediate help?</a:t>
            </a:r>
          </a:p>
          <a:p>
            <a:pPr lvl="1"/>
            <a:r>
              <a:rPr lang="en-GB" dirty="0" err="1" smtClean="0">
                <a:solidFill>
                  <a:schemeClr val="bg1"/>
                </a:solidFill>
              </a:rPr>
              <a:t>JTriggerEfficiency</a:t>
            </a:r>
            <a:r>
              <a:rPr lang="en-GB" dirty="0" smtClean="0">
                <a:solidFill>
                  <a:schemeClr val="bg1"/>
                </a:solidFill>
              </a:rPr>
              <a:t> –h!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smtClean="0">
                <a:solidFill>
                  <a:schemeClr val="bg1"/>
                </a:solidFill>
              </a:rPr>
              <a:t>will print all command line options with their default values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trouble with syntax?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auxiliary script JTriggerEfficiency.sh simplifies syntax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want </a:t>
            </a:r>
            <a:r>
              <a:rPr lang="en-GB" dirty="0">
                <a:solidFill>
                  <a:schemeClr val="bg1"/>
                </a:solidFill>
              </a:rPr>
              <a:t>to know more?</a:t>
            </a:r>
          </a:p>
          <a:p>
            <a:pPr lvl="1">
              <a:lnSpc>
                <a:spcPct val="80000"/>
              </a:lnSpc>
            </a:pPr>
            <a:r>
              <a:rPr lang="en-GB" dirty="0">
                <a:solidFill>
                  <a:schemeClr val="bg1"/>
                </a:solidFill>
              </a:rPr>
              <a:t>browse to </a:t>
            </a:r>
            <a:r>
              <a:rPr lang="en-GB" dirty="0">
                <a:solidFill>
                  <a:schemeClr val="bg1"/>
                </a:solidFill>
                <a:hlinkClick r:id="rId2"/>
              </a:rPr>
              <a:t>www.km3net.org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GB" dirty="0">
                <a:solidFill>
                  <a:schemeClr val="bg1"/>
                </a:solidFill>
              </a:rPr>
              <a:t>INTERNAL 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GB" dirty="0">
                <a:solidFill>
                  <a:schemeClr val="bg1"/>
                </a:solidFill>
              </a:rPr>
              <a:t>jenkins.km3net.de 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Jpp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GB" dirty="0" err="1">
                <a:solidFill>
                  <a:schemeClr val="bg1"/>
                </a:solidFill>
              </a:rPr>
              <a:t>Jpp_trunk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DogyGen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smtClean="0">
                <a:solidFill>
                  <a:schemeClr val="bg1"/>
                </a:solidFill>
              </a:rPr>
              <a:t>HTML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lnSpc>
                <a:spcPct val="80000"/>
              </a:lnSpc>
            </a:pPr>
            <a:endParaRPr lang="en-GB" dirty="0">
              <a:solidFill>
                <a:schemeClr val="bg1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GB" dirty="0">
                <a:solidFill>
                  <a:schemeClr val="bg1"/>
                </a:solidFill>
              </a:rPr>
              <a:t>T</a:t>
            </a:r>
            <a:r>
              <a:rPr lang="en-GB" dirty="0" smtClean="0">
                <a:solidFill>
                  <a:schemeClr val="bg1"/>
                </a:solidFill>
              </a:rPr>
              <a:t>ip: bookmark </a:t>
            </a:r>
            <a:r>
              <a:rPr lang="en-GB" dirty="0">
                <a:solidFill>
                  <a:schemeClr val="bg1"/>
                </a:solidFill>
              </a:rPr>
              <a:t>this page / add this page to your </a:t>
            </a:r>
            <a:r>
              <a:rPr lang="en-GB" dirty="0" smtClean="0">
                <a:solidFill>
                  <a:schemeClr val="bg1"/>
                </a:solidFill>
              </a:rPr>
              <a:t>favourites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31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>
                <a:solidFill>
                  <a:schemeClr val="bg1"/>
                </a:solidFill>
              </a:rPr>
              <a:t>JTriggerEfficiency</a:t>
            </a:r>
            <a:r>
              <a:rPr lang="en-GB" dirty="0" smtClean="0">
                <a:solidFill>
                  <a:schemeClr val="bg1"/>
                </a:solidFill>
              </a:rPr>
              <a:t> options (1/3)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8000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JTriggerEfficiency</a:t>
            </a:r>
            <a:r>
              <a:rPr lang="en-GB" dirty="0" smtClean="0">
                <a:solidFill>
                  <a:schemeClr val="bg1"/>
                </a:solidFill>
              </a:rPr>
              <a:t> –h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Auxiliary program to trigger Monte Carlo events.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usage: </a:t>
            </a:r>
            <a:r>
              <a:rPr lang="en-GB" dirty="0" err="1">
                <a:solidFill>
                  <a:schemeClr val="bg1"/>
                </a:solidFill>
              </a:rPr>
              <a:t>JTriggerEfficiency</a:t>
            </a:r>
            <a:endParaRPr lang="en-GB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h &lt;help</a:t>
            </a:r>
            <a:r>
              <a:rPr lang="en-GB" dirty="0" smtClean="0">
                <a:solidFill>
                  <a:schemeClr val="bg1"/>
                </a:solidFill>
              </a:rPr>
              <a:t>&gt;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-@ &lt;parameters&gt;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B &lt;</a:t>
            </a:r>
            <a:r>
              <a:rPr lang="en-GB" dirty="0" err="1">
                <a:solidFill>
                  <a:schemeClr val="bg1"/>
                </a:solidFill>
              </a:rPr>
              <a:t>rates_Hz</a:t>
            </a:r>
            <a:r>
              <a:rPr lang="en-GB" dirty="0">
                <a:solidFill>
                  <a:schemeClr val="bg1"/>
                </a:solidFill>
              </a:rPr>
              <a:t>&gt;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O &lt;</a:t>
            </a:r>
            <a:r>
              <a:rPr lang="en-GB" dirty="0" err="1">
                <a:solidFill>
                  <a:schemeClr val="bg1"/>
                </a:solidFill>
              </a:rPr>
              <a:t>triggeredEventsOnly</a:t>
            </a:r>
            <a:r>
              <a:rPr lang="en-GB" dirty="0">
                <a:solidFill>
                  <a:schemeClr val="bg1"/>
                </a:solidFill>
              </a:rPr>
              <a:t>&gt;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P &lt;</a:t>
            </a:r>
            <a:r>
              <a:rPr lang="en-GB" dirty="0" err="1">
                <a:solidFill>
                  <a:schemeClr val="bg1"/>
                </a:solidFill>
              </a:rPr>
              <a:t>pmtSimulator</a:t>
            </a:r>
            <a:r>
              <a:rPr lang="en-GB" dirty="0">
                <a:solidFill>
                  <a:schemeClr val="bg1"/>
                </a:solidFill>
              </a:rPr>
              <a:t>&gt;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R &lt;run&gt;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S &lt;seed&gt;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a &lt;</a:t>
            </a:r>
            <a:r>
              <a:rPr lang="en-GB" dirty="0" err="1">
                <a:solidFill>
                  <a:schemeClr val="bg1"/>
                </a:solidFill>
              </a:rPr>
              <a:t>detectorFileA</a:t>
            </a:r>
            <a:r>
              <a:rPr lang="en-GB" dirty="0">
                <a:solidFill>
                  <a:schemeClr val="bg1"/>
                </a:solidFill>
              </a:rPr>
              <a:t>&gt;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-b </a:t>
            </a:r>
            <a:r>
              <a:rPr lang="en-GB" dirty="0">
                <a:solidFill>
                  <a:schemeClr val="bg1"/>
                </a:solidFill>
              </a:rPr>
              <a:t>&lt;</a:t>
            </a:r>
            <a:r>
              <a:rPr lang="en-GB" dirty="0" err="1">
                <a:solidFill>
                  <a:schemeClr val="bg1"/>
                </a:solidFill>
              </a:rPr>
              <a:t>detectorFileB</a:t>
            </a:r>
            <a:r>
              <a:rPr lang="en-GB" dirty="0">
                <a:solidFill>
                  <a:schemeClr val="bg1"/>
                </a:solidFill>
              </a:rPr>
              <a:t>&gt;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d &lt;debug&gt;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f &lt;</a:t>
            </a:r>
            <a:r>
              <a:rPr lang="en-GB" dirty="0" err="1">
                <a:solidFill>
                  <a:schemeClr val="bg1"/>
                </a:solidFill>
              </a:rPr>
              <a:t>inputFile</a:t>
            </a:r>
            <a:r>
              <a:rPr lang="en-GB" dirty="0">
                <a:solidFill>
                  <a:schemeClr val="bg1"/>
                </a:solidFill>
              </a:rPr>
              <a:t>&gt;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n &lt;</a:t>
            </a:r>
            <a:r>
              <a:rPr lang="en-GB" dirty="0" err="1">
                <a:solidFill>
                  <a:schemeClr val="bg1"/>
                </a:solidFill>
              </a:rPr>
              <a:t>numberOfEvents</a:t>
            </a:r>
            <a:r>
              <a:rPr lang="en-GB" dirty="0">
                <a:solidFill>
                  <a:schemeClr val="bg1"/>
                </a:solidFill>
              </a:rPr>
              <a:t>&gt;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o &lt;</a:t>
            </a:r>
            <a:r>
              <a:rPr lang="en-GB" dirty="0" err="1">
                <a:solidFill>
                  <a:schemeClr val="bg1"/>
                </a:solidFill>
              </a:rPr>
              <a:t>outputFile</a:t>
            </a:r>
            <a:r>
              <a:rPr lang="en-GB" dirty="0">
                <a:solidFill>
                  <a:schemeClr val="bg1"/>
                </a:solidFill>
              </a:rPr>
              <a:t>&gt; </a:t>
            </a:r>
            <a:endParaRPr lang="en-GB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r &lt;</a:t>
            </a:r>
            <a:r>
              <a:rPr lang="en-GB" dirty="0" err="1">
                <a:solidFill>
                  <a:schemeClr val="bg1"/>
                </a:solidFill>
              </a:rPr>
              <a:t>runbyrun</a:t>
            </a:r>
            <a:r>
              <a:rPr lang="en-GB" dirty="0" smtClean="0">
                <a:solidFill>
                  <a:schemeClr val="bg1"/>
                </a:solidFill>
              </a:rPr>
              <a:t>&gt;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63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>
                <a:solidFill>
                  <a:schemeClr val="bg1"/>
                </a:solidFill>
              </a:rPr>
              <a:t>JTriggerEfficiency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options </a:t>
            </a:r>
            <a:r>
              <a:rPr lang="en-GB" dirty="0" smtClean="0">
                <a:solidFill>
                  <a:schemeClr val="bg1"/>
                </a:solidFill>
              </a:rPr>
              <a:t>(2/3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detectorFileA</a:t>
            </a:r>
            <a:endParaRPr lang="en-GB" dirty="0" smtClean="0">
              <a:solidFill>
                <a:schemeClr val="bg1"/>
              </a:solidFill>
            </a:endParaRP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detector geometry and calibration file (e.g. .</a:t>
            </a:r>
            <a:r>
              <a:rPr lang="en-GB" dirty="0" err="1" smtClean="0">
                <a:solidFill>
                  <a:schemeClr val="bg1"/>
                </a:solidFill>
              </a:rPr>
              <a:t>det</a:t>
            </a:r>
            <a:r>
              <a:rPr lang="en-GB" dirty="0" smtClean="0">
                <a:solidFill>
                  <a:schemeClr val="bg1"/>
                </a:solidFill>
              </a:rPr>
              <a:t> or .</a:t>
            </a:r>
            <a:r>
              <a:rPr lang="en-GB" dirty="0" err="1" smtClean="0">
                <a:solidFill>
                  <a:schemeClr val="bg1"/>
                </a:solidFill>
              </a:rPr>
              <a:t>detx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to convert Monte Carlo truth to raw data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detectorFileB</a:t>
            </a:r>
            <a:endParaRPr lang="en-GB" dirty="0" smtClean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detector geometry and calibration </a:t>
            </a:r>
            <a:r>
              <a:rPr lang="en-GB" dirty="0" smtClean="0">
                <a:solidFill>
                  <a:schemeClr val="bg1"/>
                </a:solidFill>
              </a:rPr>
              <a:t>file (</a:t>
            </a:r>
            <a:r>
              <a:rPr lang="en-GB" dirty="0">
                <a:solidFill>
                  <a:schemeClr val="bg1"/>
                </a:solidFill>
              </a:rPr>
              <a:t>e.g. .</a:t>
            </a:r>
            <a:r>
              <a:rPr lang="en-GB" dirty="0" err="1">
                <a:solidFill>
                  <a:schemeClr val="bg1"/>
                </a:solidFill>
              </a:rPr>
              <a:t>det</a:t>
            </a:r>
            <a:r>
              <a:rPr lang="en-GB" dirty="0">
                <a:solidFill>
                  <a:schemeClr val="bg1"/>
                </a:solidFill>
              </a:rPr>
              <a:t> or .</a:t>
            </a:r>
            <a:r>
              <a:rPr lang="en-GB" dirty="0" err="1">
                <a:solidFill>
                  <a:schemeClr val="bg1"/>
                </a:solidFill>
              </a:rPr>
              <a:t>detx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</a:p>
          <a:p>
            <a:pPr lvl="2"/>
            <a:r>
              <a:rPr lang="en-GB">
                <a:solidFill>
                  <a:schemeClr val="bg1"/>
                </a:solidFill>
              </a:rPr>
              <a:t>to convert raw data to calibrated data</a:t>
            </a:r>
          </a:p>
          <a:p>
            <a:pPr lvl="2"/>
            <a:r>
              <a:rPr lang="en-GB" smtClean="0">
                <a:solidFill>
                  <a:schemeClr val="bg1"/>
                </a:solidFill>
              </a:rPr>
              <a:t>by </a:t>
            </a:r>
            <a:r>
              <a:rPr lang="en-GB" dirty="0" smtClean="0">
                <a:solidFill>
                  <a:schemeClr val="bg1"/>
                </a:solidFill>
              </a:rPr>
              <a:t>default, but not necessarily, same </a:t>
            </a:r>
            <a:r>
              <a:rPr lang="en-GB" dirty="0">
                <a:solidFill>
                  <a:schemeClr val="bg1"/>
                </a:solidFill>
              </a:rPr>
              <a:t>as </a:t>
            </a:r>
            <a:r>
              <a:rPr lang="en-GB" dirty="0" err="1">
                <a:solidFill>
                  <a:schemeClr val="bg1"/>
                </a:solidFill>
              </a:rPr>
              <a:t>detectorFileA</a:t>
            </a:r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err="1" smtClean="0">
                <a:solidFill>
                  <a:schemeClr val="bg1"/>
                </a:solidFill>
              </a:rPr>
              <a:t>inputFile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file produced by e.g. </a:t>
            </a:r>
            <a:r>
              <a:rPr lang="en-GB" dirty="0" smtClean="0">
                <a:solidFill>
                  <a:schemeClr val="bg1"/>
                </a:solidFill>
              </a:rPr>
              <a:t>km3, </a:t>
            </a:r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r>
              <a:rPr lang="en-GB" dirty="0" smtClean="0">
                <a:solidFill>
                  <a:schemeClr val="bg1"/>
                </a:solidFill>
              </a:rPr>
              <a:t>, </a:t>
            </a:r>
            <a:r>
              <a:rPr lang="en-GB" dirty="0">
                <a:solidFill>
                  <a:schemeClr val="bg1"/>
                </a:solidFill>
              </a:rPr>
              <a:t>etc. </a:t>
            </a:r>
            <a:r>
              <a:rPr lang="en-GB" dirty="0" smtClean="0">
                <a:solidFill>
                  <a:schemeClr val="bg1"/>
                </a:solidFill>
              </a:rPr>
              <a:t>(either ROOT or ASCII formatted)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outputFile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ROOT formatted DAQ file</a:t>
            </a:r>
          </a:p>
          <a:p>
            <a:pPr lvl="2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54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>
                <a:solidFill>
                  <a:schemeClr val="bg1"/>
                </a:solidFill>
              </a:rPr>
              <a:t>JTriggerEfficiency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options </a:t>
            </a:r>
            <a:r>
              <a:rPr lang="en-GB" dirty="0" smtClean="0">
                <a:solidFill>
                  <a:schemeClr val="bg1"/>
                </a:solidFill>
              </a:rPr>
              <a:t>(3/3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parameters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“(&lt;key&gt; = &lt;value&gt;;)+” list of trigger parameters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file name with list of trigger parameters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e.g. $JPP_DATA/ trigger_parameters_arca.txt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triggeredEventsOnly</a:t>
            </a:r>
            <a:endParaRPr lang="en-GB" dirty="0" smtClean="0">
              <a:solidFill>
                <a:schemeClr val="bg1"/>
              </a:solidFill>
            </a:endParaRP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write only triggered </a:t>
            </a:r>
            <a:r>
              <a:rPr lang="en-GB" dirty="0">
                <a:solidFill>
                  <a:schemeClr val="bg1"/>
                </a:solidFill>
              </a:rPr>
              <a:t>events (</a:t>
            </a:r>
            <a:r>
              <a:rPr lang="en-GB" dirty="0" smtClean="0">
                <a:solidFill>
                  <a:schemeClr val="bg1"/>
                </a:solidFill>
              </a:rPr>
              <a:t>recommended), else write all events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pmtSimulator</a:t>
            </a:r>
            <a:endParaRPr lang="en-GB" dirty="0" smtClean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“(&lt;key&gt; = &lt;value&gt;;)+” list of </a:t>
            </a:r>
            <a:r>
              <a:rPr lang="en-GB" dirty="0" smtClean="0">
                <a:solidFill>
                  <a:schemeClr val="bg1"/>
                </a:solidFill>
              </a:rPr>
              <a:t>PMT parameters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file name with list of </a:t>
            </a:r>
            <a:r>
              <a:rPr lang="en-GB" dirty="0" smtClean="0">
                <a:solidFill>
                  <a:schemeClr val="bg1"/>
                </a:solidFill>
              </a:rPr>
              <a:t>PMT parameters</a:t>
            </a:r>
            <a:endParaRPr lang="en-GB" dirty="0">
              <a:solidFill>
                <a:schemeClr val="bg1"/>
              </a:solidFill>
            </a:endParaRPr>
          </a:p>
          <a:p>
            <a:pPr lvl="2"/>
            <a:r>
              <a:rPr lang="en-GB" dirty="0">
                <a:solidFill>
                  <a:schemeClr val="bg1"/>
                </a:solidFill>
              </a:rPr>
              <a:t>e.g. $JPP_DATA/ </a:t>
            </a:r>
            <a:r>
              <a:rPr lang="en-GB" dirty="0" smtClean="0">
                <a:solidFill>
                  <a:schemeClr val="bg1"/>
                </a:solidFill>
              </a:rPr>
              <a:t>PMT_parameters.txt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seed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seed for random number generation (</a:t>
            </a:r>
            <a:r>
              <a:rPr lang="en-GB" dirty="0" err="1">
                <a:solidFill>
                  <a:schemeClr val="bg1"/>
                </a:solidFill>
              </a:rPr>
              <a:t>TRandom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68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JTriggerEfficiency.sh options (1/1)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JTriggerEfficiency.sh </a:t>
            </a:r>
            <a:r>
              <a:rPr lang="en-GB" dirty="0">
                <a:solidFill>
                  <a:schemeClr val="bg1"/>
                </a:solidFill>
              </a:rPr>
              <a:t>–</a:t>
            </a:r>
            <a:r>
              <a:rPr lang="en-GB" dirty="0" smtClean="0">
                <a:solidFill>
                  <a:schemeClr val="bg1"/>
                </a:solidFill>
              </a:rPr>
              <a:t>h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Setting environment variables for </a:t>
            </a:r>
            <a:r>
              <a:rPr lang="en-GB" dirty="0" err="1">
                <a:solidFill>
                  <a:schemeClr val="bg1"/>
                </a:solidFill>
              </a:rPr>
              <a:t>Jpp</a:t>
            </a:r>
            <a:r>
              <a:rPr lang="en-GB" dirty="0">
                <a:solidFill>
                  <a:schemeClr val="bg1"/>
                </a:solidFill>
              </a:rPr>
              <a:t> software.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JTriggerEfficiency.sh [detector file [(input file)+ [output file [trigger file [PMT parameters file</a:t>
            </a:r>
            <a:r>
              <a:rPr lang="en-GB" dirty="0" smtClean="0">
                <a:solidFill>
                  <a:schemeClr val="bg1"/>
                </a:solidFill>
              </a:rPr>
              <a:t>]]]]]</a:t>
            </a:r>
            <a:endParaRPr lang="en-GB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Note that if more than one input file is specified, all other arguments must be provided.</a:t>
            </a:r>
          </a:p>
          <a:p>
            <a:pPr marL="0" indent="0">
              <a:buNone/>
            </a:pPr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example</a:t>
            </a:r>
            <a:endParaRPr lang="en-GB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JTriggerEfficiency.sh  &lt;detector file&gt;  &lt;input file&gt;  &lt;output file&gt; &lt;trigger file&gt;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545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What you should know (1/3)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JTriggerEfficiency</a:t>
            </a:r>
            <a:r>
              <a:rPr lang="en-GB" dirty="0" smtClean="0">
                <a:solidFill>
                  <a:schemeClr val="bg1"/>
                </a:solidFill>
              </a:rPr>
              <a:t> is an application that applies the same trigger software to simulated events as </a:t>
            </a:r>
            <a:r>
              <a:rPr lang="en-GB" dirty="0" err="1" smtClean="0">
                <a:solidFill>
                  <a:schemeClr val="bg1"/>
                </a:solidFill>
              </a:rPr>
              <a:t>JDataFilter</a:t>
            </a:r>
            <a:r>
              <a:rPr lang="en-GB" dirty="0" smtClean="0">
                <a:solidFill>
                  <a:schemeClr val="bg1"/>
                </a:solidFill>
              </a:rPr>
              <a:t> to real data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Monte Carlo true information is converted to a time slice with DAQ hits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JTriggerEfficiency</a:t>
            </a:r>
            <a:r>
              <a:rPr lang="en-GB" dirty="0" smtClean="0">
                <a:solidFill>
                  <a:schemeClr val="bg1"/>
                </a:solidFill>
              </a:rPr>
              <a:t> is a place holder for all detector related effects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PMT inefficiencies, time slewing, discriminator thresholds, etc.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JTriggerEfficiency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is </a:t>
            </a:r>
            <a:r>
              <a:rPr lang="en-GB" dirty="0" smtClean="0">
                <a:solidFill>
                  <a:schemeClr val="bg1"/>
                </a:solidFill>
              </a:rPr>
              <a:t>designed to be flexible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accepts many input parameters (e.g. several parameters per PMT)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can operate in run-by-run mode (i.e. uses summary data taken with real detector)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pPr lvl="1"/>
            <a:endParaRPr lang="en-GB" dirty="0" smtClean="0">
              <a:solidFill>
                <a:schemeClr val="bg1"/>
              </a:solidFill>
            </a:endParaRPr>
          </a:p>
          <a:p>
            <a:pPr lvl="1"/>
            <a:endParaRPr lang="en-GB" dirty="0" smtClean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73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What you should know </a:t>
            </a:r>
            <a:r>
              <a:rPr lang="en-GB" dirty="0" smtClean="0">
                <a:solidFill>
                  <a:schemeClr val="bg1"/>
                </a:solidFill>
              </a:rPr>
              <a:t>(</a:t>
            </a:r>
            <a:r>
              <a:rPr lang="en-GB" dirty="0">
                <a:solidFill>
                  <a:schemeClr val="bg1"/>
                </a:solidFill>
              </a:rPr>
              <a:t>2</a:t>
            </a:r>
            <a:r>
              <a:rPr lang="en-GB" dirty="0" smtClean="0">
                <a:solidFill>
                  <a:schemeClr val="bg1"/>
                </a:solidFill>
              </a:rPr>
              <a:t>/3)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There are many trigger parameters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see e.g. </a:t>
            </a:r>
            <a:r>
              <a:rPr lang="en-GB" dirty="0" err="1" smtClean="0">
                <a:solidFill>
                  <a:schemeClr val="bg1"/>
                </a:solidFill>
              </a:rPr>
              <a:t>JPrint</a:t>
            </a:r>
            <a:r>
              <a:rPr lang="en-GB" dirty="0" smtClean="0">
                <a:solidFill>
                  <a:schemeClr val="bg1"/>
                </a:solidFill>
              </a:rPr>
              <a:t> –f &lt;file name&gt;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parameters can be set on the command line using option -@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-@ &lt;file name&gt;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-@ “&lt;key&gt;[.&lt;key&gt;] = value; …”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main parameters for each trigger</a:t>
            </a:r>
          </a:p>
          <a:p>
            <a:pPr lvl="2">
              <a:tabLst>
                <a:tab pos="5200650" algn="dec"/>
                <a:tab pos="5557838" algn="r"/>
                <a:tab pos="5743575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trigger3DShower.enabled	=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0	(1 to enable)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trigger3DShower.numberOfHits	=	5</a:t>
            </a:r>
          </a:p>
          <a:p>
            <a:pPr lvl="2">
              <a:tabLst>
                <a:tab pos="5200650" algn="dec"/>
                <a:tab pos="5557838" algn="r"/>
                <a:tab pos="5743575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triggerMXShower.enabled</a:t>
            </a:r>
            <a:r>
              <a:rPr lang="en-GB" dirty="0" smtClean="0">
                <a:solidFill>
                  <a:schemeClr val="bg1"/>
                </a:solidFill>
              </a:rPr>
              <a:t>	=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0</a:t>
            </a:r>
            <a:r>
              <a:rPr lang="en-GB" dirty="0">
                <a:solidFill>
                  <a:schemeClr val="bg1"/>
                </a:solidFill>
              </a:rPr>
              <a:t>	(1 to enable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err="1" smtClean="0">
                <a:solidFill>
                  <a:schemeClr val="bg1"/>
                </a:solidFill>
              </a:rPr>
              <a:t>triggerMXShower.numberOfHits</a:t>
            </a:r>
            <a:r>
              <a:rPr lang="en-GB" dirty="0" smtClean="0">
                <a:solidFill>
                  <a:schemeClr val="bg1"/>
                </a:solidFill>
              </a:rPr>
              <a:t>	=	8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err="1" smtClean="0">
                <a:solidFill>
                  <a:schemeClr val="bg1"/>
                </a:solidFill>
              </a:rPr>
              <a:t>triggerMXShower.numberOfModules</a:t>
            </a:r>
            <a:r>
              <a:rPr lang="en-GB" dirty="0" smtClean="0">
                <a:solidFill>
                  <a:schemeClr val="bg1"/>
                </a:solidFill>
              </a:rPr>
              <a:t>	=	2</a:t>
            </a:r>
          </a:p>
          <a:p>
            <a:pPr lvl="2">
              <a:tabLst>
                <a:tab pos="5200650" algn="dec"/>
                <a:tab pos="5557838" algn="r"/>
                <a:tab pos="5743575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trigger3DMuon.enabled	=	0</a:t>
            </a:r>
            <a:r>
              <a:rPr lang="en-GB" dirty="0">
                <a:solidFill>
                  <a:schemeClr val="bg1"/>
                </a:solidFill>
              </a:rPr>
              <a:t>	(1 to enable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trigger3DMuon.numberOfHits	=	5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00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481</Words>
  <Application>Microsoft Office PowerPoint</Application>
  <PresentationFormat>Widescreen</PresentationFormat>
  <Paragraphs>95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How to run JTriggerEfficiency (1/2)</vt:lpstr>
      <vt:lpstr>How to run JTriggerEfficiency (2/2)</vt:lpstr>
      <vt:lpstr>Documentation</vt:lpstr>
      <vt:lpstr>JTriggerEfficiency options (1/3)</vt:lpstr>
      <vt:lpstr>JTriggerEfficiency options (2/3)</vt:lpstr>
      <vt:lpstr>JTriggerEfficiency options (3/3)</vt:lpstr>
      <vt:lpstr>JTriggerEfficiency.sh options (1/1)</vt:lpstr>
      <vt:lpstr>What you should know (1/3)</vt:lpstr>
      <vt:lpstr>What you should know (2/3)</vt:lpstr>
      <vt:lpstr>What you should know (3/3)</vt:lpstr>
    </vt:vector>
  </TitlesOfParts>
  <Company>Nikhef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Jpp</dc:title>
  <dc:creator>mjg</dc:creator>
  <cp:lastModifiedBy>mjg</cp:lastModifiedBy>
  <cp:revision>164</cp:revision>
  <dcterms:created xsi:type="dcterms:W3CDTF">2017-09-21T23:49:32Z</dcterms:created>
  <dcterms:modified xsi:type="dcterms:W3CDTF">2018-06-08T08:59:38Z</dcterms:modified>
</cp:coreProperties>
</file>