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sldIdLst>
    <p:sldId id="298" r:id="rId2"/>
    <p:sldId id="297" r:id="rId3"/>
    <p:sldId id="307" r:id="rId4"/>
    <p:sldId id="312" r:id="rId5"/>
    <p:sldId id="306" r:id="rId6"/>
    <p:sldId id="299" r:id="rId7"/>
    <p:sldId id="300" r:id="rId8"/>
    <p:sldId id="310" r:id="rId9"/>
    <p:sldId id="311" r:id="rId10"/>
    <p:sldId id="313" r:id="rId11"/>
    <p:sldId id="301" r:id="rId12"/>
    <p:sldId id="302" r:id="rId13"/>
    <p:sldId id="303" r:id="rId14"/>
    <p:sldId id="304" r:id="rId15"/>
    <p:sldId id="282" r:id="rId16"/>
    <p:sldId id="283" r:id="rId17"/>
    <p:sldId id="315" r:id="rId18"/>
    <p:sldId id="314" r:id="rId19"/>
    <p:sldId id="308" r:id="rId20"/>
    <p:sldId id="318" r:id="rId21"/>
    <p:sldId id="309" r:id="rId22"/>
    <p:sldId id="305" r:id="rId23"/>
    <p:sldId id="316" r:id="rId24"/>
    <p:sldId id="317" r:id="rId2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912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7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C421623-567C-4D06-9A56-4B1F4800FC90}" type="datetimeFigureOut">
              <a:rPr lang="en-GB"/>
              <a:pPr>
                <a:defRPr/>
              </a:pPr>
              <a:t>03/08/2018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08729BB-982F-49C3-B140-3846697BD9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4877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06D5A-34AD-4CCC-B920-68FA149A002A}" type="datetime1">
              <a:rPr lang="en-GB"/>
              <a:pPr>
                <a:defRPr/>
              </a:pPr>
              <a:t>03/08/2018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1C1DA-1E86-4D7E-B00D-9C6236F676C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2164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7826A-77D8-4061-B4D0-A90C19004BC0}" type="datetime1">
              <a:rPr lang="en-GB"/>
              <a:pPr>
                <a:defRPr/>
              </a:pPr>
              <a:t>03/08/2018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0EB8B-B555-4C4F-ADAB-B01DFE16276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8565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D9DD0-B02B-481F-B8A7-6A1D98D5F5F1}" type="datetime1">
              <a:rPr lang="en-GB"/>
              <a:pPr>
                <a:defRPr/>
              </a:pPr>
              <a:t>03/08/2018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A0EE8-E998-4AA1-8A39-03A72E7EF64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7369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513E2-1823-498E-BE83-54A83C4D0D45}" type="datetime1">
              <a:rPr lang="en-GB"/>
              <a:pPr>
                <a:defRPr/>
              </a:pPr>
              <a:t>03/08/2018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884E0-4C67-49EF-A430-344938433CA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454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A0B35-39D5-4326-BB41-D9CE9BD205D0}" type="datetime1">
              <a:rPr lang="en-GB"/>
              <a:pPr>
                <a:defRPr/>
              </a:pPr>
              <a:t>03/08/2018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33548-91B4-4608-9A45-963DC367BE9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1124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68060-1192-4708-A3CB-820F8FCE767E}" type="datetime1">
              <a:rPr lang="en-GB"/>
              <a:pPr>
                <a:defRPr/>
              </a:pPr>
              <a:t>03/08/2018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C6E6C-C1B9-4347-8356-00157C25A8F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2729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F9397-5C4E-408F-837C-6CE3AFA419C3}" type="datetime1">
              <a:rPr lang="en-GB"/>
              <a:pPr>
                <a:defRPr/>
              </a:pPr>
              <a:t>03/08/2018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E36F9-F768-4A59-B71D-B8BA7E5682E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7151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625A1-F31C-4C9E-B104-B8D0BABC9652}" type="datetime1">
              <a:rPr lang="en-GB"/>
              <a:pPr>
                <a:defRPr/>
              </a:pPr>
              <a:t>03/08/2018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B352F-37AD-4220-A83B-47579C96D3B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0887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0BFDC-7134-40A1-8C21-B21BF173333A}" type="datetime1">
              <a:rPr lang="en-GB"/>
              <a:pPr>
                <a:defRPr/>
              </a:pPr>
              <a:t>03/08/2018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3D5CD-B3F7-48BA-A6F4-B21AC5B6E59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805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D20C8-A630-4D6D-B84E-C105E813FE6C}" type="datetime1">
              <a:rPr lang="en-GB"/>
              <a:pPr>
                <a:defRPr/>
              </a:pPr>
              <a:t>03/08/2018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6193A-4656-48F9-986A-D73271A0407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1895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E00CC-0A34-4A37-BF76-C3B717C7A8E7}" type="datetime1">
              <a:rPr lang="en-GB"/>
              <a:pPr>
                <a:defRPr/>
              </a:pPr>
              <a:t>03/08/2018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9C6A0-276A-4902-9064-C91389BB5A2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9433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BD7BDB-DC48-4D07-AD4C-F32B04BA6C04}" type="datetime1">
              <a:rPr lang="en-GB"/>
              <a:pPr>
                <a:defRPr/>
              </a:pPr>
              <a:t>03/08/2018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3712765-F357-41FE-BE75-A173FC2EA79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ds.cern.ch/record/1246539/files/ANTARES-SOFT-2010-002.pdf" TargetMode="External"/><Relationship Id="rId2" Type="http://schemas.openxmlformats.org/officeDocument/2006/relationships/hyperlink" Target="https://cds.cern.ch/record/1009414/files/ANTARES-SOFT-2007-001.pdf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6ECEB-B615-44D1-8C68-05B15F6B19A3}" type="slidenum">
              <a:rPr lang="en-GB"/>
              <a:pPr>
                <a:defRPr/>
              </a:pPr>
              <a:t>1</a:t>
            </a:fld>
            <a:endParaRPr lang="en-GB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09800" y="1341438"/>
            <a:ext cx="7772400" cy="2259012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GB" sz="5400" dirty="0">
                <a:solidFill>
                  <a:schemeClr val="bg1"/>
                </a:solidFill>
              </a:rPr>
              <a:t>Reconstruction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sz="5400" dirty="0">
                <a:solidFill>
                  <a:schemeClr val="bg1"/>
                </a:solidFill>
              </a:rPr>
              <a:t>of </a:t>
            </a:r>
            <a:br>
              <a:rPr lang="en-GB" sz="5400" dirty="0">
                <a:solidFill>
                  <a:schemeClr val="bg1"/>
                </a:solidFill>
              </a:rPr>
            </a:br>
            <a:r>
              <a:rPr lang="en-GB" sz="5400" dirty="0">
                <a:solidFill>
                  <a:schemeClr val="bg1"/>
                </a:solidFill>
              </a:rPr>
              <a:t>muon trajectories</a:t>
            </a:r>
          </a:p>
        </p:txBody>
      </p:sp>
      <p:sp>
        <p:nvSpPr>
          <p:cNvPr id="3076" name="Subtitle 4"/>
          <p:cNvSpPr txBox="1">
            <a:spLocks/>
          </p:cNvSpPr>
          <p:nvPr/>
        </p:nvSpPr>
        <p:spPr bwMode="auto">
          <a:xfrm>
            <a:off x="2895600" y="38862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en-GB" altLang="en-US">
                <a:solidFill>
                  <a:schemeClr val="bg1"/>
                </a:solidFill>
              </a:rPr>
              <a:t>Workshop on reconstruction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GB" altLang="en-US">
                <a:solidFill>
                  <a:schemeClr val="bg1"/>
                </a:solidFill>
              </a:rPr>
              <a:t>7</a:t>
            </a:r>
            <a:r>
              <a:rPr lang="en-GB" altLang="en-US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en-GB" altLang="en-US">
                <a:solidFill>
                  <a:schemeClr val="bg1"/>
                </a:solidFill>
              </a:rPr>
              <a:t>9 December 2016, Paris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GB" altLang="en-US">
                <a:solidFill>
                  <a:schemeClr val="bg1"/>
                </a:solidFill>
              </a:rPr>
              <a:t>M. de Jong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Covariance matrix (3/3)</a:t>
            </a:r>
            <a:endParaRPr lang="en-GB" altLang="en-US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2BF3A8-79DF-46B5-8C53-134A2F6C0B07}" type="slidenum">
              <a:rPr lang="en-GB"/>
              <a:pPr>
                <a:defRPr/>
              </a:pPr>
              <a:t>10</a:t>
            </a:fld>
            <a:endParaRPr lang="en-GB"/>
          </a:p>
        </p:txBody>
      </p:sp>
      <p:pic>
        <p:nvPicPr>
          <p:cNvPr id="12292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30" r="8557" b="4689"/>
          <a:stretch>
            <a:fillRect/>
          </a:stretch>
        </p:blipFill>
        <p:spPr bwMode="auto">
          <a:xfrm>
            <a:off x="1631950" y="1989138"/>
            <a:ext cx="4319588" cy="396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0" t="7111" r="6810" b="4810"/>
          <a:stretch>
            <a:fillRect/>
          </a:stretch>
        </p:blipFill>
        <p:spPr bwMode="auto">
          <a:xfrm>
            <a:off x="5962650" y="1989138"/>
            <a:ext cx="3959225" cy="396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44841" y="1614512"/>
            <a:ext cx="1519903" cy="470000"/>
          </a:xfrm>
          <a:prstGeom prst="rect">
            <a:avLst/>
          </a:prstGeom>
          <a:blipFill rotWithShape="0">
            <a:blip r:embed="rId4"/>
            <a:stretch>
              <a:fillRect l="-6024" t="-7792" b="-29870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8" name="TextBox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124978" y="1614512"/>
            <a:ext cx="1750736" cy="470000"/>
          </a:xfrm>
          <a:prstGeom prst="rect">
            <a:avLst/>
          </a:prstGeom>
          <a:blipFill rotWithShape="0">
            <a:blip r:embed="rId5"/>
            <a:stretch>
              <a:fillRect l="-5226" t="-7792" b="-29870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9" name="Rectangle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999656" y="5992800"/>
            <a:ext cx="6120000" cy="720000"/>
          </a:xfrm>
          <a:prstGeom prst="rect">
            <a:avLst/>
          </a:prstGeom>
          <a:blipFill rotWithShape="0">
            <a:blip r:embed="rId6"/>
            <a:stretch>
              <a:fillRect b="-833"/>
            </a:stretch>
          </a:blipFill>
          <a:ln w="9525">
            <a:solidFill>
              <a:schemeClr val="tx1"/>
            </a:solidFill>
          </a:ln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10" name="Left Brace 9"/>
          <p:cNvSpPr/>
          <p:nvPr/>
        </p:nvSpPr>
        <p:spPr>
          <a:xfrm>
            <a:off x="4864100" y="2247900"/>
            <a:ext cx="155575" cy="108108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298" name="TextBox 10"/>
          <p:cNvSpPr txBox="1">
            <a:spLocks noChangeArrowheads="1"/>
          </p:cNvSpPr>
          <p:nvPr/>
        </p:nvSpPr>
        <p:spPr bwMode="auto">
          <a:xfrm>
            <a:off x="2609850" y="2449513"/>
            <a:ext cx="22780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/>
              <a:t>Rotation of true muon</a:t>
            </a:r>
          </a:p>
          <a:p>
            <a:pPr algn="ctr" eaLnBrk="1" hangingPunct="1"/>
            <a:r>
              <a:rPr lang="en-GB" altLang="en-US"/>
              <a:t>around barycentre</a:t>
            </a:r>
          </a:p>
        </p:txBody>
      </p:sp>
      <p:sp>
        <p:nvSpPr>
          <p:cNvPr id="12" name="Left Brace 11"/>
          <p:cNvSpPr/>
          <p:nvPr/>
        </p:nvSpPr>
        <p:spPr>
          <a:xfrm>
            <a:off x="8753475" y="2247900"/>
            <a:ext cx="155575" cy="10795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300" name="TextBox 12"/>
          <p:cNvSpPr txBox="1">
            <a:spLocks noChangeArrowheads="1"/>
          </p:cNvSpPr>
          <p:nvPr/>
        </p:nvSpPr>
        <p:spPr bwMode="auto">
          <a:xfrm>
            <a:off x="6499225" y="2449513"/>
            <a:ext cx="22780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/>
              <a:t>Rotation of true muon</a:t>
            </a:r>
          </a:p>
          <a:p>
            <a:pPr algn="ctr" eaLnBrk="1" hangingPunct="1"/>
            <a:r>
              <a:rPr lang="en-GB" altLang="en-US"/>
              <a:t>around its barycentre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1919288" y="274638"/>
            <a:ext cx="8229600" cy="1143000"/>
          </a:xfrm>
        </p:spPr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JSimplex</a:t>
            </a: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1600201"/>
            <a:ext cx="8424000" cy="4525963"/>
          </a:xfrm>
          <a:blipFill rotWithShape="0">
            <a:blip r:embed="rId2"/>
            <a:stretch>
              <a:fillRect l="-1447" t="-1617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E0250A-FCAE-43BB-BE46-B84A9E40CA93}" type="slidenum">
              <a:rPr lang="en-GB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JGandalf</a:t>
            </a: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609600" y="1600201"/>
            <a:ext cx="10972800" cy="4525963"/>
          </a:xfrm>
          <a:blipFill rotWithShape="0">
            <a:blip r:embed="rId2"/>
            <a:stretch>
              <a:fillRect l="-1111" t="-3504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191365-D32C-46F1-96B0-2C6DCD4F6558}" type="slidenum">
              <a:rPr lang="en-GB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JEnergy</a:t>
            </a: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609600" y="1600201"/>
            <a:ext cx="10972800" cy="4525963"/>
          </a:xfrm>
          <a:blipFill rotWithShape="0">
            <a:blip r:embed="rId2"/>
            <a:stretch>
              <a:fillRect l="-1111" t="-3504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2D70A-01BB-41DE-A9A2-A58C0256DDBB}" type="slidenum">
              <a:rPr lang="en-GB"/>
              <a:pPr>
                <a:defRPr/>
              </a:pPr>
              <a:t>13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JStart</a:t>
            </a: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81200" y="1600200"/>
            <a:ext cx="8388000" cy="4756150"/>
          </a:xfrm>
          <a:blipFill rotWithShape="0">
            <a:blip r:embed="rId2"/>
            <a:stretch>
              <a:fillRect l="-1453" t="-3333" r="-1526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5FDE1A-EE92-4D34-839F-4CA8AE351450}" type="slidenum">
              <a:rPr lang="en-GB"/>
              <a:pPr>
                <a:defRPr/>
              </a:pPr>
              <a:t>14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03" b="3644"/>
          <a:stretch>
            <a:fillRect/>
          </a:stretch>
        </p:blipFill>
        <p:spPr bwMode="auto">
          <a:xfrm>
            <a:off x="3273425" y="1790700"/>
            <a:ext cx="5670550" cy="478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Title 4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Angular resolution (1/4)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8DD5FF-0719-4D15-A94C-A95322088EE5}" type="slidenum">
              <a:rPr lang="en-GB"/>
              <a:pPr>
                <a:defRPr/>
              </a:pPr>
              <a:t>15</a:t>
            </a:fld>
            <a:endParaRPr lang="en-GB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6543675" y="3873500"/>
            <a:ext cx="36036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4" name="TextBox 2"/>
          <p:cNvSpPr txBox="1">
            <a:spLocks noChangeArrowheads="1"/>
          </p:cNvSpPr>
          <p:nvPr/>
        </p:nvSpPr>
        <p:spPr bwMode="auto">
          <a:xfrm>
            <a:off x="6950075" y="3371850"/>
            <a:ext cx="2241550" cy="10144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000"/>
              <a:t>smallest angle</a:t>
            </a:r>
          </a:p>
          <a:p>
            <a:pPr algn="ctr" eaLnBrk="1" hangingPunct="1"/>
            <a:r>
              <a:rPr lang="en-GB" altLang="en-US" sz="2000"/>
              <a:t>from 12 best prefits</a:t>
            </a:r>
          </a:p>
          <a:p>
            <a:pPr algn="ctr" eaLnBrk="1" hangingPunct="1"/>
            <a:r>
              <a:rPr lang="en-GB" altLang="en-US" sz="2000"/>
              <a:t>on 1 degree grid</a:t>
            </a:r>
          </a:p>
        </p:txBody>
      </p:sp>
      <p:sp>
        <p:nvSpPr>
          <p:cNvPr id="17415" name="TextBox 12"/>
          <p:cNvSpPr txBox="1">
            <a:spLocks noChangeArrowheads="1"/>
          </p:cNvSpPr>
          <p:nvPr/>
        </p:nvSpPr>
        <p:spPr bwMode="auto">
          <a:xfrm>
            <a:off x="5167313" y="1543050"/>
            <a:ext cx="2249487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ts val="2200"/>
              </a:lnSpc>
            </a:pPr>
            <a:r>
              <a:rPr lang="en-GB" altLang="en-US" sz="2400" b="1"/>
              <a:t>“out of the box”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65" b="3116"/>
          <a:stretch>
            <a:fillRect/>
          </a:stretch>
        </p:blipFill>
        <p:spPr bwMode="auto">
          <a:xfrm>
            <a:off x="3273425" y="1758950"/>
            <a:ext cx="5668963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Angular resolution (2/4)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1E6F76-80A3-4040-8AEC-D8DF29BF74F8}" type="slidenum">
              <a:rPr lang="en-GB"/>
              <a:pPr>
                <a:defRPr/>
              </a:pPr>
              <a:t>16</a:t>
            </a:fld>
            <a:endParaRPr lang="en-GB"/>
          </a:p>
        </p:txBody>
      </p:sp>
      <p:sp>
        <p:nvSpPr>
          <p:cNvPr id="5" name="Left Brace 4"/>
          <p:cNvSpPr/>
          <p:nvPr/>
        </p:nvSpPr>
        <p:spPr>
          <a:xfrm>
            <a:off x="6851650" y="2046288"/>
            <a:ext cx="107950" cy="539750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8438" name="TextBox 5"/>
          <p:cNvSpPr txBox="1">
            <a:spLocks noChangeArrowheads="1"/>
          </p:cNvSpPr>
          <p:nvPr/>
        </p:nvSpPr>
        <p:spPr bwMode="auto">
          <a:xfrm>
            <a:off x="5964238" y="2119313"/>
            <a:ext cx="8921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en-GB" altLang="en-US"/>
              <a:t>median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8458200" y="4868863"/>
            <a:ext cx="431800" cy="0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0" name="TextBox 9"/>
          <p:cNvSpPr txBox="1">
            <a:spLocks noChangeArrowheads="1"/>
          </p:cNvSpPr>
          <p:nvPr/>
        </p:nvSpPr>
        <p:spPr bwMode="auto">
          <a:xfrm>
            <a:off x="8913813" y="4635500"/>
            <a:ext cx="1516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~</a:t>
            </a:r>
            <a:r>
              <a:rPr lang="en-GB" altLang="en-US" sz="2400"/>
              <a:t> 4 arcmin</a:t>
            </a:r>
          </a:p>
        </p:txBody>
      </p:sp>
      <p:sp>
        <p:nvSpPr>
          <p:cNvPr id="18441" name="TextBox 10"/>
          <p:cNvSpPr txBox="1">
            <a:spLocks noChangeArrowheads="1"/>
          </p:cNvSpPr>
          <p:nvPr/>
        </p:nvSpPr>
        <p:spPr bwMode="auto">
          <a:xfrm>
            <a:off x="5167313" y="1543050"/>
            <a:ext cx="2249487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ts val="2200"/>
              </a:lnSpc>
            </a:pPr>
            <a:r>
              <a:rPr lang="en-GB" altLang="en-US" sz="2400" b="1"/>
              <a:t>“out of the box”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Angular resolution (3/4)</a:t>
            </a:r>
            <a:endParaRPr lang="en-GB" altLang="en-US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029C7B-6766-4F32-BFC3-322EE9B256D8}" type="slidenum">
              <a:rPr lang="en-GB"/>
              <a:pPr>
                <a:defRPr/>
              </a:pPr>
              <a:t>17</a:t>
            </a:fld>
            <a:endParaRPr lang="en-GB"/>
          </a:p>
        </p:txBody>
      </p:sp>
      <p:pic>
        <p:nvPicPr>
          <p:cNvPr id="19460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31" b="3784"/>
          <a:stretch>
            <a:fillRect/>
          </a:stretch>
        </p:blipFill>
        <p:spPr bwMode="auto">
          <a:xfrm>
            <a:off x="3330575" y="1787525"/>
            <a:ext cx="5668963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TextBox 4"/>
          <p:cNvSpPr txBox="1">
            <a:spLocks noChangeArrowheads="1"/>
          </p:cNvSpPr>
          <p:nvPr/>
        </p:nvSpPr>
        <p:spPr bwMode="auto">
          <a:xfrm>
            <a:off x="4222750" y="1543050"/>
            <a:ext cx="4140200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ts val="2200"/>
              </a:lnSpc>
            </a:pPr>
            <a:r>
              <a:rPr lang="en-GB" altLang="en-US" sz="2400" b="1"/>
              <a:t>start value = Monte Carlo truth</a:t>
            </a:r>
          </a:p>
        </p:txBody>
      </p:sp>
      <p:sp>
        <p:nvSpPr>
          <p:cNvPr id="19462" name="TextBox 7"/>
          <p:cNvSpPr txBox="1">
            <a:spLocks noChangeArrowheads="1"/>
          </p:cNvSpPr>
          <p:nvPr/>
        </p:nvSpPr>
        <p:spPr bwMode="auto">
          <a:xfrm>
            <a:off x="8328025" y="4460875"/>
            <a:ext cx="2103438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400"/>
              <a:t>inefficiency</a:t>
            </a:r>
          </a:p>
          <a:p>
            <a:pPr algn="ctr" eaLnBrk="1" hangingPunct="1"/>
            <a:r>
              <a:rPr lang="en-GB" altLang="en-US" sz="2400"/>
              <a:t>due</a:t>
            </a:r>
          </a:p>
          <a:p>
            <a:pPr algn="ctr" eaLnBrk="1" hangingPunct="1"/>
            <a:r>
              <a:rPr lang="en-GB" altLang="en-US" sz="2400"/>
              <a:t>to local minima</a:t>
            </a:r>
          </a:p>
        </p:txBody>
      </p:sp>
      <p:sp>
        <p:nvSpPr>
          <p:cNvPr id="19463" name="TextBox 10"/>
          <p:cNvSpPr txBox="1">
            <a:spLocks noChangeArrowheads="1"/>
          </p:cNvSpPr>
          <p:nvPr/>
        </p:nvSpPr>
        <p:spPr bwMode="auto">
          <a:xfrm>
            <a:off x="3821113" y="3557588"/>
            <a:ext cx="1454150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400"/>
              <a:t>resolution</a:t>
            </a:r>
          </a:p>
          <a:p>
            <a:pPr algn="ctr" eaLnBrk="1" hangingPunct="1"/>
            <a:r>
              <a:rPr lang="en-GB" altLang="en-US" sz="2400"/>
              <a:t>due</a:t>
            </a:r>
          </a:p>
          <a:p>
            <a:pPr algn="ctr" eaLnBrk="1" hangingPunct="1"/>
            <a:r>
              <a:rPr lang="en-GB" altLang="en-US" sz="2400"/>
              <a:t>to PDF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5045075" y="4178300"/>
            <a:ext cx="719138" cy="0"/>
          </a:xfrm>
          <a:prstGeom prst="line">
            <a:avLst/>
          </a:prstGeom>
          <a:ln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7824788" y="4970463"/>
            <a:ext cx="719137" cy="719137"/>
          </a:xfrm>
          <a:prstGeom prst="line">
            <a:avLst/>
          </a:prstGeom>
          <a:ln>
            <a:solidFill>
              <a:schemeClr val="tx1"/>
            </a:solidFill>
            <a:head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Angular resolution (4/4)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59C70E-4227-474F-AF10-3CB76F2DD129}" type="slidenum">
              <a:rPr lang="en-GB"/>
              <a:pPr>
                <a:defRPr/>
              </a:pPr>
              <a:t>18</a:t>
            </a:fld>
            <a:endParaRPr lang="en-GB"/>
          </a:p>
        </p:txBody>
      </p:sp>
      <p:pic>
        <p:nvPicPr>
          <p:cNvPr id="2048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33" b="5119"/>
          <a:stretch>
            <a:fillRect/>
          </a:stretch>
        </p:blipFill>
        <p:spPr bwMode="auto">
          <a:xfrm>
            <a:off x="3321050" y="1787525"/>
            <a:ext cx="5668963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TextBox 6"/>
          <p:cNvSpPr txBox="1">
            <a:spLocks noChangeArrowheads="1"/>
          </p:cNvSpPr>
          <p:nvPr/>
        </p:nvSpPr>
        <p:spPr bwMode="auto">
          <a:xfrm>
            <a:off x="4262438" y="1543050"/>
            <a:ext cx="4060825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ts val="2200"/>
              </a:lnSpc>
            </a:pPr>
            <a:r>
              <a:rPr lang="en-GB" altLang="en-US" sz="2400" b="1"/>
              <a:t>idem, but </a:t>
            </a:r>
            <a:r>
              <a:rPr lang="en-GB" altLang="en-US" sz="2400" b="1" u="sng"/>
              <a:t>no</a:t>
            </a:r>
            <a:r>
              <a:rPr lang="en-GB" altLang="en-US" sz="2400" b="1"/>
              <a:t> time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Start position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9D5166-B879-471B-9C03-BBC772BE2524}" type="slidenum">
              <a:rPr lang="en-GB"/>
              <a:pPr>
                <a:defRPr/>
              </a:pPr>
              <a:t>19</a:t>
            </a:fld>
            <a:endParaRPr lang="en-GB"/>
          </a:p>
        </p:txBody>
      </p:sp>
      <p:pic>
        <p:nvPicPr>
          <p:cNvPr id="21508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65" b="3116"/>
          <a:stretch>
            <a:fillRect/>
          </a:stretch>
        </p:blipFill>
        <p:spPr bwMode="auto">
          <a:xfrm>
            <a:off x="3419475" y="2247900"/>
            <a:ext cx="519747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TextBox 4"/>
          <p:cNvSpPr txBox="1">
            <a:spLocks noChangeArrowheads="1"/>
          </p:cNvSpPr>
          <p:nvPr/>
        </p:nvSpPr>
        <p:spPr bwMode="auto">
          <a:xfrm>
            <a:off x="3221038" y="1819275"/>
            <a:ext cx="5686425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ts val="2200"/>
              </a:lnSpc>
            </a:pPr>
            <a:r>
              <a:rPr lang="en-GB" altLang="en-US" sz="2400" b="1"/>
              <a:t>Atmospheric muons with energy E ≥ 10 TeV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Introduction (1/5)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bg1"/>
                </a:solidFill>
              </a:rPr>
              <a:t>The fit of a muon trajectory to the data is 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a non-linear problem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>
                <a:solidFill>
                  <a:schemeClr val="bg1"/>
                </a:solidFill>
              </a:rPr>
              <a:t>i</a:t>
            </a:r>
            <a:r>
              <a:rPr lang="en-GB" dirty="0" smtClean="0">
                <a:solidFill>
                  <a:schemeClr val="bg1"/>
                </a:solidFill>
              </a:rPr>
              <a:t>n the absence of light </a:t>
            </a:r>
            <a:r>
              <a:rPr lang="en-GB" dirty="0">
                <a:solidFill>
                  <a:schemeClr val="bg1"/>
                </a:solidFill>
              </a:rPr>
              <a:t>scattering and for a given </a:t>
            </a:r>
            <a:r>
              <a:rPr lang="en-GB" dirty="0" smtClean="0">
                <a:solidFill>
                  <a:schemeClr val="bg1"/>
                </a:solidFill>
              </a:rPr>
              <a:t>direction of the muon, 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the problem has a linear solution [</a:t>
            </a:r>
            <a:r>
              <a:rPr lang="en-GB" dirty="0" smtClean="0">
                <a:solidFill>
                  <a:schemeClr val="bg1"/>
                </a:solidFill>
                <a:hlinkClick r:id="rId2"/>
              </a:rPr>
              <a:t>ANTARES-SOFT-2007-001</a:t>
            </a:r>
            <a:r>
              <a:rPr lang="en-GB" dirty="0" smtClean="0">
                <a:solidFill>
                  <a:schemeClr val="bg1"/>
                </a:solidFill>
              </a:rPr>
              <a:t>]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bg1"/>
                </a:solidFill>
              </a:rPr>
              <a:t>The PDF of the arrival time of Cherenkov light is 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a multi-dimensional function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>
                <a:solidFill>
                  <a:schemeClr val="bg1"/>
                </a:solidFill>
              </a:rPr>
              <a:t>c</a:t>
            </a:r>
            <a:r>
              <a:rPr lang="en-GB" dirty="0" smtClean="0">
                <a:solidFill>
                  <a:schemeClr val="bg1"/>
                </a:solidFill>
              </a:rPr>
              <a:t>alculation for direct and single-scattered light exists [</a:t>
            </a:r>
            <a:r>
              <a:rPr lang="en-GB" dirty="0" smtClean="0">
                <a:solidFill>
                  <a:schemeClr val="bg1"/>
                </a:solidFill>
                <a:hlinkClick r:id="rId3"/>
              </a:rPr>
              <a:t>ANTARES-SOFT-2010-002</a:t>
            </a:r>
            <a:r>
              <a:rPr lang="en-GB" dirty="0" smtClean="0">
                <a:solidFill>
                  <a:schemeClr val="bg1"/>
                </a:solidFill>
              </a:rPr>
              <a:t>]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bg1"/>
                </a:solidFill>
              </a:rPr>
              <a:t>first derivatives of PDF are zero when fit parameters are too far off from true muon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ED35D8-BDCE-4E9D-95C6-E0D2A949FA42}" type="slidenum">
              <a:rPr lang="en-GB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number of photo-electrons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77CA76-CA7D-4329-9FB5-48C30B5161B8}" type="slidenum">
              <a:rPr lang="en-GB"/>
              <a:pPr>
                <a:defRPr/>
              </a:pPr>
              <a:t>20</a:t>
            </a:fld>
            <a:endParaRPr lang="en-GB"/>
          </a:p>
        </p:txBody>
      </p:sp>
      <p:sp>
        <p:nvSpPr>
          <p:cNvPr id="22532" name="TextBox 7"/>
          <p:cNvSpPr txBox="1">
            <a:spLocks noChangeArrowheads="1"/>
          </p:cNvSpPr>
          <p:nvPr/>
        </p:nvSpPr>
        <p:spPr bwMode="auto">
          <a:xfrm>
            <a:off x="3417888" y="1887538"/>
            <a:ext cx="979487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200" b="1"/>
              <a:t>muons</a:t>
            </a:r>
          </a:p>
        </p:txBody>
      </p:sp>
      <p:sp>
        <p:nvSpPr>
          <p:cNvPr id="22533" name="TextBox 8"/>
          <p:cNvSpPr txBox="1">
            <a:spLocks noChangeArrowheads="1"/>
          </p:cNvSpPr>
          <p:nvPr/>
        </p:nvSpPr>
        <p:spPr bwMode="auto">
          <a:xfrm>
            <a:off x="7458075" y="1887538"/>
            <a:ext cx="13112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200" b="1"/>
              <a:t>neutrinos</a:t>
            </a:r>
          </a:p>
        </p:txBody>
      </p:sp>
      <p:pic>
        <p:nvPicPr>
          <p:cNvPr id="22534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73" r="8557" b="3944"/>
          <a:stretch>
            <a:fillRect/>
          </a:stretch>
        </p:blipFill>
        <p:spPr bwMode="auto">
          <a:xfrm>
            <a:off x="5880100" y="2376488"/>
            <a:ext cx="4319588" cy="395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5" t="7973" r="5347" b="3944"/>
          <a:stretch>
            <a:fillRect/>
          </a:stretch>
        </p:blipFill>
        <p:spPr bwMode="auto">
          <a:xfrm>
            <a:off x="1760538" y="2376488"/>
            <a:ext cx="4319587" cy="395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8472488" y="2522538"/>
            <a:ext cx="1582737" cy="358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NPE </a:t>
            </a:r>
            <a:r>
              <a:rPr lang="en-GB" dirty="0">
                <a:solidFill>
                  <a:schemeClr val="tx1"/>
                </a:solidFill>
                <a:sym typeface="Symbol" panose="05050102010706020507" pitchFamily="18" charset="2"/>
              </a:rPr>
              <a:t> 10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8802688" y="2693988"/>
            <a:ext cx="14446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4194175" y="2522538"/>
            <a:ext cx="1584325" cy="358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tx1"/>
                </a:solidFill>
              </a:rPr>
              <a:t>NPE </a:t>
            </a:r>
            <a:r>
              <a:rPr lang="en-GB" dirty="0">
                <a:solidFill>
                  <a:schemeClr val="tx1"/>
                </a:solidFill>
                <a:sym typeface="Symbol" panose="05050102010706020507" pitchFamily="18" charset="2"/>
              </a:rPr>
              <a:t> 10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4525963" y="2693988"/>
            <a:ext cx="14446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CPU usage (1/2)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E8C8E2-8744-4381-97A2-AFDE9A02BCB1}" type="slidenum">
              <a:rPr lang="en-GB"/>
              <a:pPr>
                <a:defRPr/>
              </a:pPr>
              <a:t>21</a:t>
            </a:fld>
            <a:endParaRPr lang="en-GB"/>
          </a:p>
        </p:txBody>
      </p:sp>
      <p:pic>
        <p:nvPicPr>
          <p:cNvPr id="23556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6025" y="1676400"/>
            <a:ext cx="4679950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CPU usage (2/2)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C952E9-B21D-4396-B2EA-1339BEEB9DDD}" type="slidenum">
              <a:rPr lang="en-GB"/>
              <a:pPr>
                <a:defRPr/>
              </a:pPr>
              <a:t>22</a:t>
            </a:fld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351088" y="1484313"/>
          <a:ext cx="7632700" cy="44815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7417"/>
                <a:gridCol w="1748316"/>
                <a:gridCol w="1678383"/>
                <a:gridCol w="1468584"/>
              </a:tblGrid>
              <a:tr h="823135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Application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91438" marT="45730" marB="4573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Live time</a:t>
                      </a:r>
                    </a:p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[s]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91438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CPU time</a:t>
                      </a:r>
                      <a:r>
                        <a:rPr lang="en-GB" sz="2400" b="1" baseline="30000" dirty="0" smtClean="0">
                          <a:solidFill>
                            <a:schemeClr val="bg1"/>
                          </a:solidFill>
                          <a:latin typeface="+mn-lt"/>
                        </a:rPr>
                        <a:t>§</a:t>
                      </a:r>
                      <a:endParaRPr lang="en-GB" sz="24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GB" sz="2400" b="1" dirty="0" smtClean="0">
                          <a:solidFill>
                            <a:schemeClr val="bg1"/>
                          </a:solidFill>
                        </a:rPr>
                        <a:t>[s]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71999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smtClean="0">
                          <a:solidFill>
                            <a:schemeClr val="bg1"/>
                          </a:solidFill>
                        </a:rPr>
                        <a:t>Ratio</a:t>
                      </a:r>
                      <a:br>
                        <a:rPr lang="en-GB" sz="2400" b="1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GB" sz="2400" b="1" smtClean="0">
                          <a:solidFill>
                            <a:schemeClr val="bg1"/>
                          </a:solidFill>
                        </a:rPr>
                        <a:t>CPU/Live</a:t>
                      </a:r>
                      <a:endParaRPr lang="en-GB" sz="2400" b="1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91438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97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MUPAGE</a:t>
                      </a:r>
                      <a:r>
                        <a:rPr lang="en-GB" sz="2400" baseline="30000" dirty="0" smtClean="0">
                          <a:solidFill>
                            <a:schemeClr val="bg1"/>
                          </a:solidFill>
                          <a:latin typeface="+mn-lt"/>
                        </a:rPr>
                        <a:t>¶</a:t>
                      </a:r>
                      <a:endParaRPr lang="en-GB" sz="2400" baseline="300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359993" marR="91438" marT="45730" marB="4573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2530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8999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?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97">
                <a:tc>
                  <a:txBody>
                    <a:bodyPr/>
                    <a:lstStyle/>
                    <a:p>
                      <a:r>
                        <a:rPr lang="en-GB" sz="2400" dirty="0" err="1" smtClean="0">
                          <a:solidFill>
                            <a:schemeClr val="bg1"/>
                          </a:solidFill>
                        </a:rPr>
                        <a:t>JSirene</a:t>
                      </a:r>
                      <a:endParaRPr lang="en-GB" sz="2400" baseline="300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359993" marR="91438" marT="45730" marB="4573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2530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8999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10328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97">
                <a:tc>
                  <a:txBody>
                    <a:bodyPr/>
                    <a:lstStyle/>
                    <a:p>
                      <a:r>
                        <a:rPr lang="en-GB" sz="2400" dirty="0" err="1" smtClean="0">
                          <a:solidFill>
                            <a:schemeClr val="bg1"/>
                          </a:solidFill>
                        </a:rPr>
                        <a:t>JTriggerEfficiency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359993" marR="91438" marT="45730" marB="4573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2530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8999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9914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97">
                <a:tc>
                  <a:txBody>
                    <a:bodyPr/>
                    <a:lstStyle/>
                    <a:p>
                      <a:r>
                        <a:rPr lang="en-GB" sz="2400" dirty="0" err="1" smtClean="0">
                          <a:solidFill>
                            <a:schemeClr val="bg1"/>
                          </a:solidFill>
                        </a:rPr>
                        <a:t>JPrefit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359993" marR="91438" marT="45730" marB="4573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2530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8999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14263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97">
                <a:tc>
                  <a:txBody>
                    <a:bodyPr/>
                    <a:lstStyle/>
                    <a:p>
                      <a:r>
                        <a:rPr lang="en-GB" sz="2400" dirty="0" err="1" smtClean="0">
                          <a:solidFill>
                            <a:schemeClr val="bg1"/>
                          </a:solidFill>
                        </a:rPr>
                        <a:t>JSimplex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359993" marR="91438" marT="45730" marB="4573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2530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8999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1388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  <a:latin typeface="+mn-lt"/>
                        </a:rPr>
                        <a:t>½</a:t>
                      </a:r>
                      <a:endParaRPr lang="en-GB" sz="2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143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97">
                <a:tc>
                  <a:txBody>
                    <a:bodyPr/>
                    <a:lstStyle/>
                    <a:p>
                      <a:r>
                        <a:rPr lang="en-GB" sz="2400" dirty="0" err="1" smtClean="0">
                          <a:solidFill>
                            <a:schemeClr val="bg1"/>
                          </a:solidFill>
                        </a:rPr>
                        <a:t>JGandalf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359993" marR="91438" marT="45730" marB="4573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2530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8999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7087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97">
                <a:tc>
                  <a:txBody>
                    <a:bodyPr/>
                    <a:lstStyle/>
                    <a:p>
                      <a:r>
                        <a:rPr lang="en-GB" sz="2400" dirty="0" err="1" smtClean="0">
                          <a:solidFill>
                            <a:schemeClr val="bg1"/>
                          </a:solidFill>
                        </a:rPr>
                        <a:t>JEnergy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359993" marR="91438" marT="45730" marB="4573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2530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8999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2757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97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359993" marR="91438" marT="45730" marB="4573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smtClean="0">
                          <a:solidFill>
                            <a:schemeClr val="bg1"/>
                          </a:solidFill>
                        </a:rPr>
                        <a:t>2530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8999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45737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400" dirty="0" smtClean="0">
                          <a:solidFill>
                            <a:schemeClr val="bg1"/>
                          </a:solidFill>
                        </a:rPr>
                        <a:t>18</a:t>
                      </a:r>
                      <a:endParaRPr lang="en-GB" sz="2400" dirty="0">
                        <a:solidFill>
                          <a:schemeClr val="bg1"/>
                        </a:solidFill>
                      </a:endParaRPr>
                    </a:p>
                  </a:txBody>
                  <a:tcPr marL="91438" marR="539990" marT="45730" marB="4573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4632" name="TextBox 5"/>
          <p:cNvSpPr txBox="1">
            <a:spLocks noChangeArrowheads="1"/>
          </p:cNvSpPr>
          <p:nvPr/>
        </p:nvSpPr>
        <p:spPr bwMode="auto">
          <a:xfrm>
            <a:off x="2274888" y="6251575"/>
            <a:ext cx="56515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baseline="30000">
                <a:solidFill>
                  <a:schemeClr val="bg1"/>
                </a:solidFill>
              </a:rPr>
              <a:t>¶</a:t>
            </a:r>
            <a:r>
              <a:rPr lang="en-GB" altLang="en-US"/>
              <a:t> </a:t>
            </a:r>
            <a:r>
              <a:rPr lang="en-GB" altLang="en-US">
                <a:solidFill>
                  <a:schemeClr val="bg1"/>
                </a:solidFill>
              </a:rPr>
              <a:t>Threshold 100 GeV</a:t>
            </a:r>
            <a:br>
              <a:rPr lang="en-GB" altLang="en-US">
                <a:solidFill>
                  <a:schemeClr val="bg1"/>
                </a:solidFill>
              </a:rPr>
            </a:br>
            <a:r>
              <a:rPr lang="en-GB" altLang="en-US" baseline="30000">
                <a:solidFill>
                  <a:schemeClr val="bg1"/>
                </a:solidFill>
              </a:rPr>
              <a:t>§</a:t>
            </a:r>
            <a:r>
              <a:rPr lang="en-GB" altLang="en-US">
                <a:solidFill>
                  <a:schemeClr val="bg1"/>
                </a:solidFill>
              </a:rPr>
              <a:t> 1 ARCA block; </a:t>
            </a:r>
            <a:r>
              <a:rPr lang="pt-BR" altLang="en-US">
                <a:solidFill>
                  <a:schemeClr val="bg1"/>
                </a:solidFill>
              </a:rPr>
              <a:t>Intel(R) Core(TM) i5-2400 CPU @ 3.10GHz</a:t>
            </a:r>
            <a:r>
              <a:rPr lang="en-GB" altLang="en-US">
                <a:solidFill>
                  <a:schemeClr val="bg1"/>
                </a:solidFill>
              </a:rPr>
              <a:t> </a:t>
            </a:r>
            <a:endParaRPr lang="en-GB" altLang="en-US" baseline="3000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2336800" y="6237288"/>
            <a:ext cx="36004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Summary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Jpp constitutes a general purpose framework for a.o. fitting models to data</a:t>
            </a:r>
          </a:p>
          <a:p>
            <a:pPr lvl="1"/>
            <a:r>
              <a:rPr lang="en-GB" altLang="en-US" smtClean="0">
                <a:solidFill>
                  <a:schemeClr val="bg1"/>
                </a:solidFill>
              </a:rPr>
              <a:t>cluster algorithms</a:t>
            </a:r>
          </a:p>
          <a:p>
            <a:pPr lvl="1"/>
            <a:r>
              <a:rPr lang="en-GB" altLang="en-US" smtClean="0">
                <a:solidFill>
                  <a:schemeClr val="bg1"/>
                </a:solidFill>
              </a:rPr>
              <a:t>permutations</a:t>
            </a:r>
          </a:p>
          <a:p>
            <a:pPr lvl="1"/>
            <a:r>
              <a:rPr lang="en-GB" altLang="en-US" smtClean="0">
                <a:solidFill>
                  <a:schemeClr val="bg1"/>
                </a:solidFill>
              </a:rPr>
              <a:t>PDFs, PDFs and more PDFs</a:t>
            </a:r>
          </a:p>
          <a:p>
            <a:pPr lvl="1"/>
            <a:r>
              <a:rPr lang="en-GB" altLang="en-US" smtClean="0">
                <a:solidFill>
                  <a:schemeClr val="bg1"/>
                </a:solidFill>
              </a:rPr>
              <a:t>linear estimators</a:t>
            </a:r>
          </a:p>
          <a:p>
            <a:pPr lvl="1"/>
            <a:r>
              <a:rPr lang="en-GB" altLang="en-US" smtClean="0">
                <a:solidFill>
                  <a:schemeClr val="bg1"/>
                </a:solidFill>
              </a:rPr>
              <a:t>minimisers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7CC030-52F4-407D-A9AF-E3D69400E445}" type="slidenum">
              <a:rPr lang="en-GB"/>
              <a:pPr>
                <a:defRPr/>
              </a:pPr>
              <a:t>23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Outlook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err="1" smtClean="0">
                <a:solidFill>
                  <a:schemeClr val="bg1"/>
                </a:solidFill>
              </a:rPr>
              <a:t>JPrefit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smtClean="0">
                <a:solidFill>
                  <a:schemeClr val="bg1"/>
                </a:solidFill>
                <a:sym typeface="Symbol" panose="05050102010706020507" pitchFamily="18" charset="2"/>
              </a:rPr>
              <a:t> </a:t>
            </a:r>
            <a:r>
              <a:rPr lang="en-GB" dirty="0" err="1" smtClean="0">
                <a:solidFill>
                  <a:schemeClr val="bg1"/>
                </a:solidFill>
              </a:rPr>
              <a:t>JSimplex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  <a:sym typeface="Symbol" panose="05050102010706020507" pitchFamily="18" charset="2"/>
              </a:rPr>
              <a:t> </a:t>
            </a:r>
            <a:r>
              <a:rPr lang="en-GB" dirty="0" err="1" smtClean="0">
                <a:solidFill>
                  <a:schemeClr val="bg1"/>
                </a:solidFill>
              </a:rPr>
              <a:t>JGandalf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  <a:sym typeface="Symbol" panose="05050102010706020507" pitchFamily="18" charset="2"/>
              </a:rPr>
              <a:t> </a:t>
            </a:r>
            <a:r>
              <a:rPr lang="en-GB" dirty="0" err="1" smtClean="0">
                <a:solidFill>
                  <a:schemeClr val="bg1"/>
                </a:solidFill>
              </a:rPr>
              <a:t>JEnergy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  <a:sym typeface="Symbol" panose="05050102010706020507" pitchFamily="18" charset="2"/>
              </a:rPr>
              <a:t> </a:t>
            </a:r>
            <a:r>
              <a:rPr lang="en-GB" dirty="0" err="1" smtClean="0">
                <a:solidFill>
                  <a:schemeClr val="bg1"/>
                </a:solidFill>
              </a:rPr>
              <a:t>JStart</a:t>
            </a:r>
            <a:endParaRPr lang="en-GB" dirty="0" smtClean="0">
              <a:solidFill>
                <a:schemeClr val="bg1"/>
              </a:solidFill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bg1"/>
                </a:solidFill>
              </a:rPr>
              <a:t>excellent performance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bg1"/>
                </a:solidFill>
              </a:rPr>
              <a:t>low CPU usage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bg1"/>
                </a:solidFill>
              </a:rPr>
              <a:t>room for improvements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bg1"/>
                </a:solidFill>
              </a:rPr>
              <a:t>fine tuning parameters (&lt; 10)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bg1"/>
                </a:solidFill>
              </a:rPr>
              <a:t>selection of start values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bg1"/>
                </a:solidFill>
              </a:rPr>
              <a:t>PDF optimisation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bg1"/>
                </a:solidFill>
              </a:rPr>
              <a:t>modelling of bremsstrahlung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bg1"/>
                </a:solidFill>
              </a:rPr>
              <a:t>shorten chain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 err="1" smtClean="0">
                <a:solidFill>
                  <a:schemeClr val="bg1"/>
                </a:solidFill>
              </a:rPr>
              <a:t>JSirene</a:t>
            </a:r>
            <a:endParaRPr lang="en-GB" dirty="0" smtClean="0">
              <a:solidFill>
                <a:schemeClr val="bg1"/>
              </a:solidFill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bg1"/>
                </a:solidFill>
              </a:rPr>
              <a:t>run, test, be happy (or not)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bg1"/>
                </a:solidFill>
              </a:rPr>
              <a:t>prepare input from other applications…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E942E8-A42C-42B2-9BF5-4ECB2E60DD66}" type="slidenum">
              <a:rPr lang="en-GB"/>
              <a:pPr>
                <a:defRPr/>
              </a:pPr>
              <a:t>24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22513" y="1614488"/>
            <a:ext cx="7920037" cy="50403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>
          <a:xfrm>
            <a:off x="1981200" y="260350"/>
            <a:ext cx="8229600" cy="1143000"/>
          </a:xfrm>
        </p:spPr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Introduction (2/5)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8B96C7-EB36-4D6C-9659-20CA18F9F76D}" type="slidenum">
              <a:rPr lang="en-GB"/>
              <a:pPr>
                <a:defRPr/>
              </a:pPr>
              <a:t>3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4419600" y="2349500"/>
            <a:ext cx="0" cy="3959225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481513" y="3182938"/>
            <a:ext cx="1403350" cy="0"/>
          </a:xfrm>
          <a:prstGeom prst="line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>
            <a:grpSpLocks noChangeAspect="1"/>
          </p:cNvGrpSpPr>
          <p:nvPr/>
        </p:nvGrpSpPr>
        <p:grpSpPr>
          <a:xfrm rot="2091885">
            <a:off x="6552633" y="2833016"/>
            <a:ext cx="702974" cy="702078"/>
            <a:chOff x="1963992" y="1066800"/>
            <a:chExt cx="1237996" cy="1236417"/>
          </a:xfrm>
          <a:solidFill>
            <a:schemeClr val="bg1"/>
          </a:solidFill>
        </p:grpSpPr>
        <p:sp>
          <p:nvSpPr>
            <p:cNvPr id="9" name="Freeform 8"/>
            <p:cNvSpPr/>
            <p:nvPr/>
          </p:nvSpPr>
          <p:spPr>
            <a:xfrm flipV="1">
              <a:off x="1968000" y="1691217"/>
              <a:ext cx="1224000" cy="612000"/>
            </a:xfrm>
            <a:custGeom>
              <a:avLst/>
              <a:gdLst>
                <a:gd name="connsiteX0" fmla="*/ 0 w 1061884"/>
                <a:gd name="connsiteY0" fmla="*/ 786580 h 786580"/>
                <a:gd name="connsiteX1" fmla="*/ 117987 w 1061884"/>
                <a:gd name="connsiteY1" fmla="*/ 49161 h 786580"/>
                <a:gd name="connsiteX2" fmla="*/ 619433 w 1061884"/>
                <a:gd name="connsiteY2" fmla="*/ 491612 h 786580"/>
                <a:gd name="connsiteX3" fmla="*/ 1061884 w 1061884"/>
                <a:gd name="connsiteY3" fmla="*/ 565354 h 786580"/>
                <a:gd name="connsiteX0" fmla="*/ 0 w 1061884"/>
                <a:gd name="connsiteY0" fmla="*/ 684616 h 684616"/>
                <a:gd name="connsiteX1" fmla="*/ 117987 w 1061884"/>
                <a:gd name="connsiteY1" fmla="*/ 34595 h 684616"/>
                <a:gd name="connsiteX2" fmla="*/ 619433 w 1061884"/>
                <a:gd name="connsiteY2" fmla="*/ 477046 h 684616"/>
                <a:gd name="connsiteX3" fmla="*/ 1061884 w 1061884"/>
                <a:gd name="connsiteY3" fmla="*/ 550788 h 684616"/>
                <a:gd name="connsiteX0" fmla="*/ 0 w 1061884"/>
                <a:gd name="connsiteY0" fmla="*/ 667622 h 667622"/>
                <a:gd name="connsiteX1" fmla="*/ 117987 w 1061884"/>
                <a:gd name="connsiteY1" fmla="*/ 32167 h 667622"/>
                <a:gd name="connsiteX2" fmla="*/ 619433 w 1061884"/>
                <a:gd name="connsiteY2" fmla="*/ 474618 h 667622"/>
                <a:gd name="connsiteX3" fmla="*/ 1061884 w 1061884"/>
                <a:gd name="connsiteY3" fmla="*/ 548360 h 667622"/>
                <a:gd name="connsiteX0" fmla="*/ 0 w 1211728"/>
                <a:gd name="connsiteY0" fmla="*/ 664787 h 664787"/>
                <a:gd name="connsiteX1" fmla="*/ 267831 w 1211728"/>
                <a:gd name="connsiteY1" fmla="*/ 31762 h 664787"/>
                <a:gd name="connsiteX2" fmla="*/ 769277 w 1211728"/>
                <a:gd name="connsiteY2" fmla="*/ 474213 h 664787"/>
                <a:gd name="connsiteX3" fmla="*/ 1211728 w 1211728"/>
                <a:gd name="connsiteY3" fmla="*/ 547955 h 664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1728" h="664787">
                  <a:moveTo>
                    <a:pt x="0" y="664787"/>
                  </a:moveTo>
                  <a:cubicBezTo>
                    <a:pt x="7374" y="320658"/>
                    <a:pt x="139618" y="63524"/>
                    <a:pt x="267831" y="31762"/>
                  </a:cubicBezTo>
                  <a:cubicBezTo>
                    <a:pt x="396044" y="0"/>
                    <a:pt x="611961" y="388181"/>
                    <a:pt x="769277" y="474213"/>
                  </a:cubicBezTo>
                  <a:cubicBezTo>
                    <a:pt x="926593" y="560245"/>
                    <a:pt x="1069160" y="554100"/>
                    <a:pt x="1211728" y="547955"/>
                  </a:cubicBezTo>
                </a:path>
              </a:pathLst>
            </a:cu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0" name="Freeform 9"/>
            <p:cNvSpPr/>
            <p:nvPr/>
          </p:nvSpPr>
          <p:spPr>
            <a:xfrm>
              <a:off x="1963992" y="1066800"/>
              <a:ext cx="1224000" cy="612000"/>
            </a:xfrm>
            <a:custGeom>
              <a:avLst/>
              <a:gdLst>
                <a:gd name="connsiteX0" fmla="*/ 0 w 1061884"/>
                <a:gd name="connsiteY0" fmla="*/ 786580 h 786580"/>
                <a:gd name="connsiteX1" fmla="*/ 117987 w 1061884"/>
                <a:gd name="connsiteY1" fmla="*/ 49161 h 786580"/>
                <a:gd name="connsiteX2" fmla="*/ 619433 w 1061884"/>
                <a:gd name="connsiteY2" fmla="*/ 491612 h 786580"/>
                <a:gd name="connsiteX3" fmla="*/ 1061884 w 1061884"/>
                <a:gd name="connsiteY3" fmla="*/ 565354 h 786580"/>
                <a:gd name="connsiteX0" fmla="*/ 0 w 1061884"/>
                <a:gd name="connsiteY0" fmla="*/ 684616 h 684616"/>
                <a:gd name="connsiteX1" fmla="*/ 117987 w 1061884"/>
                <a:gd name="connsiteY1" fmla="*/ 34595 h 684616"/>
                <a:gd name="connsiteX2" fmla="*/ 619433 w 1061884"/>
                <a:gd name="connsiteY2" fmla="*/ 477046 h 684616"/>
                <a:gd name="connsiteX3" fmla="*/ 1061884 w 1061884"/>
                <a:gd name="connsiteY3" fmla="*/ 550788 h 684616"/>
                <a:gd name="connsiteX0" fmla="*/ 0 w 1061884"/>
                <a:gd name="connsiteY0" fmla="*/ 667622 h 667622"/>
                <a:gd name="connsiteX1" fmla="*/ 117987 w 1061884"/>
                <a:gd name="connsiteY1" fmla="*/ 32167 h 667622"/>
                <a:gd name="connsiteX2" fmla="*/ 619433 w 1061884"/>
                <a:gd name="connsiteY2" fmla="*/ 474618 h 667622"/>
                <a:gd name="connsiteX3" fmla="*/ 1061884 w 1061884"/>
                <a:gd name="connsiteY3" fmla="*/ 548360 h 667622"/>
                <a:gd name="connsiteX0" fmla="*/ 0 w 1211728"/>
                <a:gd name="connsiteY0" fmla="*/ 664787 h 664787"/>
                <a:gd name="connsiteX1" fmla="*/ 267831 w 1211728"/>
                <a:gd name="connsiteY1" fmla="*/ 31762 h 664787"/>
                <a:gd name="connsiteX2" fmla="*/ 769277 w 1211728"/>
                <a:gd name="connsiteY2" fmla="*/ 474213 h 664787"/>
                <a:gd name="connsiteX3" fmla="*/ 1211728 w 1211728"/>
                <a:gd name="connsiteY3" fmla="*/ 547955 h 664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1728" h="664787">
                  <a:moveTo>
                    <a:pt x="0" y="664787"/>
                  </a:moveTo>
                  <a:cubicBezTo>
                    <a:pt x="7374" y="320658"/>
                    <a:pt x="139618" y="63524"/>
                    <a:pt x="267831" y="31762"/>
                  </a:cubicBezTo>
                  <a:cubicBezTo>
                    <a:pt x="396044" y="0"/>
                    <a:pt x="611961" y="388181"/>
                    <a:pt x="769277" y="474213"/>
                  </a:cubicBezTo>
                  <a:cubicBezTo>
                    <a:pt x="926593" y="560245"/>
                    <a:pt x="1069160" y="554100"/>
                    <a:pt x="1211728" y="547955"/>
                  </a:cubicBezTo>
                </a:path>
              </a:pathLst>
            </a:cu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cxnSp>
          <p:nvCxnSpPr>
            <p:cNvPr id="11" name="Straight Connector 10"/>
            <p:cNvCxnSpPr/>
            <p:nvPr/>
          </p:nvCxnSpPr>
          <p:spPr>
            <a:xfrm rot="5400000">
              <a:off x="3093194" y="1678704"/>
              <a:ext cx="216000" cy="1588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28" name="TextBox 11"/>
          <p:cNvSpPr txBox="1">
            <a:spLocks noChangeArrowheads="1"/>
          </p:cNvSpPr>
          <p:nvPr/>
        </p:nvSpPr>
        <p:spPr bwMode="auto">
          <a:xfrm>
            <a:off x="5057775" y="2725738"/>
            <a:ext cx="352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400"/>
              <a:t>R</a:t>
            </a:r>
          </a:p>
        </p:txBody>
      </p:sp>
      <p:grpSp>
        <p:nvGrpSpPr>
          <p:cNvPr id="5129" name="Group 12"/>
          <p:cNvGrpSpPr>
            <a:grpSpLocks/>
          </p:cNvGrpSpPr>
          <p:nvPr/>
        </p:nvGrpSpPr>
        <p:grpSpPr bwMode="auto">
          <a:xfrm>
            <a:off x="4548188" y="3409950"/>
            <a:ext cx="1333500" cy="1335088"/>
            <a:chOff x="7645794" y="3751401"/>
            <a:chExt cx="831935" cy="829924"/>
          </a:xfrm>
        </p:grpSpPr>
        <p:sp>
          <p:nvSpPr>
            <p:cNvPr id="5144" name="Arc 104"/>
            <p:cNvSpPr>
              <a:spLocks noChangeAspect="1"/>
            </p:cNvSpPr>
            <p:nvPr/>
          </p:nvSpPr>
          <p:spPr bwMode="auto">
            <a:xfrm rot="2700000">
              <a:off x="8426961" y="3757842"/>
              <a:ext cx="57209" cy="4432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45" name="Arc 105"/>
            <p:cNvSpPr>
              <a:spLocks noChangeAspect="1"/>
            </p:cNvSpPr>
            <p:nvPr/>
          </p:nvSpPr>
          <p:spPr bwMode="auto">
            <a:xfrm rot="8100000">
              <a:off x="8402058" y="3782745"/>
              <a:ext cx="44327" cy="5720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46" name="Arc 111"/>
            <p:cNvSpPr>
              <a:spLocks noChangeAspect="1"/>
            </p:cNvSpPr>
            <p:nvPr/>
          </p:nvSpPr>
          <p:spPr bwMode="auto">
            <a:xfrm rot="2700000">
              <a:off x="8301587" y="3883215"/>
              <a:ext cx="57209" cy="4432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47" name="Arc 112"/>
            <p:cNvSpPr>
              <a:spLocks noChangeAspect="1"/>
            </p:cNvSpPr>
            <p:nvPr/>
          </p:nvSpPr>
          <p:spPr bwMode="auto">
            <a:xfrm rot="8100000">
              <a:off x="8276684" y="3908118"/>
              <a:ext cx="44327" cy="5720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48" name="Arc 114"/>
            <p:cNvSpPr>
              <a:spLocks noChangeAspect="1"/>
            </p:cNvSpPr>
            <p:nvPr/>
          </p:nvSpPr>
          <p:spPr bwMode="auto">
            <a:xfrm rot="-8100000">
              <a:off x="8292477" y="3811420"/>
              <a:ext cx="57209" cy="4432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49" name="Arc 115"/>
            <p:cNvSpPr>
              <a:spLocks noChangeAspect="1"/>
            </p:cNvSpPr>
            <p:nvPr/>
          </p:nvSpPr>
          <p:spPr bwMode="auto">
            <a:xfrm rot="-2700000">
              <a:off x="8330262" y="3773635"/>
              <a:ext cx="44327" cy="5720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50" name="Arc 118"/>
            <p:cNvSpPr>
              <a:spLocks noChangeAspect="1"/>
            </p:cNvSpPr>
            <p:nvPr/>
          </p:nvSpPr>
          <p:spPr bwMode="auto">
            <a:xfrm rot="2700000">
              <a:off x="8176214" y="4008589"/>
              <a:ext cx="57209" cy="4432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51" name="Arc 119"/>
            <p:cNvSpPr>
              <a:spLocks noChangeAspect="1"/>
            </p:cNvSpPr>
            <p:nvPr/>
          </p:nvSpPr>
          <p:spPr bwMode="auto">
            <a:xfrm rot="8100000">
              <a:off x="8151311" y="4033492"/>
              <a:ext cx="44327" cy="5720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52" name="Arc 121"/>
            <p:cNvSpPr>
              <a:spLocks noChangeAspect="1"/>
            </p:cNvSpPr>
            <p:nvPr/>
          </p:nvSpPr>
          <p:spPr bwMode="auto">
            <a:xfrm rot="-8100000">
              <a:off x="8167104" y="3936794"/>
              <a:ext cx="57209" cy="4432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53" name="Arc 122"/>
            <p:cNvSpPr>
              <a:spLocks noChangeAspect="1"/>
            </p:cNvSpPr>
            <p:nvPr/>
          </p:nvSpPr>
          <p:spPr bwMode="auto">
            <a:xfrm rot="-2700000">
              <a:off x="8204889" y="3899009"/>
              <a:ext cx="44327" cy="5720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5154" name="Group 125"/>
            <p:cNvGrpSpPr>
              <a:grpSpLocks noChangeAspect="1"/>
            </p:cNvGrpSpPr>
            <p:nvPr/>
          </p:nvGrpSpPr>
          <p:grpSpPr bwMode="auto">
            <a:xfrm rot="2700000">
              <a:off x="8037636" y="4132274"/>
              <a:ext cx="57209" cy="88653"/>
              <a:chOff x="864" y="2688"/>
              <a:chExt cx="576" cy="1152"/>
            </a:xfrm>
          </p:grpSpPr>
          <p:sp>
            <p:nvSpPr>
              <p:cNvPr id="5176" name="Arc 126"/>
              <p:cNvSpPr>
                <a:spLocks noChangeAspect="1"/>
              </p:cNvSpPr>
              <p:nvPr/>
            </p:nvSpPr>
            <p:spPr bwMode="auto">
              <a:xfrm>
                <a:off x="864" y="2688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177" name="Arc 127"/>
              <p:cNvSpPr>
                <a:spLocks noChangeAspect="1"/>
              </p:cNvSpPr>
              <p:nvPr/>
            </p:nvSpPr>
            <p:spPr bwMode="auto">
              <a:xfrm rot="5400000">
                <a:off x="864" y="3264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5155" name="Group 128"/>
            <p:cNvGrpSpPr>
              <a:grpSpLocks noChangeAspect="1"/>
            </p:cNvGrpSpPr>
            <p:nvPr/>
          </p:nvGrpSpPr>
          <p:grpSpPr bwMode="auto">
            <a:xfrm rot="-8100000">
              <a:off x="8059870" y="4029135"/>
              <a:ext cx="57209" cy="88653"/>
              <a:chOff x="864" y="2688"/>
              <a:chExt cx="576" cy="1152"/>
            </a:xfrm>
          </p:grpSpPr>
          <p:sp>
            <p:nvSpPr>
              <p:cNvPr id="5174" name="Arc 129"/>
              <p:cNvSpPr>
                <a:spLocks noChangeAspect="1"/>
              </p:cNvSpPr>
              <p:nvPr/>
            </p:nvSpPr>
            <p:spPr bwMode="auto">
              <a:xfrm>
                <a:off x="864" y="2688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175" name="Arc 130"/>
              <p:cNvSpPr>
                <a:spLocks noChangeAspect="1"/>
              </p:cNvSpPr>
              <p:nvPr/>
            </p:nvSpPr>
            <p:spPr bwMode="auto">
              <a:xfrm rot="5400000">
                <a:off x="864" y="3264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5156" name="Group 132"/>
            <p:cNvGrpSpPr>
              <a:grpSpLocks noChangeAspect="1"/>
            </p:cNvGrpSpPr>
            <p:nvPr/>
          </p:nvGrpSpPr>
          <p:grpSpPr bwMode="auto">
            <a:xfrm rot="2700000">
              <a:off x="7912263" y="4257647"/>
              <a:ext cx="57209" cy="88653"/>
              <a:chOff x="864" y="2688"/>
              <a:chExt cx="576" cy="1152"/>
            </a:xfrm>
          </p:grpSpPr>
          <p:sp>
            <p:nvSpPr>
              <p:cNvPr id="5172" name="Arc 133"/>
              <p:cNvSpPr>
                <a:spLocks noChangeAspect="1"/>
              </p:cNvSpPr>
              <p:nvPr/>
            </p:nvSpPr>
            <p:spPr bwMode="auto">
              <a:xfrm>
                <a:off x="864" y="2688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173" name="Arc 134"/>
              <p:cNvSpPr>
                <a:spLocks noChangeAspect="1"/>
              </p:cNvSpPr>
              <p:nvPr/>
            </p:nvSpPr>
            <p:spPr bwMode="auto">
              <a:xfrm rot="5400000">
                <a:off x="864" y="3264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5157" name="Group 135"/>
            <p:cNvGrpSpPr>
              <a:grpSpLocks noChangeAspect="1"/>
            </p:cNvGrpSpPr>
            <p:nvPr/>
          </p:nvGrpSpPr>
          <p:grpSpPr bwMode="auto">
            <a:xfrm rot="-8100000">
              <a:off x="7934497" y="4154508"/>
              <a:ext cx="57209" cy="88653"/>
              <a:chOff x="864" y="2688"/>
              <a:chExt cx="576" cy="1152"/>
            </a:xfrm>
          </p:grpSpPr>
          <p:sp>
            <p:nvSpPr>
              <p:cNvPr id="5170" name="Arc 136"/>
              <p:cNvSpPr>
                <a:spLocks noChangeAspect="1"/>
              </p:cNvSpPr>
              <p:nvPr/>
            </p:nvSpPr>
            <p:spPr bwMode="auto">
              <a:xfrm>
                <a:off x="864" y="2688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171" name="Arc 137"/>
              <p:cNvSpPr>
                <a:spLocks noChangeAspect="1"/>
              </p:cNvSpPr>
              <p:nvPr/>
            </p:nvSpPr>
            <p:spPr bwMode="auto">
              <a:xfrm rot="5400000">
                <a:off x="864" y="3264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5158" name="Group 139"/>
            <p:cNvGrpSpPr>
              <a:grpSpLocks noChangeAspect="1"/>
            </p:cNvGrpSpPr>
            <p:nvPr/>
          </p:nvGrpSpPr>
          <p:grpSpPr bwMode="auto">
            <a:xfrm rot="2700000">
              <a:off x="7786889" y="4383020"/>
              <a:ext cx="57209" cy="88653"/>
              <a:chOff x="864" y="2688"/>
              <a:chExt cx="576" cy="1152"/>
            </a:xfrm>
          </p:grpSpPr>
          <p:sp>
            <p:nvSpPr>
              <p:cNvPr id="5168" name="Arc 140"/>
              <p:cNvSpPr>
                <a:spLocks noChangeAspect="1"/>
              </p:cNvSpPr>
              <p:nvPr/>
            </p:nvSpPr>
            <p:spPr bwMode="auto">
              <a:xfrm>
                <a:off x="864" y="2688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169" name="Arc 141"/>
              <p:cNvSpPr>
                <a:spLocks noChangeAspect="1"/>
              </p:cNvSpPr>
              <p:nvPr/>
            </p:nvSpPr>
            <p:spPr bwMode="auto">
              <a:xfrm rot="5400000">
                <a:off x="864" y="3264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5159" name="Group 142"/>
            <p:cNvGrpSpPr>
              <a:grpSpLocks noChangeAspect="1"/>
            </p:cNvGrpSpPr>
            <p:nvPr/>
          </p:nvGrpSpPr>
          <p:grpSpPr bwMode="auto">
            <a:xfrm rot="-8100000">
              <a:off x="7809123" y="4279881"/>
              <a:ext cx="57209" cy="88653"/>
              <a:chOff x="864" y="2688"/>
              <a:chExt cx="576" cy="1152"/>
            </a:xfrm>
          </p:grpSpPr>
          <p:sp>
            <p:nvSpPr>
              <p:cNvPr id="5166" name="Arc 143"/>
              <p:cNvSpPr>
                <a:spLocks noChangeAspect="1"/>
              </p:cNvSpPr>
              <p:nvPr/>
            </p:nvSpPr>
            <p:spPr bwMode="auto">
              <a:xfrm>
                <a:off x="864" y="2688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167" name="Arc 144"/>
              <p:cNvSpPr>
                <a:spLocks noChangeAspect="1"/>
              </p:cNvSpPr>
              <p:nvPr/>
            </p:nvSpPr>
            <p:spPr bwMode="auto">
              <a:xfrm rot="5400000">
                <a:off x="864" y="3264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5160" name="Group 146"/>
            <p:cNvGrpSpPr>
              <a:grpSpLocks noChangeAspect="1"/>
            </p:cNvGrpSpPr>
            <p:nvPr/>
          </p:nvGrpSpPr>
          <p:grpSpPr bwMode="auto">
            <a:xfrm rot="2700000">
              <a:off x="7661516" y="4508394"/>
              <a:ext cx="57209" cy="88653"/>
              <a:chOff x="864" y="2688"/>
              <a:chExt cx="576" cy="1152"/>
            </a:xfrm>
          </p:grpSpPr>
          <p:sp>
            <p:nvSpPr>
              <p:cNvPr id="5164" name="Arc 147"/>
              <p:cNvSpPr>
                <a:spLocks noChangeAspect="1"/>
              </p:cNvSpPr>
              <p:nvPr/>
            </p:nvSpPr>
            <p:spPr bwMode="auto">
              <a:xfrm>
                <a:off x="864" y="2688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165" name="Arc 148"/>
              <p:cNvSpPr>
                <a:spLocks noChangeAspect="1"/>
              </p:cNvSpPr>
              <p:nvPr/>
            </p:nvSpPr>
            <p:spPr bwMode="auto">
              <a:xfrm rot="5400000">
                <a:off x="864" y="3264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5161" name="Group 149"/>
            <p:cNvGrpSpPr>
              <a:grpSpLocks noChangeAspect="1"/>
            </p:cNvGrpSpPr>
            <p:nvPr/>
          </p:nvGrpSpPr>
          <p:grpSpPr bwMode="auto">
            <a:xfrm rot="-8100000">
              <a:off x="7683750" y="4405255"/>
              <a:ext cx="57209" cy="88653"/>
              <a:chOff x="864" y="2688"/>
              <a:chExt cx="576" cy="1152"/>
            </a:xfrm>
          </p:grpSpPr>
          <p:sp>
            <p:nvSpPr>
              <p:cNvPr id="5162" name="Arc 150"/>
              <p:cNvSpPr>
                <a:spLocks noChangeAspect="1"/>
              </p:cNvSpPr>
              <p:nvPr/>
            </p:nvSpPr>
            <p:spPr bwMode="auto">
              <a:xfrm>
                <a:off x="864" y="2688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163" name="Arc 151"/>
              <p:cNvSpPr>
                <a:spLocks noChangeAspect="1"/>
              </p:cNvSpPr>
              <p:nvPr/>
            </p:nvSpPr>
            <p:spPr bwMode="auto">
              <a:xfrm rot="5400000">
                <a:off x="864" y="3264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</p:grpSp>
      <p:sp>
        <p:nvSpPr>
          <p:cNvPr id="5130" name="TextBox 47"/>
          <p:cNvSpPr txBox="1">
            <a:spLocks noChangeArrowheads="1"/>
          </p:cNvSpPr>
          <p:nvPr/>
        </p:nvSpPr>
        <p:spPr bwMode="auto">
          <a:xfrm rot="-5400000">
            <a:off x="3550444" y="3842544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400"/>
              <a:t>muon</a:t>
            </a:r>
          </a:p>
        </p:txBody>
      </p:sp>
      <p:sp>
        <p:nvSpPr>
          <p:cNvPr id="5131" name="TextBox 49"/>
          <p:cNvSpPr txBox="1">
            <a:spLocks noChangeArrowheads="1"/>
          </p:cNvSpPr>
          <p:nvPr/>
        </p:nvSpPr>
        <p:spPr bwMode="auto">
          <a:xfrm>
            <a:off x="6489700" y="2216150"/>
            <a:ext cx="757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400"/>
              <a:t>PMT</a:t>
            </a:r>
          </a:p>
        </p:txBody>
      </p:sp>
      <p:sp>
        <p:nvSpPr>
          <p:cNvPr id="51" name="TextBox 5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407601" y="5357888"/>
            <a:ext cx="2002535" cy="461665"/>
          </a:xfrm>
          <a:prstGeom prst="rect">
            <a:avLst/>
          </a:prstGeom>
          <a:blipFill rotWithShape="0">
            <a:blip r:embed="rId2"/>
            <a:stretch>
              <a:fillRect b="-9211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4383088" y="5553075"/>
            <a:ext cx="71437" cy="7143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3" name="Arc 52"/>
          <p:cNvSpPr/>
          <p:nvPr/>
        </p:nvSpPr>
        <p:spPr>
          <a:xfrm>
            <a:off x="4022725" y="4011613"/>
            <a:ext cx="914400" cy="914400"/>
          </a:xfrm>
          <a:prstGeom prst="arc">
            <a:avLst>
              <a:gd name="adj1" fmla="val 16200000"/>
              <a:gd name="adj2" fmla="val 19226420"/>
            </a:avLst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4" name="TextBox 5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527407" y="3563438"/>
            <a:ext cx="574773" cy="461665"/>
          </a:xfrm>
          <a:prstGeom prst="rect">
            <a:avLst/>
          </a:prstGeom>
          <a:blipFill rotWithShape="0">
            <a:blip r:embed="rId3"/>
            <a:stretch>
              <a:fillRect b="-2667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57" name="TextBox 5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316739" y="2943209"/>
            <a:ext cx="2532425" cy="461665"/>
          </a:xfrm>
          <a:prstGeom prst="rect">
            <a:avLst/>
          </a:prstGeom>
          <a:blipFill rotWithShape="0">
            <a:blip r:embed="rId4"/>
            <a:stretch>
              <a:fillRect b="-9211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58" name="TextBox 5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431939" y="4595416"/>
            <a:ext cx="3671646" cy="461986"/>
          </a:xfrm>
          <a:prstGeom prst="rect">
            <a:avLst/>
          </a:prstGeom>
          <a:blipFill rotWithShape="0">
            <a:blip r:embed="rId5"/>
            <a:stretch>
              <a:fillRect b="-3947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59" name="TextBox 5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651606" y="5946536"/>
            <a:ext cx="1627625" cy="461665"/>
          </a:xfrm>
          <a:prstGeom prst="rect">
            <a:avLst/>
          </a:prstGeom>
          <a:blipFill rotWithShape="0">
            <a:blip r:embed="rId6"/>
            <a:stretch>
              <a:fillRect b="-1316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60" name="TextBox 5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622463" y="5198787"/>
            <a:ext cx="4109908" cy="539571"/>
          </a:xfrm>
          <a:prstGeom prst="rect">
            <a:avLst/>
          </a:prstGeom>
          <a:blipFill rotWithShape="0">
            <a:blip r:embed="rId7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3" name="TextBox 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233623" y="1887215"/>
            <a:ext cx="370166" cy="400110"/>
          </a:xfrm>
          <a:prstGeom prst="rect">
            <a:avLst/>
          </a:prstGeom>
          <a:blipFill rotWithShape="0">
            <a:blip r:embed="rId8"/>
            <a:stretch>
              <a:fillRect t="-6154" r="-40984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61" name="TextBox 6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945823" y="2938191"/>
            <a:ext cx="386388" cy="400110"/>
          </a:xfrm>
          <a:prstGeom prst="rect">
            <a:avLst/>
          </a:prstGeom>
          <a:blipFill rotWithShape="0">
            <a:blip r:embed="rId9"/>
            <a:stretch>
              <a:fillRect t="-6061" r="-18750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cxnSp>
        <p:nvCxnSpPr>
          <p:cNvPr id="67" name="Straight Connector 66"/>
          <p:cNvCxnSpPr/>
          <p:nvPr/>
        </p:nvCxnSpPr>
        <p:spPr>
          <a:xfrm flipV="1">
            <a:off x="4527550" y="2695575"/>
            <a:ext cx="503238" cy="35877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029002" y="2319736"/>
            <a:ext cx="391004" cy="400110"/>
          </a:xfrm>
          <a:prstGeom prst="rect">
            <a:avLst/>
          </a:prstGeom>
          <a:blipFill rotWithShape="0">
            <a:blip r:embed="rId10"/>
            <a:stretch>
              <a:fillRect t="-6154" r="-18750" b="-7692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76413" y="1484313"/>
            <a:ext cx="8640762" cy="5219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Introduction (3/5)</a:t>
            </a:r>
            <a:endParaRPr lang="en-GB" altLang="en-US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FA66FD-245B-47E7-B2DA-2EE8FB77844C}" type="slidenum">
              <a:rPr lang="en-GB"/>
              <a:pPr>
                <a:defRPr/>
              </a:pPr>
              <a:t>4</a:t>
            </a:fld>
            <a:endParaRPr lang="en-GB" dirty="0"/>
          </a:p>
        </p:txBody>
      </p:sp>
      <p:sp>
        <p:nvSpPr>
          <p:cNvPr id="5" name="Text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136703" y="2057465"/>
            <a:ext cx="5138779" cy="469359"/>
          </a:xfrm>
          <a:prstGeom prst="rect">
            <a:avLst/>
          </a:prstGeom>
          <a:blipFill rotWithShape="0">
            <a:blip r:embed="rId2"/>
            <a:stretch>
              <a:fillRect t="-9091" b="-28571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6" name="TextBox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920702" y="1590353"/>
            <a:ext cx="2906308" cy="806696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8" name="TextBox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919537" y="2254011"/>
            <a:ext cx="1465529" cy="759503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063552" y="3186673"/>
            <a:ext cx="8274188" cy="528863"/>
          </a:xfrm>
          <a:prstGeom prst="rect">
            <a:avLst/>
          </a:prstGeom>
          <a:blipFill rotWithShape="0">
            <a:blip r:embed="rId5"/>
            <a:stretch>
              <a:fillRect b="-25287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10" name="TextBox 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063553" y="3762737"/>
            <a:ext cx="8320291" cy="570669"/>
          </a:xfrm>
          <a:prstGeom prst="rect">
            <a:avLst/>
          </a:prstGeom>
          <a:blipFill rotWithShape="0">
            <a:blip r:embed="rId6"/>
            <a:stretch>
              <a:fillRect b="-15957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2106613" y="4506913"/>
            <a:ext cx="792003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847850" y="4506913"/>
            <a:ext cx="14446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ight Brace 13"/>
          <p:cNvSpPr/>
          <p:nvPr/>
        </p:nvSpPr>
        <p:spPr>
          <a:xfrm>
            <a:off x="4918075" y="1760538"/>
            <a:ext cx="155575" cy="10795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5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063553" y="4536767"/>
            <a:ext cx="8115235" cy="996170"/>
          </a:xfrm>
          <a:prstGeom prst="rect">
            <a:avLst/>
          </a:prstGeom>
          <a:blipFill rotWithShape="0">
            <a:blip r:embed="rId7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24" name="Rectangle 2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856360" y="5832797"/>
            <a:ext cx="6480000" cy="720000"/>
          </a:xfrm>
          <a:prstGeom prst="rect">
            <a:avLst/>
          </a:prstGeom>
          <a:blipFill rotWithShape="0">
            <a:blip r:embed="rId8"/>
            <a:stretch>
              <a:fillRect/>
            </a:stretch>
          </a:blipFill>
          <a:ln w="9525">
            <a:solidFill>
              <a:schemeClr val="tx1"/>
            </a:solidFill>
          </a:ln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7" name="Oval 6"/>
          <p:cNvSpPr/>
          <p:nvPr/>
        </p:nvSpPr>
        <p:spPr>
          <a:xfrm>
            <a:off x="5291138" y="4630738"/>
            <a:ext cx="576262" cy="504825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8859838" y="4608513"/>
            <a:ext cx="576262" cy="504825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9399588" y="5048250"/>
            <a:ext cx="576262" cy="503238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6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62" b="2452"/>
          <a:stretch>
            <a:fillRect/>
          </a:stretch>
        </p:blipFill>
        <p:spPr bwMode="auto">
          <a:xfrm>
            <a:off x="3287713" y="1584325"/>
            <a:ext cx="5668962" cy="485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Rectangle 55"/>
          <p:cNvSpPr/>
          <p:nvPr/>
        </p:nvSpPr>
        <p:spPr>
          <a:xfrm>
            <a:off x="5808663" y="1782763"/>
            <a:ext cx="2519362" cy="1979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717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Introduction (4/5)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1234C1-B5F8-44EF-B94A-1542DBB3F66E}" type="slidenum">
              <a:rPr lang="en-GB"/>
              <a:pPr>
                <a:defRPr/>
              </a:pPr>
              <a:t>5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89675" y="2259013"/>
            <a:ext cx="0" cy="1439862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289675" y="2686050"/>
            <a:ext cx="720725" cy="0"/>
          </a:xfrm>
          <a:prstGeom prst="line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169747" y="2499811"/>
            <a:ext cx="360460" cy="360000"/>
            <a:chOff x="1963992" y="1066800"/>
            <a:chExt cx="1237996" cy="1236417"/>
          </a:xfrm>
          <a:solidFill>
            <a:schemeClr val="bg1"/>
          </a:solidFill>
        </p:grpSpPr>
        <p:sp>
          <p:nvSpPr>
            <p:cNvPr id="11" name="Freeform 10"/>
            <p:cNvSpPr/>
            <p:nvPr/>
          </p:nvSpPr>
          <p:spPr>
            <a:xfrm flipV="1">
              <a:off x="1968000" y="1691217"/>
              <a:ext cx="1224000" cy="612000"/>
            </a:xfrm>
            <a:custGeom>
              <a:avLst/>
              <a:gdLst>
                <a:gd name="connsiteX0" fmla="*/ 0 w 1061884"/>
                <a:gd name="connsiteY0" fmla="*/ 786580 h 786580"/>
                <a:gd name="connsiteX1" fmla="*/ 117987 w 1061884"/>
                <a:gd name="connsiteY1" fmla="*/ 49161 h 786580"/>
                <a:gd name="connsiteX2" fmla="*/ 619433 w 1061884"/>
                <a:gd name="connsiteY2" fmla="*/ 491612 h 786580"/>
                <a:gd name="connsiteX3" fmla="*/ 1061884 w 1061884"/>
                <a:gd name="connsiteY3" fmla="*/ 565354 h 786580"/>
                <a:gd name="connsiteX0" fmla="*/ 0 w 1061884"/>
                <a:gd name="connsiteY0" fmla="*/ 684616 h 684616"/>
                <a:gd name="connsiteX1" fmla="*/ 117987 w 1061884"/>
                <a:gd name="connsiteY1" fmla="*/ 34595 h 684616"/>
                <a:gd name="connsiteX2" fmla="*/ 619433 w 1061884"/>
                <a:gd name="connsiteY2" fmla="*/ 477046 h 684616"/>
                <a:gd name="connsiteX3" fmla="*/ 1061884 w 1061884"/>
                <a:gd name="connsiteY3" fmla="*/ 550788 h 684616"/>
                <a:gd name="connsiteX0" fmla="*/ 0 w 1061884"/>
                <a:gd name="connsiteY0" fmla="*/ 667622 h 667622"/>
                <a:gd name="connsiteX1" fmla="*/ 117987 w 1061884"/>
                <a:gd name="connsiteY1" fmla="*/ 32167 h 667622"/>
                <a:gd name="connsiteX2" fmla="*/ 619433 w 1061884"/>
                <a:gd name="connsiteY2" fmla="*/ 474618 h 667622"/>
                <a:gd name="connsiteX3" fmla="*/ 1061884 w 1061884"/>
                <a:gd name="connsiteY3" fmla="*/ 548360 h 667622"/>
                <a:gd name="connsiteX0" fmla="*/ 0 w 1211728"/>
                <a:gd name="connsiteY0" fmla="*/ 664787 h 664787"/>
                <a:gd name="connsiteX1" fmla="*/ 267831 w 1211728"/>
                <a:gd name="connsiteY1" fmla="*/ 31762 h 664787"/>
                <a:gd name="connsiteX2" fmla="*/ 769277 w 1211728"/>
                <a:gd name="connsiteY2" fmla="*/ 474213 h 664787"/>
                <a:gd name="connsiteX3" fmla="*/ 1211728 w 1211728"/>
                <a:gd name="connsiteY3" fmla="*/ 547955 h 664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1728" h="664787">
                  <a:moveTo>
                    <a:pt x="0" y="664787"/>
                  </a:moveTo>
                  <a:cubicBezTo>
                    <a:pt x="7374" y="320658"/>
                    <a:pt x="139618" y="63524"/>
                    <a:pt x="267831" y="31762"/>
                  </a:cubicBezTo>
                  <a:cubicBezTo>
                    <a:pt x="396044" y="0"/>
                    <a:pt x="611961" y="388181"/>
                    <a:pt x="769277" y="474213"/>
                  </a:cubicBezTo>
                  <a:cubicBezTo>
                    <a:pt x="926593" y="560245"/>
                    <a:pt x="1069160" y="554100"/>
                    <a:pt x="1211728" y="547955"/>
                  </a:cubicBezTo>
                </a:path>
              </a:pathLst>
            </a:custGeom>
            <a:grpFill/>
            <a:ln w="19050">
              <a:solidFill>
                <a:srgbClr val="00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1963992" y="1066800"/>
              <a:ext cx="1224000" cy="612000"/>
            </a:xfrm>
            <a:custGeom>
              <a:avLst/>
              <a:gdLst>
                <a:gd name="connsiteX0" fmla="*/ 0 w 1061884"/>
                <a:gd name="connsiteY0" fmla="*/ 786580 h 786580"/>
                <a:gd name="connsiteX1" fmla="*/ 117987 w 1061884"/>
                <a:gd name="connsiteY1" fmla="*/ 49161 h 786580"/>
                <a:gd name="connsiteX2" fmla="*/ 619433 w 1061884"/>
                <a:gd name="connsiteY2" fmla="*/ 491612 h 786580"/>
                <a:gd name="connsiteX3" fmla="*/ 1061884 w 1061884"/>
                <a:gd name="connsiteY3" fmla="*/ 565354 h 786580"/>
                <a:gd name="connsiteX0" fmla="*/ 0 w 1061884"/>
                <a:gd name="connsiteY0" fmla="*/ 684616 h 684616"/>
                <a:gd name="connsiteX1" fmla="*/ 117987 w 1061884"/>
                <a:gd name="connsiteY1" fmla="*/ 34595 h 684616"/>
                <a:gd name="connsiteX2" fmla="*/ 619433 w 1061884"/>
                <a:gd name="connsiteY2" fmla="*/ 477046 h 684616"/>
                <a:gd name="connsiteX3" fmla="*/ 1061884 w 1061884"/>
                <a:gd name="connsiteY3" fmla="*/ 550788 h 684616"/>
                <a:gd name="connsiteX0" fmla="*/ 0 w 1061884"/>
                <a:gd name="connsiteY0" fmla="*/ 667622 h 667622"/>
                <a:gd name="connsiteX1" fmla="*/ 117987 w 1061884"/>
                <a:gd name="connsiteY1" fmla="*/ 32167 h 667622"/>
                <a:gd name="connsiteX2" fmla="*/ 619433 w 1061884"/>
                <a:gd name="connsiteY2" fmla="*/ 474618 h 667622"/>
                <a:gd name="connsiteX3" fmla="*/ 1061884 w 1061884"/>
                <a:gd name="connsiteY3" fmla="*/ 548360 h 667622"/>
                <a:gd name="connsiteX0" fmla="*/ 0 w 1211728"/>
                <a:gd name="connsiteY0" fmla="*/ 664787 h 664787"/>
                <a:gd name="connsiteX1" fmla="*/ 267831 w 1211728"/>
                <a:gd name="connsiteY1" fmla="*/ 31762 h 664787"/>
                <a:gd name="connsiteX2" fmla="*/ 769277 w 1211728"/>
                <a:gd name="connsiteY2" fmla="*/ 474213 h 664787"/>
                <a:gd name="connsiteX3" fmla="*/ 1211728 w 1211728"/>
                <a:gd name="connsiteY3" fmla="*/ 547955 h 664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1728" h="664787">
                  <a:moveTo>
                    <a:pt x="0" y="664787"/>
                  </a:moveTo>
                  <a:cubicBezTo>
                    <a:pt x="7374" y="320658"/>
                    <a:pt x="139618" y="63524"/>
                    <a:pt x="267831" y="31762"/>
                  </a:cubicBezTo>
                  <a:cubicBezTo>
                    <a:pt x="396044" y="0"/>
                    <a:pt x="611961" y="388181"/>
                    <a:pt x="769277" y="474213"/>
                  </a:cubicBezTo>
                  <a:cubicBezTo>
                    <a:pt x="926593" y="560245"/>
                    <a:pt x="1069160" y="554100"/>
                    <a:pt x="1211728" y="547955"/>
                  </a:cubicBezTo>
                </a:path>
              </a:pathLst>
            </a:custGeom>
            <a:grpFill/>
            <a:ln w="19050">
              <a:solidFill>
                <a:srgbClr val="00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cxnSp>
          <p:nvCxnSpPr>
            <p:cNvPr id="13" name="Straight Connector 12"/>
            <p:cNvCxnSpPr/>
            <p:nvPr/>
          </p:nvCxnSpPr>
          <p:spPr>
            <a:xfrm rot="5400000">
              <a:off x="3093194" y="1678704"/>
              <a:ext cx="216000" cy="1588"/>
            </a:xfrm>
            <a:prstGeom prst="line">
              <a:avLst/>
            </a:prstGeom>
            <a:grpFill/>
            <a:ln w="19050">
              <a:solidFill>
                <a:srgbClr val="00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>
            <a:grpSpLocks noChangeAspect="1"/>
          </p:cNvGrpSpPr>
          <p:nvPr/>
        </p:nvGrpSpPr>
        <p:grpSpPr>
          <a:xfrm rot="10800000">
            <a:off x="7745730" y="2503975"/>
            <a:ext cx="360001" cy="359541"/>
            <a:chOff x="1963990" y="1066800"/>
            <a:chExt cx="1237998" cy="1236417"/>
          </a:xfrm>
          <a:solidFill>
            <a:schemeClr val="bg1"/>
          </a:solidFill>
        </p:grpSpPr>
        <p:sp>
          <p:nvSpPr>
            <p:cNvPr id="15" name="Freeform 14"/>
            <p:cNvSpPr/>
            <p:nvPr/>
          </p:nvSpPr>
          <p:spPr>
            <a:xfrm flipV="1">
              <a:off x="1968000" y="1691217"/>
              <a:ext cx="1224000" cy="612000"/>
            </a:xfrm>
            <a:custGeom>
              <a:avLst/>
              <a:gdLst>
                <a:gd name="connsiteX0" fmla="*/ 0 w 1061884"/>
                <a:gd name="connsiteY0" fmla="*/ 786580 h 786580"/>
                <a:gd name="connsiteX1" fmla="*/ 117987 w 1061884"/>
                <a:gd name="connsiteY1" fmla="*/ 49161 h 786580"/>
                <a:gd name="connsiteX2" fmla="*/ 619433 w 1061884"/>
                <a:gd name="connsiteY2" fmla="*/ 491612 h 786580"/>
                <a:gd name="connsiteX3" fmla="*/ 1061884 w 1061884"/>
                <a:gd name="connsiteY3" fmla="*/ 565354 h 786580"/>
                <a:gd name="connsiteX0" fmla="*/ 0 w 1061884"/>
                <a:gd name="connsiteY0" fmla="*/ 684616 h 684616"/>
                <a:gd name="connsiteX1" fmla="*/ 117987 w 1061884"/>
                <a:gd name="connsiteY1" fmla="*/ 34595 h 684616"/>
                <a:gd name="connsiteX2" fmla="*/ 619433 w 1061884"/>
                <a:gd name="connsiteY2" fmla="*/ 477046 h 684616"/>
                <a:gd name="connsiteX3" fmla="*/ 1061884 w 1061884"/>
                <a:gd name="connsiteY3" fmla="*/ 550788 h 684616"/>
                <a:gd name="connsiteX0" fmla="*/ 0 w 1061884"/>
                <a:gd name="connsiteY0" fmla="*/ 667622 h 667622"/>
                <a:gd name="connsiteX1" fmla="*/ 117987 w 1061884"/>
                <a:gd name="connsiteY1" fmla="*/ 32167 h 667622"/>
                <a:gd name="connsiteX2" fmla="*/ 619433 w 1061884"/>
                <a:gd name="connsiteY2" fmla="*/ 474618 h 667622"/>
                <a:gd name="connsiteX3" fmla="*/ 1061884 w 1061884"/>
                <a:gd name="connsiteY3" fmla="*/ 548360 h 667622"/>
                <a:gd name="connsiteX0" fmla="*/ 0 w 1211728"/>
                <a:gd name="connsiteY0" fmla="*/ 664787 h 664787"/>
                <a:gd name="connsiteX1" fmla="*/ 267831 w 1211728"/>
                <a:gd name="connsiteY1" fmla="*/ 31762 h 664787"/>
                <a:gd name="connsiteX2" fmla="*/ 769277 w 1211728"/>
                <a:gd name="connsiteY2" fmla="*/ 474213 h 664787"/>
                <a:gd name="connsiteX3" fmla="*/ 1211728 w 1211728"/>
                <a:gd name="connsiteY3" fmla="*/ 547955 h 664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1728" h="664787">
                  <a:moveTo>
                    <a:pt x="0" y="664787"/>
                  </a:moveTo>
                  <a:cubicBezTo>
                    <a:pt x="7374" y="320658"/>
                    <a:pt x="139618" y="63524"/>
                    <a:pt x="267831" y="31762"/>
                  </a:cubicBezTo>
                  <a:cubicBezTo>
                    <a:pt x="396044" y="0"/>
                    <a:pt x="611961" y="388181"/>
                    <a:pt x="769277" y="474213"/>
                  </a:cubicBezTo>
                  <a:cubicBezTo>
                    <a:pt x="926593" y="560245"/>
                    <a:pt x="1069160" y="554100"/>
                    <a:pt x="1211728" y="547955"/>
                  </a:cubicBezTo>
                </a:path>
              </a:pathLst>
            </a:cu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1963990" y="1066800"/>
              <a:ext cx="1223999" cy="612000"/>
            </a:xfrm>
            <a:custGeom>
              <a:avLst/>
              <a:gdLst>
                <a:gd name="connsiteX0" fmla="*/ 0 w 1061884"/>
                <a:gd name="connsiteY0" fmla="*/ 786580 h 786580"/>
                <a:gd name="connsiteX1" fmla="*/ 117987 w 1061884"/>
                <a:gd name="connsiteY1" fmla="*/ 49161 h 786580"/>
                <a:gd name="connsiteX2" fmla="*/ 619433 w 1061884"/>
                <a:gd name="connsiteY2" fmla="*/ 491612 h 786580"/>
                <a:gd name="connsiteX3" fmla="*/ 1061884 w 1061884"/>
                <a:gd name="connsiteY3" fmla="*/ 565354 h 786580"/>
                <a:gd name="connsiteX0" fmla="*/ 0 w 1061884"/>
                <a:gd name="connsiteY0" fmla="*/ 684616 h 684616"/>
                <a:gd name="connsiteX1" fmla="*/ 117987 w 1061884"/>
                <a:gd name="connsiteY1" fmla="*/ 34595 h 684616"/>
                <a:gd name="connsiteX2" fmla="*/ 619433 w 1061884"/>
                <a:gd name="connsiteY2" fmla="*/ 477046 h 684616"/>
                <a:gd name="connsiteX3" fmla="*/ 1061884 w 1061884"/>
                <a:gd name="connsiteY3" fmla="*/ 550788 h 684616"/>
                <a:gd name="connsiteX0" fmla="*/ 0 w 1061884"/>
                <a:gd name="connsiteY0" fmla="*/ 667622 h 667622"/>
                <a:gd name="connsiteX1" fmla="*/ 117987 w 1061884"/>
                <a:gd name="connsiteY1" fmla="*/ 32167 h 667622"/>
                <a:gd name="connsiteX2" fmla="*/ 619433 w 1061884"/>
                <a:gd name="connsiteY2" fmla="*/ 474618 h 667622"/>
                <a:gd name="connsiteX3" fmla="*/ 1061884 w 1061884"/>
                <a:gd name="connsiteY3" fmla="*/ 548360 h 667622"/>
                <a:gd name="connsiteX0" fmla="*/ 0 w 1211728"/>
                <a:gd name="connsiteY0" fmla="*/ 664787 h 664787"/>
                <a:gd name="connsiteX1" fmla="*/ 267831 w 1211728"/>
                <a:gd name="connsiteY1" fmla="*/ 31762 h 664787"/>
                <a:gd name="connsiteX2" fmla="*/ 769277 w 1211728"/>
                <a:gd name="connsiteY2" fmla="*/ 474213 h 664787"/>
                <a:gd name="connsiteX3" fmla="*/ 1211728 w 1211728"/>
                <a:gd name="connsiteY3" fmla="*/ 547955 h 664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1728" h="664787">
                  <a:moveTo>
                    <a:pt x="0" y="664787"/>
                  </a:moveTo>
                  <a:cubicBezTo>
                    <a:pt x="7374" y="320658"/>
                    <a:pt x="139618" y="63524"/>
                    <a:pt x="267831" y="31762"/>
                  </a:cubicBezTo>
                  <a:cubicBezTo>
                    <a:pt x="396044" y="0"/>
                    <a:pt x="611961" y="388181"/>
                    <a:pt x="769277" y="474213"/>
                  </a:cubicBezTo>
                  <a:cubicBezTo>
                    <a:pt x="926593" y="560245"/>
                    <a:pt x="1069160" y="554100"/>
                    <a:pt x="1211728" y="547955"/>
                  </a:cubicBezTo>
                </a:path>
              </a:pathLst>
            </a:cu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5400000">
              <a:off x="3093194" y="1678704"/>
              <a:ext cx="216000" cy="1588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78" name="TextBox 17"/>
          <p:cNvSpPr txBox="1">
            <a:spLocks noChangeArrowheads="1"/>
          </p:cNvSpPr>
          <p:nvPr/>
        </p:nvSpPr>
        <p:spPr bwMode="auto">
          <a:xfrm>
            <a:off x="6348413" y="2282825"/>
            <a:ext cx="6556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/>
              <a:t>50 m</a:t>
            </a:r>
          </a:p>
        </p:txBody>
      </p:sp>
      <p:grpSp>
        <p:nvGrpSpPr>
          <p:cNvPr id="7179" name="Group 18"/>
          <p:cNvGrpSpPr>
            <a:grpSpLocks/>
          </p:cNvGrpSpPr>
          <p:nvPr/>
        </p:nvGrpSpPr>
        <p:grpSpPr bwMode="auto">
          <a:xfrm>
            <a:off x="6324600" y="2773363"/>
            <a:ext cx="684213" cy="684212"/>
            <a:chOff x="7645794" y="3751401"/>
            <a:chExt cx="831935" cy="829924"/>
          </a:xfrm>
        </p:grpSpPr>
        <p:sp>
          <p:nvSpPr>
            <p:cNvPr id="7184" name="Arc 104"/>
            <p:cNvSpPr>
              <a:spLocks noChangeAspect="1"/>
            </p:cNvSpPr>
            <p:nvPr/>
          </p:nvSpPr>
          <p:spPr bwMode="auto">
            <a:xfrm rot="2700000">
              <a:off x="8426961" y="3757842"/>
              <a:ext cx="57209" cy="4432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85" name="Arc 105"/>
            <p:cNvSpPr>
              <a:spLocks noChangeAspect="1"/>
            </p:cNvSpPr>
            <p:nvPr/>
          </p:nvSpPr>
          <p:spPr bwMode="auto">
            <a:xfrm rot="8100000">
              <a:off x="8402058" y="3782745"/>
              <a:ext cx="44327" cy="5720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86" name="Arc 111"/>
            <p:cNvSpPr>
              <a:spLocks noChangeAspect="1"/>
            </p:cNvSpPr>
            <p:nvPr/>
          </p:nvSpPr>
          <p:spPr bwMode="auto">
            <a:xfrm rot="2700000">
              <a:off x="8301587" y="3883215"/>
              <a:ext cx="57209" cy="4432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87" name="Arc 112"/>
            <p:cNvSpPr>
              <a:spLocks noChangeAspect="1"/>
            </p:cNvSpPr>
            <p:nvPr/>
          </p:nvSpPr>
          <p:spPr bwMode="auto">
            <a:xfrm rot="8100000">
              <a:off x="8276684" y="3908118"/>
              <a:ext cx="44327" cy="5720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88" name="Arc 114"/>
            <p:cNvSpPr>
              <a:spLocks noChangeAspect="1"/>
            </p:cNvSpPr>
            <p:nvPr/>
          </p:nvSpPr>
          <p:spPr bwMode="auto">
            <a:xfrm rot="-8100000">
              <a:off x="8292477" y="3811420"/>
              <a:ext cx="57209" cy="4432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89" name="Arc 115"/>
            <p:cNvSpPr>
              <a:spLocks noChangeAspect="1"/>
            </p:cNvSpPr>
            <p:nvPr/>
          </p:nvSpPr>
          <p:spPr bwMode="auto">
            <a:xfrm rot="-2700000">
              <a:off x="8330262" y="3773635"/>
              <a:ext cx="44327" cy="5720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90" name="Arc 118"/>
            <p:cNvSpPr>
              <a:spLocks noChangeAspect="1"/>
            </p:cNvSpPr>
            <p:nvPr/>
          </p:nvSpPr>
          <p:spPr bwMode="auto">
            <a:xfrm rot="2700000">
              <a:off x="8176214" y="4008589"/>
              <a:ext cx="57209" cy="4432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91" name="Arc 119"/>
            <p:cNvSpPr>
              <a:spLocks noChangeAspect="1"/>
            </p:cNvSpPr>
            <p:nvPr/>
          </p:nvSpPr>
          <p:spPr bwMode="auto">
            <a:xfrm rot="8100000">
              <a:off x="8151311" y="4033492"/>
              <a:ext cx="44327" cy="5720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92" name="Arc 121"/>
            <p:cNvSpPr>
              <a:spLocks noChangeAspect="1"/>
            </p:cNvSpPr>
            <p:nvPr/>
          </p:nvSpPr>
          <p:spPr bwMode="auto">
            <a:xfrm rot="-8100000">
              <a:off x="8167104" y="3936794"/>
              <a:ext cx="57209" cy="4432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7193" name="Arc 122"/>
            <p:cNvSpPr>
              <a:spLocks noChangeAspect="1"/>
            </p:cNvSpPr>
            <p:nvPr/>
          </p:nvSpPr>
          <p:spPr bwMode="auto">
            <a:xfrm rot="-2700000">
              <a:off x="8204889" y="3899009"/>
              <a:ext cx="44327" cy="5720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7194" name="Group 125"/>
            <p:cNvGrpSpPr>
              <a:grpSpLocks noChangeAspect="1"/>
            </p:cNvGrpSpPr>
            <p:nvPr/>
          </p:nvGrpSpPr>
          <p:grpSpPr bwMode="auto">
            <a:xfrm rot="2700000">
              <a:off x="8037636" y="4132274"/>
              <a:ext cx="57209" cy="88653"/>
              <a:chOff x="864" y="2688"/>
              <a:chExt cx="576" cy="1152"/>
            </a:xfrm>
          </p:grpSpPr>
          <p:sp>
            <p:nvSpPr>
              <p:cNvPr id="7216" name="Arc 126"/>
              <p:cNvSpPr>
                <a:spLocks noChangeAspect="1"/>
              </p:cNvSpPr>
              <p:nvPr/>
            </p:nvSpPr>
            <p:spPr bwMode="auto">
              <a:xfrm>
                <a:off x="864" y="2688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217" name="Arc 127"/>
              <p:cNvSpPr>
                <a:spLocks noChangeAspect="1"/>
              </p:cNvSpPr>
              <p:nvPr/>
            </p:nvSpPr>
            <p:spPr bwMode="auto">
              <a:xfrm rot="5400000">
                <a:off x="864" y="3264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7195" name="Group 128"/>
            <p:cNvGrpSpPr>
              <a:grpSpLocks noChangeAspect="1"/>
            </p:cNvGrpSpPr>
            <p:nvPr/>
          </p:nvGrpSpPr>
          <p:grpSpPr bwMode="auto">
            <a:xfrm rot="-8100000">
              <a:off x="8059870" y="4029135"/>
              <a:ext cx="57209" cy="88653"/>
              <a:chOff x="864" y="2688"/>
              <a:chExt cx="576" cy="1152"/>
            </a:xfrm>
          </p:grpSpPr>
          <p:sp>
            <p:nvSpPr>
              <p:cNvPr id="7214" name="Arc 129"/>
              <p:cNvSpPr>
                <a:spLocks noChangeAspect="1"/>
              </p:cNvSpPr>
              <p:nvPr/>
            </p:nvSpPr>
            <p:spPr bwMode="auto">
              <a:xfrm>
                <a:off x="864" y="2688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215" name="Arc 130"/>
              <p:cNvSpPr>
                <a:spLocks noChangeAspect="1"/>
              </p:cNvSpPr>
              <p:nvPr/>
            </p:nvSpPr>
            <p:spPr bwMode="auto">
              <a:xfrm rot="5400000">
                <a:off x="864" y="3264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7196" name="Group 132"/>
            <p:cNvGrpSpPr>
              <a:grpSpLocks noChangeAspect="1"/>
            </p:cNvGrpSpPr>
            <p:nvPr/>
          </p:nvGrpSpPr>
          <p:grpSpPr bwMode="auto">
            <a:xfrm rot="2700000">
              <a:off x="7912263" y="4257647"/>
              <a:ext cx="57209" cy="88653"/>
              <a:chOff x="864" y="2688"/>
              <a:chExt cx="576" cy="1152"/>
            </a:xfrm>
          </p:grpSpPr>
          <p:sp>
            <p:nvSpPr>
              <p:cNvPr id="7212" name="Arc 133"/>
              <p:cNvSpPr>
                <a:spLocks noChangeAspect="1"/>
              </p:cNvSpPr>
              <p:nvPr/>
            </p:nvSpPr>
            <p:spPr bwMode="auto">
              <a:xfrm>
                <a:off x="864" y="2688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213" name="Arc 134"/>
              <p:cNvSpPr>
                <a:spLocks noChangeAspect="1"/>
              </p:cNvSpPr>
              <p:nvPr/>
            </p:nvSpPr>
            <p:spPr bwMode="auto">
              <a:xfrm rot="5400000">
                <a:off x="864" y="3264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7197" name="Group 135"/>
            <p:cNvGrpSpPr>
              <a:grpSpLocks noChangeAspect="1"/>
            </p:cNvGrpSpPr>
            <p:nvPr/>
          </p:nvGrpSpPr>
          <p:grpSpPr bwMode="auto">
            <a:xfrm rot="-8100000">
              <a:off x="7934497" y="4154508"/>
              <a:ext cx="57209" cy="88653"/>
              <a:chOff x="864" y="2688"/>
              <a:chExt cx="576" cy="1152"/>
            </a:xfrm>
          </p:grpSpPr>
          <p:sp>
            <p:nvSpPr>
              <p:cNvPr id="7210" name="Arc 136"/>
              <p:cNvSpPr>
                <a:spLocks noChangeAspect="1"/>
              </p:cNvSpPr>
              <p:nvPr/>
            </p:nvSpPr>
            <p:spPr bwMode="auto">
              <a:xfrm>
                <a:off x="864" y="2688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211" name="Arc 137"/>
              <p:cNvSpPr>
                <a:spLocks noChangeAspect="1"/>
              </p:cNvSpPr>
              <p:nvPr/>
            </p:nvSpPr>
            <p:spPr bwMode="auto">
              <a:xfrm rot="5400000">
                <a:off x="864" y="3264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7198" name="Group 139"/>
            <p:cNvGrpSpPr>
              <a:grpSpLocks noChangeAspect="1"/>
            </p:cNvGrpSpPr>
            <p:nvPr/>
          </p:nvGrpSpPr>
          <p:grpSpPr bwMode="auto">
            <a:xfrm rot="2700000">
              <a:off x="7786889" y="4383020"/>
              <a:ext cx="57209" cy="88653"/>
              <a:chOff x="864" y="2688"/>
              <a:chExt cx="576" cy="1152"/>
            </a:xfrm>
          </p:grpSpPr>
          <p:sp>
            <p:nvSpPr>
              <p:cNvPr id="7208" name="Arc 140"/>
              <p:cNvSpPr>
                <a:spLocks noChangeAspect="1"/>
              </p:cNvSpPr>
              <p:nvPr/>
            </p:nvSpPr>
            <p:spPr bwMode="auto">
              <a:xfrm>
                <a:off x="864" y="2688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209" name="Arc 141"/>
              <p:cNvSpPr>
                <a:spLocks noChangeAspect="1"/>
              </p:cNvSpPr>
              <p:nvPr/>
            </p:nvSpPr>
            <p:spPr bwMode="auto">
              <a:xfrm rot="5400000">
                <a:off x="864" y="3264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7199" name="Group 142"/>
            <p:cNvGrpSpPr>
              <a:grpSpLocks noChangeAspect="1"/>
            </p:cNvGrpSpPr>
            <p:nvPr/>
          </p:nvGrpSpPr>
          <p:grpSpPr bwMode="auto">
            <a:xfrm rot="-8100000">
              <a:off x="7809123" y="4279881"/>
              <a:ext cx="57209" cy="88653"/>
              <a:chOff x="864" y="2688"/>
              <a:chExt cx="576" cy="1152"/>
            </a:xfrm>
          </p:grpSpPr>
          <p:sp>
            <p:nvSpPr>
              <p:cNvPr id="7206" name="Arc 143"/>
              <p:cNvSpPr>
                <a:spLocks noChangeAspect="1"/>
              </p:cNvSpPr>
              <p:nvPr/>
            </p:nvSpPr>
            <p:spPr bwMode="auto">
              <a:xfrm>
                <a:off x="864" y="2688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207" name="Arc 144"/>
              <p:cNvSpPr>
                <a:spLocks noChangeAspect="1"/>
              </p:cNvSpPr>
              <p:nvPr/>
            </p:nvSpPr>
            <p:spPr bwMode="auto">
              <a:xfrm rot="5400000">
                <a:off x="864" y="3264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7200" name="Group 146"/>
            <p:cNvGrpSpPr>
              <a:grpSpLocks noChangeAspect="1"/>
            </p:cNvGrpSpPr>
            <p:nvPr/>
          </p:nvGrpSpPr>
          <p:grpSpPr bwMode="auto">
            <a:xfrm rot="2700000">
              <a:off x="7661516" y="4508394"/>
              <a:ext cx="57209" cy="88653"/>
              <a:chOff x="864" y="2688"/>
              <a:chExt cx="576" cy="1152"/>
            </a:xfrm>
          </p:grpSpPr>
          <p:sp>
            <p:nvSpPr>
              <p:cNvPr id="7204" name="Arc 147"/>
              <p:cNvSpPr>
                <a:spLocks noChangeAspect="1"/>
              </p:cNvSpPr>
              <p:nvPr/>
            </p:nvSpPr>
            <p:spPr bwMode="auto">
              <a:xfrm>
                <a:off x="864" y="2688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205" name="Arc 148"/>
              <p:cNvSpPr>
                <a:spLocks noChangeAspect="1"/>
              </p:cNvSpPr>
              <p:nvPr/>
            </p:nvSpPr>
            <p:spPr bwMode="auto">
              <a:xfrm rot="5400000">
                <a:off x="864" y="3264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7201" name="Group 149"/>
            <p:cNvGrpSpPr>
              <a:grpSpLocks noChangeAspect="1"/>
            </p:cNvGrpSpPr>
            <p:nvPr/>
          </p:nvGrpSpPr>
          <p:grpSpPr bwMode="auto">
            <a:xfrm rot="-8100000">
              <a:off x="7683750" y="4405255"/>
              <a:ext cx="57209" cy="88653"/>
              <a:chOff x="864" y="2688"/>
              <a:chExt cx="576" cy="1152"/>
            </a:xfrm>
          </p:grpSpPr>
          <p:sp>
            <p:nvSpPr>
              <p:cNvPr id="7202" name="Arc 150"/>
              <p:cNvSpPr>
                <a:spLocks noChangeAspect="1"/>
              </p:cNvSpPr>
              <p:nvPr/>
            </p:nvSpPr>
            <p:spPr bwMode="auto">
              <a:xfrm>
                <a:off x="864" y="2688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203" name="Arc 151"/>
              <p:cNvSpPr>
                <a:spLocks noChangeAspect="1"/>
              </p:cNvSpPr>
              <p:nvPr/>
            </p:nvSpPr>
            <p:spPr bwMode="auto">
              <a:xfrm rot="5400000">
                <a:off x="864" y="3264"/>
                <a:ext cx="576" cy="57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</p:grpSp>
      <p:sp>
        <p:nvSpPr>
          <p:cNvPr id="7180" name="TextBox 53"/>
          <p:cNvSpPr txBox="1">
            <a:spLocks noChangeArrowheads="1"/>
          </p:cNvSpPr>
          <p:nvPr/>
        </p:nvSpPr>
        <p:spPr bwMode="auto">
          <a:xfrm rot="-5400000">
            <a:off x="5369719" y="2809081"/>
            <a:ext cx="1295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nl-NL" altLang="en-US"/>
              <a:t>1 TeV</a:t>
            </a:r>
            <a:r>
              <a:rPr lang="en-GB" altLang="en-US"/>
              <a:t> muon</a:t>
            </a:r>
          </a:p>
        </p:txBody>
      </p:sp>
      <p:sp>
        <p:nvSpPr>
          <p:cNvPr id="7181" name="TextBox 54"/>
          <p:cNvSpPr txBox="1">
            <a:spLocks noChangeArrowheads="1"/>
          </p:cNvSpPr>
          <p:nvPr/>
        </p:nvSpPr>
        <p:spPr bwMode="auto">
          <a:xfrm>
            <a:off x="7305675" y="1757363"/>
            <a:ext cx="6127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/>
              <a:t>PMT</a:t>
            </a:r>
          </a:p>
        </p:txBody>
      </p:sp>
      <p:grpSp>
        <p:nvGrpSpPr>
          <p:cNvPr id="57" name="Group 56"/>
          <p:cNvGrpSpPr>
            <a:grpSpLocks noChangeAspect="1"/>
          </p:cNvGrpSpPr>
          <p:nvPr/>
        </p:nvGrpSpPr>
        <p:grpSpPr>
          <a:xfrm rot="5400000">
            <a:off x="7432557" y="2216173"/>
            <a:ext cx="360460" cy="360000"/>
            <a:chOff x="1963992" y="1066800"/>
            <a:chExt cx="1237996" cy="1236417"/>
          </a:xfrm>
          <a:solidFill>
            <a:schemeClr val="bg1"/>
          </a:solidFill>
        </p:grpSpPr>
        <p:sp>
          <p:nvSpPr>
            <p:cNvPr id="58" name="Freeform 57"/>
            <p:cNvSpPr/>
            <p:nvPr/>
          </p:nvSpPr>
          <p:spPr>
            <a:xfrm flipV="1">
              <a:off x="1968000" y="1691217"/>
              <a:ext cx="1224000" cy="612000"/>
            </a:xfrm>
            <a:custGeom>
              <a:avLst/>
              <a:gdLst>
                <a:gd name="connsiteX0" fmla="*/ 0 w 1061884"/>
                <a:gd name="connsiteY0" fmla="*/ 786580 h 786580"/>
                <a:gd name="connsiteX1" fmla="*/ 117987 w 1061884"/>
                <a:gd name="connsiteY1" fmla="*/ 49161 h 786580"/>
                <a:gd name="connsiteX2" fmla="*/ 619433 w 1061884"/>
                <a:gd name="connsiteY2" fmla="*/ 491612 h 786580"/>
                <a:gd name="connsiteX3" fmla="*/ 1061884 w 1061884"/>
                <a:gd name="connsiteY3" fmla="*/ 565354 h 786580"/>
                <a:gd name="connsiteX0" fmla="*/ 0 w 1061884"/>
                <a:gd name="connsiteY0" fmla="*/ 684616 h 684616"/>
                <a:gd name="connsiteX1" fmla="*/ 117987 w 1061884"/>
                <a:gd name="connsiteY1" fmla="*/ 34595 h 684616"/>
                <a:gd name="connsiteX2" fmla="*/ 619433 w 1061884"/>
                <a:gd name="connsiteY2" fmla="*/ 477046 h 684616"/>
                <a:gd name="connsiteX3" fmla="*/ 1061884 w 1061884"/>
                <a:gd name="connsiteY3" fmla="*/ 550788 h 684616"/>
                <a:gd name="connsiteX0" fmla="*/ 0 w 1061884"/>
                <a:gd name="connsiteY0" fmla="*/ 667622 h 667622"/>
                <a:gd name="connsiteX1" fmla="*/ 117987 w 1061884"/>
                <a:gd name="connsiteY1" fmla="*/ 32167 h 667622"/>
                <a:gd name="connsiteX2" fmla="*/ 619433 w 1061884"/>
                <a:gd name="connsiteY2" fmla="*/ 474618 h 667622"/>
                <a:gd name="connsiteX3" fmla="*/ 1061884 w 1061884"/>
                <a:gd name="connsiteY3" fmla="*/ 548360 h 667622"/>
                <a:gd name="connsiteX0" fmla="*/ 0 w 1211728"/>
                <a:gd name="connsiteY0" fmla="*/ 664787 h 664787"/>
                <a:gd name="connsiteX1" fmla="*/ 267831 w 1211728"/>
                <a:gd name="connsiteY1" fmla="*/ 31762 h 664787"/>
                <a:gd name="connsiteX2" fmla="*/ 769277 w 1211728"/>
                <a:gd name="connsiteY2" fmla="*/ 474213 h 664787"/>
                <a:gd name="connsiteX3" fmla="*/ 1211728 w 1211728"/>
                <a:gd name="connsiteY3" fmla="*/ 547955 h 664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1728" h="664787">
                  <a:moveTo>
                    <a:pt x="0" y="664787"/>
                  </a:moveTo>
                  <a:cubicBezTo>
                    <a:pt x="7374" y="320658"/>
                    <a:pt x="139618" y="63524"/>
                    <a:pt x="267831" y="31762"/>
                  </a:cubicBezTo>
                  <a:cubicBezTo>
                    <a:pt x="396044" y="0"/>
                    <a:pt x="611961" y="388181"/>
                    <a:pt x="769277" y="474213"/>
                  </a:cubicBezTo>
                  <a:cubicBezTo>
                    <a:pt x="926593" y="560245"/>
                    <a:pt x="1069160" y="554100"/>
                    <a:pt x="1211728" y="547955"/>
                  </a:cubicBezTo>
                </a:path>
              </a:pathLst>
            </a:cu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59" name="Freeform 58"/>
            <p:cNvSpPr/>
            <p:nvPr/>
          </p:nvSpPr>
          <p:spPr>
            <a:xfrm>
              <a:off x="1963992" y="1066800"/>
              <a:ext cx="1224000" cy="612000"/>
            </a:xfrm>
            <a:custGeom>
              <a:avLst/>
              <a:gdLst>
                <a:gd name="connsiteX0" fmla="*/ 0 w 1061884"/>
                <a:gd name="connsiteY0" fmla="*/ 786580 h 786580"/>
                <a:gd name="connsiteX1" fmla="*/ 117987 w 1061884"/>
                <a:gd name="connsiteY1" fmla="*/ 49161 h 786580"/>
                <a:gd name="connsiteX2" fmla="*/ 619433 w 1061884"/>
                <a:gd name="connsiteY2" fmla="*/ 491612 h 786580"/>
                <a:gd name="connsiteX3" fmla="*/ 1061884 w 1061884"/>
                <a:gd name="connsiteY3" fmla="*/ 565354 h 786580"/>
                <a:gd name="connsiteX0" fmla="*/ 0 w 1061884"/>
                <a:gd name="connsiteY0" fmla="*/ 684616 h 684616"/>
                <a:gd name="connsiteX1" fmla="*/ 117987 w 1061884"/>
                <a:gd name="connsiteY1" fmla="*/ 34595 h 684616"/>
                <a:gd name="connsiteX2" fmla="*/ 619433 w 1061884"/>
                <a:gd name="connsiteY2" fmla="*/ 477046 h 684616"/>
                <a:gd name="connsiteX3" fmla="*/ 1061884 w 1061884"/>
                <a:gd name="connsiteY3" fmla="*/ 550788 h 684616"/>
                <a:gd name="connsiteX0" fmla="*/ 0 w 1061884"/>
                <a:gd name="connsiteY0" fmla="*/ 667622 h 667622"/>
                <a:gd name="connsiteX1" fmla="*/ 117987 w 1061884"/>
                <a:gd name="connsiteY1" fmla="*/ 32167 h 667622"/>
                <a:gd name="connsiteX2" fmla="*/ 619433 w 1061884"/>
                <a:gd name="connsiteY2" fmla="*/ 474618 h 667622"/>
                <a:gd name="connsiteX3" fmla="*/ 1061884 w 1061884"/>
                <a:gd name="connsiteY3" fmla="*/ 548360 h 667622"/>
                <a:gd name="connsiteX0" fmla="*/ 0 w 1211728"/>
                <a:gd name="connsiteY0" fmla="*/ 664787 h 664787"/>
                <a:gd name="connsiteX1" fmla="*/ 267831 w 1211728"/>
                <a:gd name="connsiteY1" fmla="*/ 31762 h 664787"/>
                <a:gd name="connsiteX2" fmla="*/ 769277 w 1211728"/>
                <a:gd name="connsiteY2" fmla="*/ 474213 h 664787"/>
                <a:gd name="connsiteX3" fmla="*/ 1211728 w 1211728"/>
                <a:gd name="connsiteY3" fmla="*/ 547955 h 664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1728" h="664787">
                  <a:moveTo>
                    <a:pt x="0" y="664787"/>
                  </a:moveTo>
                  <a:cubicBezTo>
                    <a:pt x="7374" y="320658"/>
                    <a:pt x="139618" y="63524"/>
                    <a:pt x="267831" y="31762"/>
                  </a:cubicBezTo>
                  <a:cubicBezTo>
                    <a:pt x="396044" y="0"/>
                    <a:pt x="611961" y="388181"/>
                    <a:pt x="769277" y="474213"/>
                  </a:cubicBezTo>
                  <a:cubicBezTo>
                    <a:pt x="926593" y="560245"/>
                    <a:pt x="1069160" y="554100"/>
                    <a:pt x="1211728" y="547955"/>
                  </a:cubicBezTo>
                </a:path>
              </a:pathLst>
            </a:cu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cxnSp>
          <p:nvCxnSpPr>
            <p:cNvPr id="60" name="Straight Connector 59"/>
            <p:cNvCxnSpPr/>
            <p:nvPr/>
          </p:nvCxnSpPr>
          <p:spPr>
            <a:xfrm rot="5400000">
              <a:off x="3093194" y="1678704"/>
              <a:ext cx="216000" cy="1588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>
            <a:grpSpLocks noChangeAspect="1"/>
          </p:cNvGrpSpPr>
          <p:nvPr/>
        </p:nvGrpSpPr>
        <p:grpSpPr>
          <a:xfrm rot="16200000">
            <a:off x="7428854" y="2792156"/>
            <a:ext cx="360001" cy="359541"/>
            <a:chOff x="1963990" y="1066800"/>
            <a:chExt cx="1237998" cy="1236417"/>
          </a:xfrm>
          <a:solidFill>
            <a:schemeClr val="bg1"/>
          </a:solidFill>
        </p:grpSpPr>
        <p:sp>
          <p:nvSpPr>
            <p:cNvPr id="62" name="Freeform 61"/>
            <p:cNvSpPr/>
            <p:nvPr/>
          </p:nvSpPr>
          <p:spPr>
            <a:xfrm flipV="1">
              <a:off x="1968000" y="1691217"/>
              <a:ext cx="1224000" cy="612000"/>
            </a:xfrm>
            <a:custGeom>
              <a:avLst/>
              <a:gdLst>
                <a:gd name="connsiteX0" fmla="*/ 0 w 1061884"/>
                <a:gd name="connsiteY0" fmla="*/ 786580 h 786580"/>
                <a:gd name="connsiteX1" fmla="*/ 117987 w 1061884"/>
                <a:gd name="connsiteY1" fmla="*/ 49161 h 786580"/>
                <a:gd name="connsiteX2" fmla="*/ 619433 w 1061884"/>
                <a:gd name="connsiteY2" fmla="*/ 491612 h 786580"/>
                <a:gd name="connsiteX3" fmla="*/ 1061884 w 1061884"/>
                <a:gd name="connsiteY3" fmla="*/ 565354 h 786580"/>
                <a:gd name="connsiteX0" fmla="*/ 0 w 1061884"/>
                <a:gd name="connsiteY0" fmla="*/ 684616 h 684616"/>
                <a:gd name="connsiteX1" fmla="*/ 117987 w 1061884"/>
                <a:gd name="connsiteY1" fmla="*/ 34595 h 684616"/>
                <a:gd name="connsiteX2" fmla="*/ 619433 w 1061884"/>
                <a:gd name="connsiteY2" fmla="*/ 477046 h 684616"/>
                <a:gd name="connsiteX3" fmla="*/ 1061884 w 1061884"/>
                <a:gd name="connsiteY3" fmla="*/ 550788 h 684616"/>
                <a:gd name="connsiteX0" fmla="*/ 0 w 1061884"/>
                <a:gd name="connsiteY0" fmla="*/ 667622 h 667622"/>
                <a:gd name="connsiteX1" fmla="*/ 117987 w 1061884"/>
                <a:gd name="connsiteY1" fmla="*/ 32167 h 667622"/>
                <a:gd name="connsiteX2" fmla="*/ 619433 w 1061884"/>
                <a:gd name="connsiteY2" fmla="*/ 474618 h 667622"/>
                <a:gd name="connsiteX3" fmla="*/ 1061884 w 1061884"/>
                <a:gd name="connsiteY3" fmla="*/ 548360 h 667622"/>
                <a:gd name="connsiteX0" fmla="*/ 0 w 1211728"/>
                <a:gd name="connsiteY0" fmla="*/ 664787 h 664787"/>
                <a:gd name="connsiteX1" fmla="*/ 267831 w 1211728"/>
                <a:gd name="connsiteY1" fmla="*/ 31762 h 664787"/>
                <a:gd name="connsiteX2" fmla="*/ 769277 w 1211728"/>
                <a:gd name="connsiteY2" fmla="*/ 474213 h 664787"/>
                <a:gd name="connsiteX3" fmla="*/ 1211728 w 1211728"/>
                <a:gd name="connsiteY3" fmla="*/ 547955 h 664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1728" h="664787">
                  <a:moveTo>
                    <a:pt x="0" y="664787"/>
                  </a:moveTo>
                  <a:cubicBezTo>
                    <a:pt x="7374" y="320658"/>
                    <a:pt x="139618" y="63524"/>
                    <a:pt x="267831" y="31762"/>
                  </a:cubicBezTo>
                  <a:cubicBezTo>
                    <a:pt x="396044" y="0"/>
                    <a:pt x="611961" y="388181"/>
                    <a:pt x="769277" y="474213"/>
                  </a:cubicBezTo>
                  <a:cubicBezTo>
                    <a:pt x="926593" y="560245"/>
                    <a:pt x="1069160" y="554100"/>
                    <a:pt x="1211728" y="547955"/>
                  </a:cubicBezTo>
                </a:path>
              </a:pathLst>
            </a:custGeom>
            <a:grpFill/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1963990" y="1066800"/>
              <a:ext cx="1223999" cy="612000"/>
            </a:xfrm>
            <a:custGeom>
              <a:avLst/>
              <a:gdLst>
                <a:gd name="connsiteX0" fmla="*/ 0 w 1061884"/>
                <a:gd name="connsiteY0" fmla="*/ 786580 h 786580"/>
                <a:gd name="connsiteX1" fmla="*/ 117987 w 1061884"/>
                <a:gd name="connsiteY1" fmla="*/ 49161 h 786580"/>
                <a:gd name="connsiteX2" fmla="*/ 619433 w 1061884"/>
                <a:gd name="connsiteY2" fmla="*/ 491612 h 786580"/>
                <a:gd name="connsiteX3" fmla="*/ 1061884 w 1061884"/>
                <a:gd name="connsiteY3" fmla="*/ 565354 h 786580"/>
                <a:gd name="connsiteX0" fmla="*/ 0 w 1061884"/>
                <a:gd name="connsiteY0" fmla="*/ 684616 h 684616"/>
                <a:gd name="connsiteX1" fmla="*/ 117987 w 1061884"/>
                <a:gd name="connsiteY1" fmla="*/ 34595 h 684616"/>
                <a:gd name="connsiteX2" fmla="*/ 619433 w 1061884"/>
                <a:gd name="connsiteY2" fmla="*/ 477046 h 684616"/>
                <a:gd name="connsiteX3" fmla="*/ 1061884 w 1061884"/>
                <a:gd name="connsiteY3" fmla="*/ 550788 h 684616"/>
                <a:gd name="connsiteX0" fmla="*/ 0 w 1061884"/>
                <a:gd name="connsiteY0" fmla="*/ 667622 h 667622"/>
                <a:gd name="connsiteX1" fmla="*/ 117987 w 1061884"/>
                <a:gd name="connsiteY1" fmla="*/ 32167 h 667622"/>
                <a:gd name="connsiteX2" fmla="*/ 619433 w 1061884"/>
                <a:gd name="connsiteY2" fmla="*/ 474618 h 667622"/>
                <a:gd name="connsiteX3" fmla="*/ 1061884 w 1061884"/>
                <a:gd name="connsiteY3" fmla="*/ 548360 h 667622"/>
                <a:gd name="connsiteX0" fmla="*/ 0 w 1211728"/>
                <a:gd name="connsiteY0" fmla="*/ 664787 h 664787"/>
                <a:gd name="connsiteX1" fmla="*/ 267831 w 1211728"/>
                <a:gd name="connsiteY1" fmla="*/ 31762 h 664787"/>
                <a:gd name="connsiteX2" fmla="*/ 769277 w 1211728"/>
                <a:gd name="connsiteY2" fmla="*/ 474213 h 664787"/>
                <a:gd name="connsiteX3" fmla="*/ 1211728 w 1211728"/>
                <a:gd name="connsiteY3" fmla="*/ 547955 h 664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1728" h="664787">
                  <a:moveTo>
                    <a:pt x="0" y="664787"/>
                  </a:moveTo>
                  <a:cubicBezTo>
                    <a:pt x="7374" y="320658"/>
                    <a:pt x="139618" y="63524"/>
                    <a:pt x="267831" y="31762"/>
                  </a:cubicBezTo>
                  <a:cubicBezTo>
                    <a:pt x="396044" y="0"/>
                    <a:pt x="611961" y="388181"/>
                    <a:pt x="769277" y="474213"/>
                  </a:cubicBezTo>
                  <a:cubicBezTo>
                    <a:pt x="926593" y="560245"/>
                    <a:pt x="1069160" y="554100"/>
                    <a:pt x="1211728" y="547955"/>
                  </a:cubicBezTo>
                </a:path>
              </a:pathLst>
            </a:custGeom>
            <a:grpFill/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cxnSp>
          <p:nvCxnSpPr>
            <p:cNvPr id="64" name="Straight Connector 63"/>
            <p:cNvCxnSpPr/>
            <p:nvPr/>
          </p:nvCxnSpPr>
          <p:spPr>
            <a:xfrm rot="5400000">
              <a:off x="3093194" y="1678704"/>
              <a:ext cx="216000" cy="1588"/>
            </a:xfrm>
            <a:prstGeom prst="line">
              <a:avLst/>
            </a:prstGeom>
            <a:grpFill/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Introduction (5/5)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507413" cy="5121275"/>
          </a:xfrm>
        </p:spPr>
        <p:txBody>
          <a:bodyPr rtlCol="0">
            <a:normAutofit fontScale="77500" lnSpcReduction="20000"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arenR"/>
              <a:tabLst>
                <a:tab pos="1885950" algn="l"/>
                <a:tab pos="6272213" algn="ctr"/>
              </a:tabLst>
              <a:defRPr/>
            </a:pPr>
            <a:r>
              <a:rPr lang="en-GB" dirty="0" err="1" smtClean="0">
                <a:solidFill>
                  <a:schemeClr val="bg1"/>
                </a:solidFill>
              </a:rPr>
              <a:t>JPrefit</a:t>
            </a:r>
            <a:endParaRPr lang="en-GB" dirty="0" smtClean="0">
              <a:solidFill>
                <a:schemeClr val="bg1"/>
              </a:solidFill>
            </a:endParaRPr>
          </a:p>
          <a:p>
            <a:pPr marL="714375" lvl="1" indent="-314325" fontAlgn="auto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885950" algn="l"/>
                <a:tab pos="6272213" algn="ctr"/>
              </a:tabLst>
              <a:defRPr/>
            </a:pPr>
            <a:r>
              <a:rPr lang="en-GB" dirty="0" smtClean="0">
                <a:solidFill>
                  <a:schemeClr val="bg1"/>
                </a:solidFill>
              </a:rPr>
              <a:t>input	</a:t>
            </a:r>
            <a:r>
              <a:rPr lang="en-GB" dirty="0" err="1" smtClean="0">
                <a:solidFill>
                  <a:schemeClr val="bg1"/>
                </a:solidFill>
              </a:rPr>
              <a:t>JDAQEvent</a:t>
            </a: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i="1" dirty="0" smtClean="0">
                <a:solidFill>
                  <a:schemeClr val="bg1"/>
                </a:solidFill>
                <a:sym typeface="Wingdings" panose="05000000000000000000" pitchFamily="2" charset="2"/>
              </a:rPr>
              <a:t>standard DAQ data format</a:t>
            </a:r>
            <a:endParaRPr lang="en-GB" i="1" dirty="0" smtClean="0">
              <a:solidFill>
                <a:schemeClr val="bg1"/>
              </a:solidFill>
            </a:endParaRPr>
          </a:p>
          <a:p>
            <a:pPr marL="714375" lvl="1" indent="-314325" fontAlgn="auto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885950" algn="l"/>
                <a:tab pos="6272213" algn="ctr"/>
              </a:tabLst>
              <a:defRPr/>
            </a:pPr>
            <a:r>
              <a:rPr lang="en-GB" dirty="0" smtClean="0">
                <a:solidFill>
                  <a:schemeClr val="bg1"/>
                </a:solidFill>
              </a:rPr>
              <a:t>output	vector&lt;</a:t>
            </a:r>
            <a:r>
              <a:rPr lang="en-GB" dirty="0" err="1" smtClean="0">
                <a:solidFill>
                  <a:schemeClr val="bg1"/>
                </a:solidFill>
              </a:rPr>
              <a:t>JFit</a:t>
            </a:r>
            <a:r>
              <a:rPr lang="en-GB" dirty="0" smtClean="0">
                <a:solidFill>
                  <a:schemeClr val="bg1"/>
                </a:solidFill>
              </a:rPr>
              <a:t>&gt;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arenR"/>
              <a:tabLst>
                <a:tab pos="1885950" algn="l"/>
                <a:tab pos="6272213" algn="ctr"/>
              </a:tabLst>
              <a:defRPr/>
            </a:pPr>
            <a:r>
              <a:rPr lang="en-GB" dirty="0" err="1" smtClean="0">
                <a:solidFill>
                  <a:schemeClr val="bg1"/>
                </a:solidFill>
              </a:rPr>
              <a:t>JSimplex</a:t>
            </a:r>
            <a:endParaRPr lang="en-GB" dirty="0">
              <a:solidFill>
                <a:schemeClr val="bg1"/>
              </a:solidFill>
            </a:endParaRPr>
          </a:p>
          <a:p>
            <a:pPr marL="714375" lvl="1" indent="-314325" fontAlgn="auto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885950" algn="l"/>
                <a:tab pos="6272213" algn="ctr"/>
              </a:tabLst>
              <a:defRPr/>
            </a:pPr>
            <a:r>
              <a:rPr lang="en-GB" dirty="0" smtClean="0">
                <a:solidFill>
                  <a:schemeClr val="bg1"/>
                </a:solidFill>
              </a:rPr>
              <a:t>I/O	vector&lt;</a:t>
            </a:r>
            <a:r>
              <a:rPr lang="en-GB" dirty="0" err="1" smtClean="0">
                <a:solidFill>
                  <a:schemeClr val="bg1"/>
                </a:solidFill>
              </a:rPr>
              <a:t>JFit</a:t>
            </a:r>
            <a:r>
              <a:rPr lang="en-GB" dirty="0" smtClean="0">
                <a:solidFill>
                  <a:schemeClr val="bg1"/>
                </a:solidFill>
              </a:rPr>
              <a:t>&gt;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arenR"/>
              <a:tabLst>
                <a:tab pos="1885950" algn="l"/>
                <a:tab pos="6272213" algn="ctr"/>
              </a:tabLst>
              <a:defRPr/>
            </a:pPr>
            <a:r>
              <a:rPr lang="en-GB" dirty="0" err="1" smtClean="0">
                <a:solidFill>
                  <a:schemeClr val="bg1"/>
                </a:solidFill>
              </a:rPr>
              <a:t>JGandalf</a:t>
            </a:r>
            <a:endParaRPr lang="en-GB" sz="2800" i="1" dirty="0">
              <a:solidFill>
                <a:schemeClr val="bg1"/>
              </a:solidFill>
            </a:endParaRPr>
          </a:p>
          <a:p>
            <a:pPr marL="714375" lvl="1" indent="-314325" fontAlgn="auto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885950" algn="l"/>
                <a:tab pos="6272213" algn="ctr"/>
              </a:tabLst>
              <a:defRPr/>
            </a:pPr>
            <a:r>
              <a:rPr lang="en-GB" dirty="0" smtClean="0">
                <a:solidFill>
                  <a:schemeClr val="bg1"/>
                </a:solidFill>
              </a:rPr>
              <a:t>I/O	vector&lt;</a:t>
            </a:r>
            <a:r>
              <a:rPr lang="en-GB" dirty="0" err="1" smtClean="0">
                <a:solidFill>
                  <a:schemeClr val="bg1"/>
                </a:solidFill>
              </a:rPr>
              <a:t>JFit</a:t>
            </a:r>
            <a:r>
              <a:rPr lang="en-GB" dirty="0" smtClean="0">
                <a:solidFill>
                  <a:schemeClr val="bg1"/>
                </a:solidFill>
              </a:rPr>
              <a:t>&gt;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arenR"/>
              <a:tabLst>
                <a:tab pos="1885950" algn="l"/>
                <a:tab pos="6272213" algn="ctr"/>
              </a:tabLst>
              <a:defRPr/>
            </a:pPr>
            <a:r>
              <a:rPr lang="en-GB" dirty="0" err="1" smtClean="0">
                <a:solidFill>
                  <a:schemeClr val="bg1"/>
                </a:solidFill>
              </a:rPr>
              <a:t>JEnergy</a:t>
            </a:r>
            <a:r>
              <a:rPr lang="en-GB" dirty="0">
                <a:solidFill>
                  <a:schemeClr val="bg1"/>
                </a:solidFill>
              </a:rPr>
              <a:t>		</a:t>
            </a:r>
            <a:r>
              <a:rPr lang="en-GB" sz="2800" i="1" dirty="0">
                <a:solidFill>
                  <a:schemeClr val="bg1"/>
                </a:solidFill>
              </a:rPr>
              <a:t>intermediate data format</a:t>
            </a:r>
          </a:p>
          <a:p>
            <a:pPr marL="714375" lvl="1" indent="-314325" fontAlgn="auto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885950" algn="l"/>
                <a:tab pos="6272213" algn="ctr"/>
              </a:tabLst>
              <a:defRPr/>
            </a:pPr>
            <a:r>
              <a:rPr lang="en-GB" dirty="0">
                <a:solidFill>
                  <a:schemeClr val="bg1"/>
                </a:solidFill>
              </a:rPr>
              <a:t>I/O	vector&lt;</a:t>
            </a:r>
            <a:r>
              <a:rPr lang="en-GB" dirty="0" err="1">
                <a:solidFill>
                  <a:schemeClr val="bg1"/>
                </a:solidFill>
              </a:rPr>
              <a:t>JFit</a:t>
            </a:r>
            <a:r>
              <a:rPr lang="en-GB" dirty="0">
                <a:solidFill>
                  <a:schemeClr val="bg1"/>
                </a:solidFill>
              </a:rPr>
              <a:t>&gt;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arenR"/>
              <a:tabLst>
                <a:tab pos="1885950" algn="l"/>
                <a:tab pos="6272213" algn="ctr"/>
              </a:tabLst>
              <a:defRPr/>
            </a:pPr>
            <a:r>
              <a:rPr lang="en-GB" dirty="0" err="1" smtClean="0">
                <a:solidFill>
                  <a:schemeClr val="bg1"/>
                </a:solidFill>
              </a:rPr>
              <a:t>JStart</a:t>
            </a:r>
            <a:endParaRPr lang="en-GB" sz="2800" i="1" dirty="0">
              <a:solidFill>
                <a:schemeClr val="bg1"/>
              </a:solidFill>
            </a:endParaRPr>
          </a:p>
          <a:p>
            <a:pPr marL="714375" lvl="1" indent="-314325" fontAlgn="auto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885950" algn="l"/>
                <a:tab pos="6272213" algn="ctr"/>
              </a:tabLst>
              <a:defRPr/>
            </a:pPr>
            <a:r>
              <a:rPr lang="en-GB" dirty="0">
                <a:solidFill>
                  <a:schemeClr val="bg1"/>
                </a:solidFill>
              </a:rPr>
              <a:t>I/O	vector&lt;</a:t>
            </a:r>
            <a:r>
              <a:rPr lang="en-GB" dirty="0" err="1">
                <a:solidFill>
                  <a:schemeClr val="bg1"/>
                </a:solidFill>
              </a:rPr>
              <a:t>JFit</a:t>
            </a:r>
            <a:r>
              <a:rPr lang="en-GB" dirty="0" smtClean="0">
                <a:solidFill>
                  <a:schemeClr val="bg1"/>
                </a:solidFill>
              </a:rPr>
              <a:t>&gt;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arenR"/>
              <a:tabLst>
                <a:tab pos="1885950" algn="l"/>
                <a:tab pos="6272213" algn="ctr"/>
              </a:tabLst>
              <a:defRPr/>
            </a:pPr>
            <a:r>
              <a:rPr lang="en-GB" dirty="0" err="1" smtClean="0">
                <a:solidFill>
                  <a:schemeClr val="bg1"/>
                </a:solidFill>
              </a:rPr>
              <a:t>JEvt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endParaRPr lang="en-GB" dirty="0">
              <a:solidFill>
                <a:schemeClr val="bg1"/>
              </a:solidFill>
            </a:endParaRPr>
          </a:p>
          <a:p>
            <a:pPr marL="714375" lvl="1" indent="-314325" fontAlgn="auto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885950" algn="l"/>
                <a:tab pos="6272213" algn="ctr"/>
              </a:tabLst>
              <a:defRPr/>
            </a:pPr>
            <a:r>
              <a:rPr lang="en-GB" dirty="0" smtClean="0">
                <a:solidFill>
                  <a:schemeClr val="bg1"/>
                </a:solidFill>
              </a:rPr>
              <a:t>input	vector&lt;</a:t>
            </a:r>
            <a:r>
              <a:rPr lang="en-GB" dirty="0" err="1" smtClean="0">
                <a:solidFill>
                  <a:schemeClr val="bg1"/>
                </a:solidFill>
              </a:rPr>
              <a:t>JFit</a:t>
            </a:r>
            <a:r>
              <a:rPr lang="en-GB" dirty="0">
                <a:solidFill>
                  <a:schemeClr val="bg1"/>
                </a:solidFill>
              </a:rPr>
              <a:t>&gt;</a:t>
            </a:r>
          </a:p>
          <a:p>
            <a:pPr marL="714375" lvl="1" indent="-314325" fontAlgn="auto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885950" algn="l"/>
                <a:tab pos="6272213" algn="ctr"/>
              </a:tabLst>
              <a:defRPr/>
            </a:pPr>
            <a:r>
              <a:rPr lang="en-GB" dirty="0" smtClean="0">
                <a:solidFill>
                  <a:schemeClr val="bg1"/>
                </a:solidFill>
              </a:rPr>
              <a:t>output	</a:t>
            </a:r>
            <a:r>
              <a:rPr lang="en-GB" dirty="0" err="1" smtClean="0">
                <a:solidFill>
                  <a:schemeClr val="bg1"/>
                </a:solidFill>
              </a:rPr>
              <a:t>Evt</a:t>
            </a:r>
            <a:r>
              <a:rPr lang="en-GB" dirty="0" smtClean="0">
                <a:solidFill>
                  <a:schemeClr val="bg1"/>
                </a:solidFill>
              </a:rPr>
              <a:t>	</a:t>
            </a:r>
            <a:r>
              <a:rPr lang="en-GB" i="1" dirty="0" smtClean="0">
                <a:solidFill>
                  <a:schemeClr val="bg1"/>
                </a:solidFill>
              </a:rPr>
              <a:t>standard offline data format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9D14E2-FAFF-4A7E-A1F1-2044A2981AEA}" type="slidenum">
              <a:rPr lang="en-GB"/>
              <a:pPr>
                <a:defRPr/>
              </a:pPr>
              <a:t>6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5908675" y="2133600"/>
            <a:ext cx="358775" cy="0"/>
          </a:xfrm>
          <a:prstGeom prst="line">
            <a:avLst/>
          </a:prstGeom>
          <a:ln w="25400">
            <a:solidFill>
              <a:schemeClr val="bg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5908675" y="6396038"/>
            <a:ext cx="360363" cy="0"/>
          </a:xfrm>
          <a:prstGeom prst="line">
            <a:avLst/>
          </a:prstGeom>
          <a:ln w="25400">
            <a:solidFill>
              <a:schemeClr val="bg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Brace 7"/>
          <p:cNvSpPr/>
          <p:nvPr/>
        </p:nvSpPr>
        <p:spPr>
          <a:xfrm>
            <a:off x="6022975" y="2378075"/>
            <a:ext cx="144463" cy="3779838"/>
          </a:xfrm>
          <a:prstGeom prst="rightBrac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" name="Striped Right Arrow 4"/>
          <p:cNvSpPr/>
          <p:nvPr/>
        </p:nvSpPr>
        <p:spPr>
          <a:xfrm rot="5400000">
            <a:off x="7822407" y="5103019"/>
            <a:ext cx="977900" cy="484187"/>
          </a:xfrm>
          <a:prstGeom prst="striped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" name="Striped Right Arrow 8"/>
          <p:cNvSpPr/>
          <p:nvPr/>
        </p:nvSpPr>
        <p:spPr>
          <a:xfrm rot="5400000">
            <a:off x="7822407" y="2942431"/>
            <a:ext cx="977900" cy="484187"/>
          </a:xfrm>
          <a:prstGeom prst="striped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" name="Curved Right Arrow 9"/>
          <p:cNvSpPr/>
          <p:nvPr/>
        </p:nvSpPr>
        <p:spPr>
          <a:xfrm>
            <a:off x="1631950" y="4321175"/>
            <a:ext cx="287338" cy="649288"/>
          </a:xfrm>
          <a:prstGeom prst="curved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Curved Right Arrow 10"/>
          <p:cNvSpPr/>
          <p:nvPr/>
        </p:nvSpPr>
        <p:spPr>
          <a:xfrm flipV="1">
            <a:off x="1631950" y="3543300"/>
            <a:ext cx="287338" cy="649288"/>
          </a:xfrm>
          <a:prstGeom prst="curved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13" name="Curved Right Arrow 12"/>
          <p:cNvSpPr/>
          <p:nvPr/>
        </p:nvSpPr>
        <p:spPr>
          <a:xfrm>
            <a:off x="1631950" y="1887538"/>
            <a:ext cx="287338" cy="1476375"/>
          </a:xfrm>
          <a:prstGeom prst="curved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JPrefit</a:t>
            </a: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609600" y="1600201"/>
            <a:ext cx="10972800" cy="4525963"/>
          </a:xfrm>
          <a:blipFill rotWithShape="0">
            <a:blip r:embed="rId2"/>
            <a:stretch>
              <a:fillRect l="-1111" t="-3504" b="-2426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D91506-3543-4E70-A4FC-811D4C127C0C}" type="slidenum">
              <a:rPr lang="en-GB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Covariance matrix (1/3)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37B7BA-8A22-427C-846D-734DDEC7CA37}" type="slidenum">
              <a:rPr lang="en-GB"/>
              <a:pPr>
                <a:defRPr/>
              </a:pPr>
              <a:t>8</a:t>
            </a:fld>
            <a:endParaRPr lang="en-GB"/>
          </a:p>
        </p:txBody>
      </p:sp>
      <p:sp>
        <p:nvSpPr>
          <p:cNvPr id="6" name="TextBox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43857" y="1916832"/>
            <a:ext cx="2532745" cy="1100558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7" name="TextBox 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851738" y="4191472"/>
            <a:ext cx="2390526" cy="461665"/>
          </a:xfrm>
          <a:prstGeom prst="rect">
            <a:avLst/>
          </a:prstGeom>
          <a:blipFill rotWithShape="0">
            <a:blip r:embed="rId3"/>
            <a:stretch>
              <a:fillRect b="-10667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8" name="TextBox 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927649" y="4984032"/>
            <a:ext cx="2300245" cy="1281376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475640" y="4983944"/>
            <a:ext cx="2901564" cy="1281376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16" name="Striped Right Arrow 15"/>
          <p:cNvSpPr/>
          <p:nvPr/>
        </p:nvSpPr>
        <p:spPr>
          <a:xfrm rot="5400000">
            <a:off x="5768975" y="3389313"/>
            <a:ext cx="539750" cy="431800"/>
          </a:xfrm>
          <a:prstGeom prst="stripedRightArrow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Covariance matrix (2/3)</a:t>
            </a:r>
            <a:endParaRPr lang="en-GB" altLang="en-US" smtClean="0"/>
          </a:p>
        </p:txBody>
      </p:sp>
      <p:sp>
        <p:nvSpPr>
          <p:cNvPr id="8" name="Content Placeholder 7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609600" y="1600201"/>
            <a:ext cx="10972800" cy="4525963"/>
          </a:xfrm>
          <a:blipFill rotWithShape="0">
            <a:blip r:embed="rId2"/>
            <a:stretch>
              <a:fillRect l="-1000" t="-1348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35CF7F-2EC4-4727-9CE1-566FC54328BD}" type="slidenum">
              <a:rPr lang="en-GB"/>
              <a:pPr>
                <a:defRPr/>
              </a:pPr>
              <a:t>9</a:t>
            </a:fld>
            <a:endParaRPr lang="en-GB"/>
          </a:p>
        </p:txBody>
      </p:sp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632222" y="3816241"/>
            <a:ext cx="5109347" cy="946606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006600" y="6280150"/>
            <a:ext cx="287972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1" name="TextBox 6"/>
          <p:cNvSpPr txBox="1">
            <a:spLocks noChangeArrowheads="1"/>
          </p:cNvSpPr>
          <p:nvPr/>
        </p:nvSpPr>
        <p:spPr bwMode="auto">
          <a:xfrm>
            <a:off x="1919288" y="6367463"/>
            <a:ext cx="6394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000" baseline="30000">
                <a:solidFill>
                  <a:schemeClr val="bg1"/>
                </a:solidFill>
              </a:rPr>
              <a:t>¶</a:t>
            </a:r>
            <a:r>
              <a:rPr lang="en-GB" altLang="en-US" sz="2000">
                <a:solidFill>
                  <a:schemeClr val="bg1"/>
                </a:solidFill>
              </a:rPr>
              <a:t> Assumption of Gaussian errors – add errors in quadrature.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4416</TotalTime>
  <Words>351</Words>
  <Application>Microsoft Office PowerPoint</Application>
  <PresentationFormat>Widescreen</PresentationFormat>
  <Paragraphs>189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Symbol</vt:lpstr>
      <vt:lpstr>Wingdings</vt:lpstr>
      <vt:lpstr>Office Theme</vt:lpstr>
      <vt:lpstr>PowerPoint Presentation</vt:lpstr>
      <vt:lpstr>Introduction (1/5)</vt:lpstr>
      <vt:lpstr>Introduction (2/5)</vt:lpstr>
      <vt:lpstr>Introduction (3/5)</vt:lpstr>
      <vt:lpstr>Introduction (4/5)</vt:lpstr>
      <vt:lpstr>Introduction (5/5)</vt:lpstr>
      <vt:lpstr>JPrefit</vt:lpstr>
      <vt:lpstr>Covariance matrix (1/3)</vt:lpstr>
      <vt:lpstr>Covariance matrix (2/3)</vt:lpstr>
      <vt:lpstr>Covariance matrix (3/3)</vt:lpstr>
      <vt:lpstr>JSimplex</vt:lpstr>
      <vt:lpstr>JGandalf</vt:lpstr>
      <vt:lpstr>JEnergy</vt:lpstr>
      <vt:lpstr>JStart</vt:lpstr>
      <vt:lpstr>Angular resolution (1/4)</vt:lpstr>
      <vt:lpstr>Angular resolution (2/4)</vt:lpstr>
      <vt:lpstr>Angular resolution (3/4)</vt:lpstr>
      <vt:lpstr>Angular resolution (4/4)</vt:lpstr>
      <vt:lpstr>Start position</vt:lpstr>
      <vt:lpstr>number of photo-electrons</vt:lpstr>
      <vt:lpstr>CPU usage (1/2)</vt:lpstr>
      <vt:lpstr>CPU usage (2/2)</vt:lpstr>
      <vt:lpstr>Summary</vt:lpstr>
      <vt:lpstr>Outlook</vt:lpstr>
    </vt:vector>
  </TitlesOfParts>
  <Company>Nikhef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Jpp</dc:title>
  <dc:creator>mjg_2</dc:creator>
  <cp:lastModifiedBy>mjg</cp:lastModifiedBy>
  <cp:revision>1059</cp:revision>
  <dcterms:created xsi:type="dcterms:W3CDTF">2013-10-02T15:15:34Z</dcterms:created>
  <dcterms:modified xsi:type="dcterms:W3CDTF">2018-08-03T18:33:20Z</dcterms:modified>
</cp:coreProperties>
</file>