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307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B04DC-A94B-40A2-96DA-81C4A1D3B5C8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10A62-09F7-4C24-9648-54FE70CC3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690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9FE16-5D00-4DF4-A556-31FFAF742FE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36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68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453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56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05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079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44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26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94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48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77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497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F00AA-210C-43FD-9E8E-B5E55033CC41}" type="datetimeFigureOut">
              <a:rPr lang="en-GB" smtClean="0"/>
              <a:t>20/04/2020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F0EA0-E591-428C-85DC-5B0FA60C6F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255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Trigger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M. de Jong</a:t>
            </a:r>
          </a:p>
          <a:p>
            <a:r>
              <a:rPr lang="en-GB" dirty="0">
                <a:solidFill>
                  <a:schemeClr val="bg1"/>
                </a:solidFill>
              </a:rPr>
              <a:t>20/4/2020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JSummary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command line options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-f	&lt;raw data file&gt;	// real data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-a	&lt;detector file&gt;	// for simulations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-n	&lt;number of slices&gt;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-o	&lt;output file&gt;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941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JEventTimesliceWriter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87425"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command line options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-f	&lt;K40 event file&gt;	// coincidence data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-o	&lt;output file&gt;	// time slice data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-r	&lt;event rate [Hz]&gt;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-B	"R</a:t>
            </a:r>
            <a:r>
              <a:rPr lang="en-GB" baseline="-25000" dirty="0">
                <a:solidFill>
                  <a:schemeClr val="bg1"/>
                </a:solidFill>
              </a:rPr>
              <a:t>1</a:t>
            </a:r>
            <a:r>
              <a:rPr lang="en-GB" dirty="0">
                <a:solidFill>
                  <a:schemeClr val="bg1"/>
                </a:solidFill>
              </a:rPr>
              <a:t> [R</a:t>
            </a:r>
            <a:r>
              <a:rPr lang="en-GB" baseline="-25000" dirty="0">
                <a:solidFill>
                  <a:schemeClr val="bg1"/>
                </a:solidFill>
              </a:rPr>
              <a:t>2</a:t>
            </a:r>
            <a:r>
              <a:rPr lang="en-GB" dirty="0">
                <a:solidFill>
                  <a:schemeClr val="bg1"/>
                </a:solidFill>
              </a:rPr>
              <a:t> [R</a:t>
            </a:r>
            <a:r>
              <a:rPr lang="en-GB" baseline="-25000" dirty="0">
                <a:solidFill>
                  <a:schemeClr val="bg1"/>
                </a:solidFill>
              </a:rPr>
              <a:t>3</a:t>
            </a:r>
            <a:r>
              <a:rPr lang="en-GB" dirty="0">
                <a:solidFill>
                  <a:schemeClr val="bg1"/>
                </a:solidFill>
              </a:rPr>
              <a:t> [R</a:t>
            </a:r>
            <a:r>
              <a:rPr lang="en-GB" baseline="-25000" dirty="0">
                <a:solidFill>
                  <a:schemeClr val="bg1"/>
                </a:solidFill>
              </a:rPr>
              <a:t>4</a:t>
            </a:r>
            <a:r>
              <a:rPr lang="en-GB" dirty="0">
                <a:solidFill>
                  <a:schemeClr val="bg1"/>
                </a:solidFill>
              </a:rPr>
              <a:t> ]]]" 	// background rates [Hz]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-P	"%.QE=&lt;value&gt;;	// PMT simulation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>
                <a:solidFill>
                  <a:schemeClr val="bg1"/>
                </a:solidFill>
              </a:rPr>
              <a:t>pmt</a:t>
            </a:r>
            <a:r>
              <a:rPr lang="en-GB" dirty="0">
                <a:solidFill>
                  <a:schemeClr val="bg1"/>
                </a:solidFill>
              </a:rPr>
              <a:t>=&lt;module&gt; &lt;address&gt; QE=&lt;value&gt;;"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-P	&lt;PMT simulation file&gt;</a:t>
            </a:r>
          </a:p>
          <a:p>
            <a:pPr marL="457200" lvl="1" indent="0">
              <a:buNone/>
              <a:tabLst>
                <a:tab pos="1071563" algn="l"/>
                <a:tab pos="3586163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  <a:tabLst>
                <a:tab pos="1071563" algn="l"/>
                <a:tab pos="3586163" algn="l"/>
              </a:tabLst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972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Detector (1/1)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bg1"/>
                </a:solidFill>
              </a:rPr>
              <a:t>Data structures</a:t>
            </a:r>
          </a:p>
          <a:p>
            <a:pPr lvl="1">
              <a:tabLst>
                <a:tab pos="2157413" algn="ctr"/>
                <a:tab pos="2328863" algn="l"/>
              </a:tabLst>
            </a:pPr>
            <a:r>
              <a:rPr lang="en-GB" dirty="0" err="1">
                <a:solidFill>
                  <a:schemeClr val="bg1"/>
                </a:solidFill>
              </a:rPr>
              <a:t>JDetector</a:t>
            </a:r>
            <a:r>
              <a:rPr lang="en-GB" dirty="0">
                <a:solidFill>
                  <a:schemeClr val="bg1"/>
                </a:solidFill>
              </a:rPr>
              <a:t>	:	</a:t>
            </a:r>
            <a:r>
              <a:rPr lang="en-GB" dirty="0" err="1">
                <a:solidFill>
                  <a:schemeClr val="bg1"/>
                </a:solidFill>
              </a:rPr>
              <a:t>std</a:t>
            </a:r>
            <a:r>
              <a:rPr lang="en-GB" dirty="0">
                <a:solidFill>
                  <a:schemeClr val="bg1"/>
                </a:solidFill>
              </a:rPr>
              <a:t>::vector&lt;</a:t>
            </a:r>
            <a:r>
              <a:rPr lang="en-GB" dirty="0" err="1">
                <a:solidFill>
                  <a:schemeClr val="bg1"/>
                </a:solidFill>
              </a:rPr>
              <a:t>JModule</a:t>
            </a:r>
            <a:r>
              <a:rPr lang="en-GB" dirty="0">
                <a:solidFill>
                  <a:schemeClr val="bg1"/>
                </a:solidFill>
              </a:rPr>
              <a:t>&gt; {};</a:t>
            </a:r>
          </a:p>
          <a:p>
            <a:pPr lvl="1">
              <a:tabLst>
                <a:tab pos="2157413" algn="ctr"/>
                <a:tab pos="2328863" algn="l"/>
              </a:tabLst>
            </a:pPr>
            <a:r>
              <a:rPr lang="en-GB" dirty="0" err="1">
                <a:solidFill>
                  <a:schemeClr val="bg1"/>
                </a:solidFill>
              </a:rPr>
              <a:t>JModule</a:t>
            </a:r>
            <a:r>
              <a:rPr lang="en-GB" dirty="0">
                <a:solidFill>
                  <a:schemeClr val="bg1"/>
                </a:solidFill>
              </a:rPr>
              <a:t>	:	</a:t>
            </a:r>
            <a:r>
              <a:rPr lang="en-GB" dirty="0" err="1">
                <a:solidFill>
                  <a:schemeClr val="bg1"/>
                </a:solidFill>
              </a:rPr>
              <a:t>std</a:t>
            </a:r>
            <a:r>
              <a:rPr lang="en-GB" dirty="0">
                <a:solidFill>
                  <a:schemeClr val="bg1"/>
                </a:solidFill>
              </a:rPr>
              <a:t>::vector&lt;JPMT&gt; {};</a:t>
            </a:r>
          </a:p>
          <a:p>
            <a:pPr lvl="1">
              <a:tabLst>
                <a:tab pos="2157413" algn="ctr"/>
                <a:tab pos="2328863" algn="l"/>
              </a:tabLst>
            </a:pPr>
            <a:r>
              <a:rPr lang="en-GB" dirty="0">
                <a:solidFill>
                  <a:schemeClr val="bg1"/>
                </a:solidFill>
              </a:rPr>
              <a:t>JPMT	:	</a:t>
            </a:r>
            <a:r>
              <a:rPr lang="en-GB" dirty="0" err="1">
                <a:solidFill>
                  <a:schemeClr val="bg1"/>
                </a:solidFill>
              </a:rPr>
              <a:t>JObjectID</a:t>
            </a:r>
            <a:r>
              <a:rPr lang="en-GB" dirty="0">
                <a:solidFill>
                  <a:schemeClr val="bg1"/>
                </a:solidFill>
              </a:rPr>
              <a:t>, JAxis3D, </a:t>
            </a:r>
            <a:r>
              <a:rPr lang="en-GB" dirty="0" err="1">
                <a:solidFill>
                  <a:schemeClr val="bg1"/>
                </a:solidFill>
              </a:rPr>
              <a:t>JCalibration</a:t>
            </a:r>
            <a:r>
              <a:rPr lang="en-GB" dirty="0">
                <a:solidFill>
                  <a:schemeClr val="bg1"/>
                </a:solidFill>
              </a:rPr>
              <a:t> {};</a:t>
            </a:r>
          </a:p>
          <a:p>
            <a:pPr>
              <a:tabLst>
                <a:tab pos="1885950" algn="l"/>
                <a:tab pos="4300538" algn="l"/>
              </a:tabLst>
            </a:pPr>
            <a:r>
              <a:rPr lang="en-GB" dirty="0" err="1">
                <a:solidFill>
                  <a:schemeClr val="bg1"/>
                </a:solidFill>
              </a:rPr>
              <a:t>JModuleRouter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1885950" algn="l"/>
                <a:tab pos="4300538" algn="l"/>
              </a:tabLst>
            </a:pPr>
            <a:r>
              <a:rPr lang="en-GB" dirty="0">
                <a:solidFill>
                  <a:schemeClr val="bg1"/>
                </a:solidFill>
                <a:latin typeface="Euclid Math One" panose="05050601010101010101" pitchFamily="18" charset="2"/>
              </a:rPr>
              <a:t>O</a:t>
            </a:r>
            <a:r>
              <a:rPr lang="en-GB" dirty="0">
                <a:solidFill>
                  <a:schemeClr val="bg1"/>
                </a:solidFill>
              </a:rPr>
              <a:t>(1) access to module data</a:t>
            </a:r>
          </a:p>
          <a:p>
            <a:pPr marL="914400" lvl="2" indent="0">
              <a:buNone/>
              <a:tabLst>
                <a:tab pos="1885950" algn="l"/>
                <a:tab pos="4300538" algn="l"/>
              </a:tabLst>
            </a:pPr>
            <a:r>
              <a:rPr lang="en-GB" dirty="0" err="1">
                <a:solidFill>
                  <a:schemeClr val="bg1"/>
                </a:solidFill>
              </a:rPr>
              <a:t>JModule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>
                <a:solidFill>
                  <a:schemeClr val="bg1"/>
                </a:solidFill>
              </a:rPr>
              <a:t>getModule</a:t>
            </a:r>
            <a:r>
              <a:rPr lang="en-GB" dirty="0">
                <a:solidFill>
                  <a:schemeClr val="bg1"/>
                </a:solidFill>
              </a:rPr>
              <a:t>(&lt;module identifier&gt;);</a:t>
            </a:r>
          </a:p>
          <a:p>
            <a:pPr>
              <a:tabLst>
                <a:tab pos="1885950" algn="l"/>
                <a:tab pos="4300538" algn="l"/>
              </a:tabLst>
            </a:pPr>
            <a:r>
              <a:rPr lang="en-GB" dirty="0" err="1">
                <a:solidFill>
                  <a:schemeClr val="bg1"/>
                </a:solidFill>
              </a:rPr>
              <a:t>JPMTRouter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1885950" algn="l"/>
                <a:tab pos="4300538" algn="l"/>
              </a:tabLst>
            </a:pPr>
            <a:r>
              <a:rPr lang="en-GB" dirty="0">
                <a:solidFill>
                  <a:schemeClr val="bg1"/>
                </a:solidFill>
                <a:latin typeface="Euclid Math One" panose="05050601010101010101" pitchFamily="18" charset="2"/>
              </a:rPr>
              <a:t>O</a:t>
            </a:r>
            <a:r>
              <a:rPr lang="en-GB" dirty="0">
                <a:solidFill>
                  <a:schemeClr val="bg1"/>
                </a:solidFill>
              </a:rPr>
              <a:t>(1) access to PMT data</a:t>
            </a:r>
          </a:p>
          <a:p>
            <a:pPr marL="914400" lvl="2" indent="0">
              <a:buNone/>
              <a:tabLst>
                <a:tab pos="1885950" algn="l"/>
                <a:tab pos="4300538" algn="l"/>
              </a:tabLst>
            </a:pPr>
            <a:r>
              <a:rPr lang="en-GB" dirty="0">
                <a:solidFill>
                  <a:schemeClr val="bg1"/>
                </a:solidFill>
              </a:rPr>
              <a:t>JPMT	</a:t>
            </a:r>
            <a:r>
              <a:rPr lang="en-GB" dirty="0" err="1">
                <a:solidFill>
                  <a:schemeClr val="bg1"/>
                </a:solidFill>
              </a:rPr>
              <a:t>getPMT</a:t>
            </a:r>
            <a:r>
              <a:rPr lang="en-GB" dirty="0">
                <a:solidFill>
                  <a:schemeClr val="bg1"/>
                </a:solidFill>
              </a:rPr>
              <a:t>(&lt;PMT identifier&gt;);</a:t>
            </a:r>
          </a:p>
          <a:p>
            <a:pPr>
              <a:tabLst>
                <a:tab pos="1885950" algn="l"/>
                <a:tab pos="4300538" algn="l"/>
              </a:tabLst>
            </a:pPr>
            <a:r>
              <a:rPr lang="en-GB" dirty="0" err="1">
                <a:solidFill>
                  <a:schemeClr val="bg1"/>
                </a:solidFill>
              </a:rPr>
              <a:t>JDAQHitRouter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1885950" algn="l"/>
                <a:tab pos="4300538" algn="l"/>
              </a:tabLst>
            </a:pPr>
            <a:r>
              <a:rPr lang="en-GB" dirty="0">
                <a:solidFill>
                  <a:schemeClr val="bg1"/>
                </a:solidFill>
                <a:latin typeface="Euclid Math One" panose="05050601010101010101" pitchFamily="18" charset="2"/>
              </a:rPr>
              <a:t>O</a:t>
            </a:r>
            <a:r>
              <a:rPr lang="en-GB" dirty="0">
                <a:solidFill>
                  <a:schemeClr val="bg1"/>
                </a:solidFill>
              </a:rPr>
              <a:t>(1) access to PMT data</a:t>
            </a:r>
          </a:p>
          <a:p>
            <a:pPr marL="914400" lvl="2" indent="0">
              <a:buNone/>
              <a:tabLst>
                <a:tab pos="1885950" algn="l"/>
                <a:tab pos="4300538" algn="l"/>
              </a:tabLst>
            </a:pPr>
            <a:r>
              <a:rPr lang="en-GB" dirty="0">
                <a:solidFill>
                  <a:schemeClr val="bg1"/>
                </a:solidFill>
              </a:rPr>
              <a:t>JPMT	</a:t>
            </a:r>
            <a:r>
              <a:rPr lang="en-GB" dirty="0" err="1">
                <a:solidFill>
                  <a:schemeClr val="bg1"/>
                </a:solidFill>
              </a:rPr>
              <a:t>getPMT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  <a:sym typeface="Wingdings" panose="05000000000000000000" pitchFamily="2" charset="2"/>
              </a:rPr>
              <a:t>JDAQKeyHit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&amp;</a:t>
            </a:r>
            <a:r>
              <a:rPr lang="en-GB" dirty="0">
                <a:solidFill>
                  <a:schemeClr val="bg1"/>
                </a:solidFill>
              </a:rPr>
              <a:t>);</a:t>
            </a:r>
          </a:p>
          <a:p>
            <a:pPr>
              <a:tabLst>
                <a:tab pos="4300538" algn="l"/>
              </a:tabLst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596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format (1/4)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441216" y="1597621"/>
            <a:ext cx="7920000" cy="216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39433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JDAQHit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39433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39433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getPMT</a:t>
            </a:r>
            <a:r>
              <a:rPr lang="en-GB" sz="2200" dirty="0">
                <a:solidFill>
                  <a:schemeClr val="bg1"/>
                </a:solidFill>
              </a:rPr>
              <a:t>();	// get PMT (0, …, 30)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39433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getT</a:t>
            </a:r>
            <a:r>
              <a:rPr lang="en-GB" sz="2200" dirty="0">
                <a:solidFill>
                  <a:schemeClr val="bg1"/>
                </a:solidFill>
              </a:rPr>
              <a:t>();	// get time [ns]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39433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getToT</a:t>
            </a:r>
            <a:r>
              <a:rPr lang="en-GB" sz="2200" dirty="0">
                <a:solidFill>
                  <a:schemeClr val="bg1"/>
                </a:solidFill>
              </a:rPr>
              <a:t>();	// get time-over-threshold [ns]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39433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38848" y="3929077"/>
            <a:ext cx="7920000" cy="288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26860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JDAQFrame</a:t>
            </a:r>
            <a:r>
              <a:rPr lang="en-GB" sz="2200" dirty="0">
                <a:solidFill>
                  <a:schemeClr val="bg1"/>
                </a:solidFill>
              </a:rPr>
              <a:t>		// low-level data frame 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26860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			// one per optical module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26860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const_iterator</a:t>
            </a:r>
            <a:r>
              <a:rPr lang="en-GB" sz="2200" dirty="0">
                <a:solidFill>
                  <a:schemeClr val="bg1"/>
                </a:solidFill>
              </a:rPr>
              <a:t>	begin();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26860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const_iterator</a:t>
            </a:r>
            <a:r>
              <a:rPr lang="en-GB" sz="2200" dirty="0">
                <a:solidFill>
                  <a:schemeClr val="bg1"/>
                </a:solidFill>
              </a:rPr>
              <a:t>	end();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26860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bool	empty();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26860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int</a:t>
            </a:r>
            <a:r>
              <a:rPr lang="en-GB" sz="2200" dirty="0">
                <a:solidFill>
                  <a:schemeClr val="bg1"/>
                </a:solidFill>
              </a:rPr>
              <a:t> 	size();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26860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JDAQHit</a:t>
            </a:r>
            <a:r>
              <a:rPr lang="en-GB" sz="2200" dirty="0">
                <a:solidFill>
                  <a:schemeClr val="bg1"/>
                </a:solidFill>
              </a:rPr>
              <a:t>&amp;	operator[](</a:t>
            </a:r>
            <a:r>
              <a:rPr lang="en-GB" sz="2200" dirty="0" err="1">
                <a:solidFill>
                  <a:schemeClr val="bg1"/>
                </a:solidFill>
              </a:rPr>
              <a:t>int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268605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7" name="Right Brace 6"/>
          <p:cNvSpPr/>
          <p:nvPr/>
        </p:nvSpPr>
        <p:spPr>
          <a:xfrm>
            <a:off x="6847381" y="4702185"/>
            <a:ext cx="72000" cy="1584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7081412" y="5253354"/>
            <a:ext cx="25597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>
                <a:solidFill>
                  <a:schemeClr val="bg1"/>
                </a:solidFill>
              </a:rPr>
              <a:t>mimics </a:t>
            </a:r>
            <a:r>
              <a:rPr lang="en-GB" sz="2200" dirty="0" err="1">
                <a:solidFill>
                  <a:schemeClr val="bg1"/>
                </a:solidFill>
              </a:rPr>
              <a:t>std</a:t>
            </a:r>
            <a:r>
              <a:rPr lang="en-GB" sz="2200" dirty="0">
                <a:solidFill>
                  <a:schemeClr val="bg1"/>
                </a:solidFill>
              </a:rPr>
              <a:t>::vector&lt;&gt;</a:t>
            </a:r>
          </a:p>
        </p:txBody>
      </p:sp>
    </p:spTree>
    <p:extLst>
      <p:ext uri="{BB962C8B-B14F-4D97-AF65-F5344CB8AC3E}">
        <p14:creationId xmlns:p14="http://schemas.microsoft.com/office/powerpoint/2010/main" val="1245545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format (2/4)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438848" y="1686152"/>
            <a:ext cx="7200000" cy="216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JDAQSuperFrame</a:t>
            </a:r>
            <a:r>
              <a:rPr lang="en-GB" sz="2200" dirty="0">
                <a:solidFill>
                  <a:schemeClr val="bg1"/>
                </a:solidFill>
              </a:rPr>
              <a:t> :	// high-level data frame 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	// one per optical module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..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JDAQSuperFrameHeader</a:t>
            </a:r>
            <a:r>
              <a:rPr lang="en-GB" sz="2200" dirty="0">
                <a:solidFill>
                  <a:schemeClr val="bg1"/>
                </a:solidFill>
              </a:rPr>
              <a:t>,	// run number, etc.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JDAQFrame</a:t>
            </a:r>
            <a:r>
              <a:rPr lang="en-GB" sz="2200" dirty="0">
                <a:solidFill>
                  <a:schemeClr val="bg1"/>
                </a:solidFill>
              </a:rPr>
              <a:t>		// PMT data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{};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438848" y="4206152"/>
            <a:ext cx="7200000" cy="216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JDAQTimeslice</a:t>
            </a:r>
            <a:r>
              <a:rPr lang="en-GB" sz="2200" dirty="0">
                <a:solidFill>
                  <a:schemeClr val="bg1"/>
                </a:solidFill>
              </a:rPr>
              <a:t>	:	// all data there are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..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JDAQTimesliceHeader</a:t>
            </a:r>
            <a:r>
              <a:rPr lang="en-GB" sz="2200" dirty="0">
                <a:solidFill>
                  <a:schemeClr val="bg1"/>
                </a:solidFill>
              </a:rPr>
              <a:t>,	// run number, etc.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vector&lt;</a:t>
            </a:r>
            <a:r>
              <a:rPr lang="en-GB" sz="2200" dirty="0" err="1">
                <a:solidFill>
                  <a:schemeClr val="bg1"/>
                </a:solidFill>
              </a:rPr>
              <a:t>JDAQSuperFrame</a:t>
            </a:r>
            <a:r>
              <a:rPr lang="en-GB" sz="2200" dirty="0">
                <a:solidFill>
                  <a:schemeClr val="bg1"/>
                </a:solidFill>
              </a:rPr>
              <a:t>&gt;	// PMT data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232886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{};</a:t>
            </a:r>
          </a:p>
        </p:txBody>
      </p:sp>
    </p:spTree>
    <p:extLst>
      <p:ext uri="{BB962C8B-B14F-4D97-AF65-F5344CB8AC3E}">
        <p14:creationId xmlns:p14="http://schemas.microsoft.com/office/powerpoint/2010/main" val="1905186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format (3/4)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640000" cy="5040000"/>
          </a:xfrm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class </a:t>
            </a:r>
            <a:r>
              <a:rPr lang="en-GB" sz="2200" dirty="0" err="1">
                <a:solidFill>
                  <a:prstClr val="white"/>
                </a:solidFill>
              </a:rPr>
              <a:t>JDAQSummaryFrame</a:t>
            </a:r>
            <a:r>
              <a:rPr lang="en-GB" sz="2200" dirty="0">
                <a:solidFill>
                  <a:prstClr val="white"/>
                </a:solidFill>
              </a:rPr>
              <a:t> :		// summary information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..			// one per optical module 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 	</a:t>
            </a:r>
            <a:r>
              <a:rPr lang="en-GB" sz="2200" dirty="0" err="1">
                <a:solidFill>
                  <a:prstClr val="white"/>
                </a:solidFill>
              </a:rPr>
              <a:t>JDAQModuleIdentifier</a:t>
            </a:r>
            <a:r>
              <a:rPr lang="en-GB" sz="2200" dirty="0">
                <a:solidFill>
                  <a:prstClr val="white"/>
                </a:solidFill>
              </a:rPr>
              <a:t>,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</a:t>
            </a:r>
            <a:r>
              <a:rPr lang="en-GB" sz="2200" dirty="0" err="1">
                <a:solidFill>
                  <a:prstClr val="white"/>
                </a:solidFill>
              </a:rPr>
              <a:t>JDAQFrameStatus</a:t>
            </a:r>
            <a:endParaRPr lang="en-GB" sz="2200" dirty="0">
              <a:solidFill>
                <a:prstClr val="white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{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	bool </a:t>
            </a:r>
            <a:r>
              <a:rPr lang="en-GB" sz="2200" dirty="0" err="1">
                <a:solidFill>
                  <a:prstClr val="white"/>
                </a:solidFill>
              </a:rPr>
              <a:t>testDAQStatus</a:t>
            </a:r>
            <a:r>
              <a:rPr lang="en-GB" sz="2200" dirty="0">
                <a:solidFill>
                  <a:prstClr val="white"/>
                </a:solidFill>
              </a:rPr>
              <a:t>();		// UDP packet test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	bool </a:t>
            </a:r>
            <a:r>
              <a:rPr lang="en-GB" sz="2200" dirty="0" err="1">
                <a:solidFill>
                  <a:prstClr val="white"/>
                </a:solidFill>
              </a:rPr>
              <a:t>testWhiteRabbitStatus</a:t>
            </a:r>
            <a:r>
              <a:rPr lang="en-GB" sz="2200" dirty="0">
                <a:solidFill>
                  <a:prstClr val="white"/>
                </a:solidFill>
              </a:rPr>
              <a:t>();	// White Rabbit test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	bool </a:t>
            </a:r>
            <a:r>
              <a:rPr lang="en-GB" sz="2200" dirty="0" err="1">
                <a:solidFill>
                  <a:prstClr val="white"/>
                </a:solidFill>
              </a:rPr>
              <a:t>testHighRateVeto</a:t>
            </a:r>
            <a:r>
              <a:rPr lang="en-GB" sz="2200" dirty="0">
                <a:solidFill>
                  <a:prstClr val="white"/>
                </a:solidFill>
              </a:rPr>
              <a:t>();	// high-rate veto (do this first)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	bool </a:t>
            </a:r>
            <a:r>
              <a:rPr lang="en-GB" sz="2200" dirty="0" err="1">
                <a:solidFill>
                  <a:prstClr val="white"/>
                </a:solidFill>
              </a:rPr>
              <a:t>testHighRateVeto</a:t>
            </a:r>
            <a:r>
              <a:rPr lang="en-GB" sz="2200" dirty="0">
                <a:solidFill>
                  <a:prstClr val="white"/>
                </a:solidFill>
              </a:rPr>
              <a:t>(</a:t>
            </a:r>
            <a:r>
              <a:rPr lang="en-GB" sz="2200" dirty="0" err="1">
                <a:solidFill>
                  <a:prstClr val="white"/>
                </a:solidFill>
              </a:rPr>
              <a:t>int</a:t>
            </a:r>
            <a:r>
              <a:rPr lang="en-GB" sz="2200" dirty="0">
                <a:solidFill>
                  <a:prstClr val="white"/>
                </a:solidFill>
              </a:rPr>
              <a:t> </a:t>
            </a:r>
            <a:r>
              <a:rPr lang="en-GB" sz="2200" dirty="0" err="1">
                <a:solidFill>
                  <a:prstClr val="white"/>
                </a:solidFill>
              </a:rPr>
              <a:t>tdc</a:t>
            </a:r>
            <a:r>
              <a:rPr lang="en-GB" sz="2200" dirty="0">
                <a:solidFill>
                  <a:prstClr val="white"/>
                </a:solidFill>
              </a:rPr>
              <a:t>);	// high-rate veto</a:t>
            </a:r>
            <a:br>
              <a:rPr lang="en-GB" sz="2200" dirty="0">
                <a:solidFill>
                  <a:prstClr val="white"/>
                </a:solidFill>
              </a:rPr>
            </a:br>
            <a:endParaRPr lang="en-GB" sz="2200" dirty="0">
              <a:solidFill>
                <a:prstClr val="white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	double </a:t>
            </a:r>
            <a:r>
              <a:rPr lang="en-GB" sz="2200" dirty="0" err="1">
                <a:solidFill>
                  <a:prstClr val="white"/>
                </a:solidFill>
              </a:rPr>
              <a:t>getRate</a:t>
            </a:r>
            <a:r>
              <a:rPr lang="en-GB" sz="2200" dirty="0">
                <a:solidFill>
                  <a:prstClr val="white"/>
                </a:solidFill>
              </a:rPr>
              <a:t>(</a:t>
            </a:r>
            <a:r>
              <a:rPr lang="en-GB" sz="2200" dirty="0" err="1">
                <a:solidFill>
                  <a:prstClr val="white"/>
                </a:solidFill>
              </a:rPr>
              <a:t>int</a:t>
            </a:r>
            <a:r>
              <a:rPr lang="en-GB" sz="2200" dirty="0">
                <a:solidFill>
                  <a:prstClr val="white"/>
                </a:solidFill>
              </a:rPr>
              <a:t> </a:t>
            </a:r>
            <a:r>
              <a:rPr lang="en-GB" sz="2200" dirty="0" err="1">
                <a:solidFill>
                  <a:prstClr val="white"/>
                </a:solidFill>
              </a:rPr>
              <a:t>tdc</a:t>
            </a:r>
            <a:r>
              <a:rPr lang="en-GB" sz="2200" dirty="0">
                <a:solidFill>
                  <a:prstClr val="white"/>
                </a:solidFill>
              </a:rPr>
              <a:t>);	// rate [Hz]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3143250" algn="l"/>
                <a:tab pos="4572000" algn="l"/>
              </a:tabLst>
            </a:pPr>
            <a:r>
              <a:rPr lang="en-GB" sz="2200" dirty="0">
                <a:solidFill>
                  <a:prstClr val="white"/>
                </a:solidFill>
              </a:rPr>
              <a:t>};</a:t>
            </a:r>
            <a:endParaRPr lang="en-GB" sz="2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97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format (4/4)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349000"/>
            <a:ext cx="8640000" cy="2880000"/>
          </a:xfrm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957513" algn="l"/>
                <a:tab pos="4929188" algn="l"/>
              </a:tabLst>
            </a:pPr>
            <a:r>
              <a:rPr lang="en-GB" sz="2200" dirty="0">
                <a:solidFill>
                  <a:prstClr val="white"/>
                </a:solidFill>
              </a:rPr>
              <a:t>class </a:t>
            </a:r>
            <a:r>
              <a:rPr lang="en-GB" sz="2200" dirty="0" err="1">
                <a:solidFill>
                  <a:prstClr val="white"/>
                </a:solidFill>
              </a:rPr>
              <a:t>JDAQSummaryslice</a:t>
            </a:r>
            <a:r>
              <a:rPr lang="en-GB" sz="2200" dirty="0">
                <a:solidFill>
                  <a:prstClr val="white"/>
                </a:solidFill>
              </a:rPr>
              <a:t> :		// all summary information 	..			// there is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957513" algn="l"/>
                <a:tab pos="4929188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</a:t>
            </a:r>
            <a:r>
              <a:rPr lang="en-GB" sz="2200" dirty="0" err="1">
                <a:solidFill>
                  <a:prstClr val="white"/>
                </a:solidFill>
              </a:rPr>
              <a:t>JDAQSummarysliceHeader</a:t>
            </a:r>
            <a:r>
              <a:rPr lang="en-GB" sz="2200" dirty="0">
                <a:solidFill>
                  <a:prstClr val="white"/>
                </a:solidFill>
              </a:rPr>
              <a:t>,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957513" algn="l"/>
                <a:tab pos="4929188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vector&lt;</a:t>
            </a:r>
            <a:r>
              <a:rPr lang="en-GB" sz="2200" dirty="0" err="1">
                <a:solidFill>
                  <a:prstClr val="white"/>
                </a:solidFill>
              </a:rPr>
              <a:t>JDAQSummaryFrame</a:t>
            </a:r>
            <a:r>
              <a:rPr lang="en-GB" sz="2200" dirty="0">
                <a:solidFill>
                  <a:prstClr val="white"/>
                </a:solidFill>
              </a:rPr>
              <a:t>&gt;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957513" algn="l"/>
                <a:tab pos="4929188" algn="l"/>
              </a:tabLst>
            </a:pPr>
            <a:r>
              <a:rPr lang="en-GB" sz="2200" dirty="0">
                <a:solidFill>
                  <a:prstClr val="white"/>
                </a:solidFill>
              </a:rPr>
              <a:t>{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957513" algn="l"/>
                <a:tab pos="4929188" algn="l"/>
              </a:tabLst>
            </a:pPr>
            <a:r>
              <a:rPr lang="en-GB" sz="2200" dirty="0">
                <a:solidFill>
                  <a:prstClr val="white"/>
                </a:solidFill>
              </a:rPr>
              <a:t>		</a:t>
            </a:r>
            <a:r>
              <a:rPr lang="en-GB" sz="2200" dirty="0" err="1">
                <a:solidFill>
                  <a:prstClr val="white"/>
                </a:solidFill>
              </a:rPr>
              <a:t>JDAQSummaryslice</a:t>
            </a:r>
            <a:r>
              <a:rPr lang="en-GB" sz="2200" dirty="0">
                <a:solidFill>
                  <a:prstClr val="white"/>
                </a:solidFill>
              </a:rPr>
              <a:t>(	</a:t>
            </a:r>
            <a:r>
              <a:rPr lang="en-GB" sz="2200" dirty="0" err="1">
                <a:solidFill>
                  <a:prstClr val="white"/>
                </a:solidFill>
              </a:rPr>
              <a:t>JDAQTimeslice</a:t>
            </a:r>
            <a:r>
              <a:rPr lang="en-GB" sz="2200" dirty="0">
                <a:solidFill>
                  <a:prstClr val="white"/>
                </a:solidFill>
              </a:rPr>
              <a:t>);	// build summaries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957513" algn="l"/>
                <a:tab pos="4929188" algn="l"/>
              </a:tabLst>
            </a:pPr>
            <a:r>
              <a:rPr lang="en-GB" sz="2200" dirty="0">
                <a:solidFill>
                  <a:prstClr val="white"/>
                </a:solidFill>
              </a:rPr>
              <a:t>};</a:t>
            </a:r>
            <a:endParaRPr lang="en-GB" sz="2400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9127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processing (1/6)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171575" algn="l"/>
                <a:tab pos="2328863" algn="l"/>
                <a:tab pos="3143250" algn="l"/>
                <a:tab pos="4843463" algn="l"/>
              </a:tabLst>
            </a:pPr>
            <a:r>
              <a:rPr lang="en-GB" dirty="0">
                <a:solidFill>
                  <a:schemeClr val="bg1"/>
                </a:solidFill>
              </a:rPr>
              <a:t>global methods</a:t>
            </a:r>
          </a:p>
          <a:p>
            <a:pPr marL="457200" lvl="1" indent="0">
              <a:buNone/>
              <a:tabLst>
                <a:tab pos="1428750" algn="l"/>
                <a:tab pos="2600325" algn="l"/>
                <a:tab pos="3414713" algn="l"/>
                <a:tab pos="5114925" algn="l"/>
              </a:tabLst>
            </a:pP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double	</a:t>
            </a:r>
            <a:r>
              <a:rPr lang="en-GB" dirty="0" err="1">
                <a:solidFill>
                  <a:schemeClr val="bg1"/>
                </a:solidFill>
              </a:rPr>
              <a:t>getTime</a:t>
            </a:r>
            <a:r>
              <a:rPr lang="en-GB" dirty="0">
                <a:solidFill>
                  <a:schemeClr val="bg1"/>
                </a:solidFill>
              </a:rPr>
              <a:t>(	t [ns],	</a:t>
            </a:r>
            <a:r>
              <a:rPr lang="en-GB" dirty="0" err="1">
                <a:solidFill>
                  <a:schemeClr val="bg1"/>
                </a:solidFill>
              </a:rPr>
              <a:t>JCalibration</a:t>
            </a:r>
            <a:r>
              <a:rPr lang="en-GB" dirty="0">
                <a:solidFill>
                  <a:schemeClr val="bg1"/>
                </a:solidFill>
              </a:rPr>
              <a:t>)	{}</a:t>
            </a:r>
          </a:p>
          <a:p>
            <a:pPr marL="457200" lvl="1" indent="0">
              <a:buNone/>
              <a:tabLst>
                <a:tab pos="1428750" algn="l"/>
                <a:tab pos="2600325" algn="l"/>
                <a:tab pos="3414713" algn="l"/>
                <a:tab pos="5114925" algn="l"/>
              </a:tabLst>
            </a:pPr>
            <a:r>
              <a:rPr lang="en-GB" dirty="0">
                <a:solidFill>
                  <a:schemeClr val="bg1"/>
                </a:solidFill>
              </a:rPr>
              <a:t>double	</a:t>
            </a:r>
            <a:r>
              <a:rPr lang="en-GB" dirty="0" err="1">
                <a:solidFill>
                  <a:schemeClr val="bg1"/>
                </a:solidFill>
              </a:rPr>
              <a:t>putTime</a:t>
            </a:r>
            <a:r>
              <a:rPr lang="en-GB" dirty="0">
                <a:solidFill>
                  <a:schemeClr val="bg1"/>
                </a:solidFill>
              </a:rPr>
              <a:t>(	t [ns],	</a:t>
            </a:r>
            <a:r>
              <a:rPr lang="en-GB" dirty="0" err="1">
                <a:solidFill>
                  <a:schemeClr val="bg1"/>
                </a:solidFill>
              </a:rPr>
              <a:t>JCalibration</a:t>
            </a:r>
            <a:r>
              <a:rPr lang="en-GB" dirty="0">
                <a:solidFill>
                  <a:schemeClr val="bg1"/>
                </a:solidFill>
              </a:rPr>
              <a:t>)	{}</a:t>
            </a:r>
            <a:endParaRPr lang="en-GB" sz="2800" dirty="0">
              <a:solidFill>
                <a:schemeClr val="bg1"/>
              </a:solidFill>
            </a:endParaRPr>
          </a:p>
          <a:p>
            <a:pPr>
              <a:tabLst>
                <a:tab pos="1171575" algn="l"/>
                <a:tab pos="2328863" algn="l"/>
                <a:tab pos="3143250" algn="l"/>
                <a:tab pos="4843463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>
              <a:tabLst>
                <a:tab pos="1171575" algn="l"/>
                <a:tab pos="2328863" algn="l"/>
                <a:tab pos="3143250" algn="l"/>
                <a:tab pos="4843463" algn="l"/>
              </a:tabLst>
            </a:pPr>
            <a:r>
              <a:rPr lang="en-GB" dirty="0">
                <a:solidFill>
                  <a:schemeClr val="bg1"/>
                </a:solidFill>
              </a:rPr>
              <a:t>auxiliary methods</a:t>
            </a:r>
          </a:p>
          <a:p>
            <a:pPr marL="457200" lvl="1" indent="0">
              <a:buNone/>
              <a:tabLst>
                <a:tab pos="1428750" algn="l"/>
                <a:tab pos="2600325" algn="l"/>
                <a:tab pos="3671888" algn="l"/>
                <a:tab pos="5386388" algn="l"/>
              </a:tabLst>
            </a:pP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double	</a:t>
            </a:r>
            <a:r>
              <a:rPr lang="en-GB" dirty="0" err="1">
                <a:solidFill>
                  <a:schemeClr val="bg1"/>
                </a:solidFill>
              </a:rPr>
              <a:t>getTime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JDAQHit</a:t>
            </a:r>
            <a:r>
              <a:rPr lang="en-GB" dirty="0">
                <a:solidFill>
                  <a:schemeClr val="bg1"/>
                </a:solidFill>
              </a:rPr>
              <a:t>,	</a:t>
            </a:r>
            <a:r>
              <a:rPr lang="en-GB" dirty="0" err="1">
                <a:solidFill>
                  <a:schemeClr val="bg1"/>
                </a:solidFill>
              </a:rPr>
              <a:t>JCalibration</a:t>
            </a:r>
            <a:r>
              <a:rPr lang="en-GB" dirty="0">
                <a:solidFill>
                  <a:schemeClr val="bg1"/>
                </a:solidFill>
              </a:rPr>
              <a:t>)	{}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Right Brace 4"/>
          <p:cNvSpPr/>
          <p:nvPr/>
        </p:nvSpPr>
        <p:spPr>
          <a:xfrm>
            <a:off x="7535152" y="2679312"/>
            <a:ext cx="144000" cy="648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813218" y="2751817"/>
            <a:ext cx="21427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sign convention</a:t>
            </a:r>
          </a:p>
        </p:txBody>
      </p:sp>
    </p:spTree>
    <p:extLst>
      <p:ext uri="{BB962C8B-B14F-4D97-AF65-F5344CB8AC3E}">
        <p14:creationId xmlns:p14="http://schemas.microsoft.com/office/powerpoint/2010/main" val="28488368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processing (2/6)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 err="1">
                    <a:solidFill>
                      <a:schemeClr val="bg1"/>
                    </a:solidFill>
                  </a:rPr>
                  <a:t>JDAQFrame</a:t>
                </a:r>
                <a:endParaRPr lang="en-GB" dirty="0">
                  <a:solidFill>
                    <a:schemeClr val="bg1"/>
                  </a:solidFill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GB" dirty="0">
                    <a:solidFill>
                      <a:schemeClr val="bg1"/>
                    </a:solidFill>
                  </a:rPr>
                  <a:t>contains all data from one optical module within pre-set time window (= frame time)</a:t>
                </a:r>
                <a:endParaRPr lang="en-GB" i="1" dirty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  <a:p>
                <a:pPr marL="628650" lvl="1" indent="0">
                  <a:lnSpc>
                    <a:spcPct val="150000"/>
                  </a:lnSpc>
                  <a:buNone/>
                </a:pPr>
                <a:r>
                  <a:rPr lang="en-GB" dirty="0">
                    <a:solidFill>
                      <a:schemeClr val="bg1"/>
                    </a:solidFill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GB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⋯</m:t>
                            </m:r>
                            <m: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</m:t>
                            </m:r>
                            <m:d>
                              <m:dPr>
                                <m:ctrlPr>
                                  <a:rPr lang="en-GB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nl-NL" b="0" i="0" smtClean="0">
                                    <a:solidFill>
                                      <a:schemeClr val="bg1"/>
                                    </a:solidFill>
                                  </a:rPr>
                                  <m:t>JDAQHit</m:t>
                                </m:r>
                              </m:e>
                            </m:d>
                          </m:e>
                          <m:sub>
                            <m: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GB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GB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nl-NL" b="0" i="0" smtClean="0">
                                    <a:solidFill>
                                      <a:schemeClr val="bg1"/>
                                    </a:solidFill>
                                  </a:rPr>
                                  <m:t>JDAQHit</m:t>
                                </m:r>
                              </m:e>
                            </m:d>
                          </m:e>
                          <m:sub>
                            <m:r>
                              <a:rPr lang="en-GB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GB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e>
                    </m:d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;</a:t>
                </a: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bg1"/>
                    </a:solidFill>
                  </a:rPr>
                  <a:t>specification</a:t>
                </a:r>
                <a:endParaRPr lang="en-GB" i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628650" lvl="1" indent="14288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 </m:t>
                      </m:r>
                      <m:d>
                        <m:d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  <m:r>
                        <a:rPr lang="nl-NL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nl-NL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nl-NL" b="0" i="0" dirty="0" smtClean="0">
                          <a:solidFill>
                            <a:schemeClr val="bg1"/>
                          </a:solidFill>
                        </a:rPr>
                        <m:t>where</m:t>
                      </m:r>
                      <m:r>
                        <m:rPr>
                          <m:nor/>
                        </m:rPr>
                        <a:rPr lang="nl-NL" b="0" i="0" dirty="0" smtClean="0">
                          <a:solidFill>
                            <a:schemeClr val="bg1"/>
                          </a:solidFill>
                        </a:rPr>
                        <m:t> </m:t>
                      </m:r>
                      <m:r>
                        <a:rPr lang="nl-NL" b="0" i="0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nl-NL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</m:t>
                      </m:r>
                      <m:r>
                        <a:rPr lang="nl-NL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nl-NL">
                              <a:solidFill>
                                <a:schemeClr val="bg1"/>
                              </a:solidFill>
                            </a:rPr>
                            <m:t>JDAQHit</m:t>
                          </m:r>
                          <m:r>
                            <m:rPr>
                              <m:nor/>
                            </m:rPr>
                            <a:rPr lang="nl-NL">
                              <a:solidFill>
                                <a:schemeClr val="bg1"/>
                              </a:solidFill>
                            </a:rPr>
                            <m:t>::</m:t>
                          </m:r>
                          <m:r>
                            <m:rPr>
                              <m:nor/>
                            </m:rPr>
                            <a:rPr lang="nl-NL">
                              <a:solidFill>
                                <a:schemeClr val="bg1"/>
                              </a:solidFill>
                            </a:rPr>
                            <m:t>getPMT</m:t>
                          </m:r>
                          <m:r>
                            <m:rPr>
                              <m:nor/>
                            </m:rPr>
                            <a:rPr lang="nl-NL">
                              <a:solidFill>
                                <a:schemeClr val="bg1"/>
                              </a:solidFill>
                            </a:rPr>
                            <m:t>()</m:t>
                          </m:r>
                        </m:e>
                        <m:sub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nl-NL">
                              <a:solidFill>
                                <a:schemeClr val="bg1"/>
                              </a:solidFill>
                            </a:rPr>
                            <m:t>JDAQHi</m:t>
                          </m:r>
                          <m:r>
                            <m:rPr>
                              <m:nor/>
                            </m:rPr>
                            <a:rPr lang="nl-NL" b="0" i="0" smtClean="0">
                              <a:solidFill>
                                <a:schemeClr val="bg1"/>
                              </a:solidFill>
                            </a:rPr>
                            <m:t>t</m:t>
                          </m:r>
                          <m:r>
                            <m:rPr>
                              <m:nor/>
                            </m:rPr>
                            <a:rPr lang="nl-NL" b="0" i="0" smtClean="0">
                              <a:solidFill>
                                <a:schemeClr val="bg1"/>
                              </a:solidFill>
                            </a:rPr>
                            <m:t>::</m:t>
                          </m:r>
                          <m:r>
                            <m:rPr>
                              <m:nor/>
                            </m:rPr>
                            <a:rPr lang="nl-NL" b="0" i="0" smtClean="0">
                              <a:solidFill>
                                <a:schemeClr val="bg1"/>
                              </a:solidFill>
                            </a:rPr>
                            <m:t>getPM</m:t>
                          </m:r>
                          <m:r>
                            <m:rPr>
                              <m:nor/>
                            </m:rPr>
                            <a:rPr lang="en-GB">
                              <a:solidFill>
                                <a:schemeClr val="bg1"/>
                              </a:solidFill>
                            </a:rPr>
                            <m:t>T</m:t>
                          </m:r>
                          <m:r>
                            <m:rPr>
                              <m:nor/>
                            </m:rPr>
                            <a:rPr lang="nl-NL">
                              <a:solidFill>
                                <a:schemeClr val="bg1"/>
                              </a:solidFill>
                            </a:rPr>
                            <m:t>()</m:t>
                          </m:r>
                        </m:e>
                        <m:sub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nl-NL" i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628650" lvl="1" indent="14288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</m:t>
                    </m:r>
                    <m:sSub>
                      <m:sSubPr>
                        <m:ctrlP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nl-NL">
                            <a:solidFill>
                              <a:schemeClr val="bg1"/>
                            </a:solidFill>
                          </a:rPr>
                          <m:t>JDAQHit</m:t>
                        </m:r>
                        <m:r>
                          <m:rPr>
                            <m:nor/>
                          </m:rPr>
                          <a:rPr lang="nl-NL">
                            <a:solidFill>
                              <a:schemeClr val="bg1"/>
                            </a:solidFill>
                          </a:rPr>
                          <m:t>::</m:t>
                        </m:r>
                        <m:r>
                          <m:rPr>
                            <m:nor/>
                          </m:rPr>
                          <a:rPr lang="nl-NL">
                            <a:solidFill>
                              <a:schemeClr val="bg1"/>
                            </a:solidFill>
                          </a:rPr>
                          <m:t>get</m:t>
                        </m:r>
                        <m:r>
                          <m:rPr>
                            <m:nor/>
                          </m:rPr>
                          <a:rPr lang="en-GB">
                            <a:solidFill>
                              <a:schemeClr val="bg1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nl-NL" b="0" i="0" smtClean="0">
                            <a:solidFill>
                              <a:schemeClr val="bg1"/>
                            </a:solidFill>
                          </a:rPr>
                          <m:t>()</m:t>
                        </m:r>
                      </m:e>
                      <m:sub>
                        <m: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GB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nl-NL">
                            <a:solidFill>
                              <a:schemeClr val="bg1"/>
                            </a:solidFill>
                          </a:rPr>
                          <m:t>JDAQHit</m:t>
                        </m:r>
                        <m:r>
                          <m:rPr>
                            <m:nor/>
                          </m:rPr>
                          <a:rPr lang="nl-NL">
                            <a:solidFill>
                              <a:schemeClr val="bg1"/>
                            </a:solidFill>
                          </a:rPr>
                          <m:t>::</m:t>
                        </m:r>
                        <m:r>
                          <m:rPr>
                            <m:nor/>
                          </m:rPr>
                          <a:rPr lang="nl-NL">
                            <a:solidFill>
                              <a:schemeClr val="bg1"/>
                            </a:solidFill>
                          </a:rPr>
                          <m:t>get</m:t>
                        </m:r>
                        <m:r>
                          <m:rPr>
                            <m:nor/>
                          </m:rPr>
                          <a:rPr lang="en-GB">
                            <a:solidFill>
                              <a:schemeClr val="bg1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nl-NL" b="0" i="0" smtClean="0">
                            <a:solidFill>
                              <a:schemeClr val="bg1"/>
                            </a:solidFill>
                          </a:rPr>
                          <m:t>()</m:t>
                        </m:r>
                      </m:e>
                      <m:sub>
                        <m:r>
                          <a:rPr lang="en-GB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GB" dirty="0"/>
                  <a:t>	</a:t>
                </a:r>
              </a:p>
              <a:p>
                <a:pPr lvl="1"/>
                <a:endParaRPr lang="en-GB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616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Data processing (3/6)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first step</a:t>
            </a:r>
            <a:endParaRPr lang="en-GB" dirty="0"/>
          </a:p>
          <a:p>
            <a:pPr marL="1028700" lvl="1" indent="-571500">
              <a:buFont typeface="+mj-lt"/>
              <a:buAutoNum type="romanUcPeriod"/>
            </a:pPr>
            <a:r>
              <a:rPr lang="en-GB" dirty="0">
                <a:solidFill>
                  <a:schemeClr val="bg1"/>
                </a:solidFill>
              </a:rPr>
              <a:t>convert 1-dimensional mixed array of DAQ hits to collection of time calibrated and time sorted 1-dimensional arrays per PMT</a:t>
            </a:r>
          </a:p>
          <a:p>
            <a:pPr marL="357188" indent="-357188"/>
            <a:endParaRPr lang="en-GB" dirty="0">
              <a:solidFill>
                <a:schemeClr val="bg1"/>
              </a:solidFill>
            </a:endParaRPr>
          </a:p>
          <a:p>
            <a:pPr marL="357188" indent="-357188"/>
            <a:r>
              <a:rPr lang="en-GB" dirty="0">
                <a:solidFill>
                  <a:schemeClr val="bg1"/>
                </a:solidFill>
              </a:rPr>
              <a:t>additional steps</a:t>
            </a:r>
          </a:p>
          <a:p>
            <a:pPr marL="1028700" lvl="1" indent="-571500">
              <a:buFont typeface="+mj-lt"/>
              <a:buAutoNum type="romanUcPeriod" startAt="2"/>
            </a:pPr>
            <a:r>
              <a:rPr lang="en-GB" dirty="0">
                <a:solidFill>
                  <a:schemeClr val="bg1"/>
                </a:solidFill>
              </a:rPr>
              <a:t>merge collection of 1-dimensional arrays to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single time sorted 1-dimensional array</a:t>
            </a:r>
          </a:p>
          <a:p>
            <a:pPr marL="1028700" lvl="1" indent="-571500">
              <a:buFont typeface="+mj-lt"/>
              <a:buAutoNum type="romanUcPeriod" startAt="2"/>
            </a:pPr>
            <a:r>
              <a:rPr lang="en-GB" dirty="0">
                <a:solidFill>
                  <a:schemeClr val="bg1"/>
                </a:solidFill>
              </a:rPr>
              <a:t>apply coincidence logic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036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“All-data-to-shore”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2143037"/>
            <a:ext cx="8229600" cy="3564000"/>
          </a:xfrm>
          <a:ln>
            <a:solidFill>
              <a:schemeClr val="bg1"/>
            </a:solidFill>
          </a:ln>
        </p:spPr>
        <p:txBody>
          <a:bodyPr anchor="ctr" anchorCtr="0"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-GB" dirty="0">
                <a:solidFill>
                  <a:schemeClr val="bg1"/>
                </a:solidFill>
              </a:rPr>
              <a:t>all analogue pulses from all PMTs that pass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a pre-set threshold are timestamped off-shore;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>
                <a:solidFill>
                  <a:schemeClr val="bg1"/>
                </a:solidFill>
              </a:rPr>
              <a:t>all timestamped data are sent to shore;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>
                <a:solidFill>
                  <a:schemeClr val="bg1"/>
                </a:solidFill>
              </a:rPr>
              <a:t>all data are calibrated and filtered on shore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in real time using a farm of commodity PCs;</a:t>
            </a:r>
          </a:p>
          <a:p>
            <a:pPr marL="514350" indent="-514350">
              <a:buFont typeface="+mj-lt"/>
              <a:buAutoNum type="alphaLcParenR"/>
            </a:pPr>
            <a:r>
              <a:rPr lang="en-GB" dirty="0">
                <a:solidFill>
                  <a:schemeClr val="bg1"/>
                </a:solidFill>
              </a:rPr>
              <a:t>all filtered and some summary data are distributed and saved on persistent media for further analyses;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6190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processing (4/6)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first step (2)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416000" y="2374446"/>
            <a:ext cx="8280000" cy="324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JSuperFrame2D :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JModuleHeader</a:t>
            </a:r>
            <a:r>
              <a:rPr lang="en-GB" sz="2200" dirty="0">
                <a:solidFill>
                  <a:schemeClr val="bg1"/>
                </a:solidFill>
              </a:rPr>
              <a:t>,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 	vector&lt;</a:t>
            </a:r>
            <a:r>
              <a:rPr lang="en-GB" sz="2200" dirty="0" err="1">
                <a:solidFill>
                  <a:schemeClr val="bg1"/>
                </a:solidFill>
              </a:rPr>
              <a:t>JFrame</a:t>
            </a:r>
            <a:r>
              <a:rPr lang="en-GB" sz="2200" dirty="0">
                <a:solidFill>
                  <a:schemeClr val="bg1"/>
                </a:solidFill>
              </a:rPr>
              <a:t>&gt;		// time calibrated data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JSuperFrame1D&amp; operator()(	</a:t>
            </a:r>
            <a:r>
              <a:rPr lang="en-GB" sz="2200" dirty="0" err="1">
                <a:solidFill>
                  <a:schemeClr val="bg1"/>
                </a:solidFill>
              </a:rPr>
              <a:t>JDAQSuperFrame</a:t>
            </a:r>
            <a:r>
              <a:rPr lang="en-GB" sz="2200" dirty="0">
                <a:solidFill>
                  <a:schemeClr val="bg1"/>
                </a:solidFill>
              </a:rPr>
              <a:t>&amp;,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		</a:t>
            </a:r>
            <a:r>
              <a:rPr lang="en-GB" sz="2200" dirty="0" err="1">
                <a:solidFill>
                  <a:schemeClr val="bg1"/>
                </a:solidFill>
              </a:rPr>
              <a:t>JModule</a:t>
            </a:r>
            <a:r>
              <a:rPr lang="en-GB" sz="2200" dirty="0">
                <a:solidFill>
                  <a:schemeClr val="bg1"/>
                </a:solidFill>
              </a:rPr>
              <a:t>&amp;);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static JSuperFrame2D&lt;&gt; 	</a:t>
            </a:r>
            <a:r>
              <a:rPr lang="en-GB" sz="2200" dirty="0" err="1">
                <a:solidFill>
                  <a:schemeClr val="bg1"/>
                </a:solidFill>
              </a:rPr>
              <a:t>demultiplex</a:t>
            </a:r>
            <a:r>
              <a:rPr lang="en-GB" sz="2200" dirty="0">
                <a:solidFill>
                  <a:schemeClr val="bg1"/>
                </a:solidFill>
              </a:rPr>
              <a:t>;  // </a:t>
            </a:r>
            <a:r>
              <a:rPr lang="en-GB" sz="2200" dirty="0" err="1">
                <a:solidFill>
                  <a:schemeClr val="bg1"/>
                </a:solidFill>
              </a:rPr>
              <a:t>Demultiplexer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12" name="Oval 11"/>
          <p:cNvSpPr/>
          <p:nvPr/>
        </p:nvSpPr>
        <p:spPr>
          <a:xfrm>
            <a:off x="5067527" y="3688140"/>
            <a:ext cx="396000" cy="576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4743647" y="4150080"/>
            <a:ext cx="360000" cy="21600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070859" y="4203181"/>
            <a:ext cx="1745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I/O operator</a:t>
            </a:r>
          </a:p>
        </p:txBody>
      </p:sp>
    </p:spTree>
    <p:extLst>
      <p:ext uri="{BB962C8B-B14F-4D97-AF65-F5344CB8AC3E}">
        <p14:creationId xmlns:p14="http://schemas.microsoft.com/office/powerpoint/2010/main" val="2951222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processing (5/6)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additional steps (2)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16000" y="2374446"/>
            <a:ext cx="8280000" cy="324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JSuperFrame1D :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JModuleHeader</a:t>
            </a:r>
            <a:r>
              <a:rPr lang="en-GB" sz="2200" dirty="0">
                <a:solidFill>
                  <a:schemeClr val="bg1"/>
                </a:solidFill>
              </a:rPr>
              <a:t>,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vector&lt;</a:t>
            </a:r>
            <a:r>
              <a:rPr lang="en-GB" sz="2200" dirty="0" err="1">
                <a:solidFill>
                  <a:schemeClr val="bg1"/>
                </a:solidFill>
              </a:rPr>
              <a:t>JElement_t</a:t>
            </a:r>
            <a:r>
              <a:rPr lang="en-GB" sz="2200" dirty="0">
                <a:solidFill>
                  <a:schemeClr val="bg1"/>
                </a:solidFill>
              </a:rPr>
              <a:t>&gt;		// time calibrated data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JSuperFrame1D&amp; operator()(	JSuperFrame2D&amp;);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static JSuperFrame1D&lt;&gt; 	multiplex;  // Multiplexer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0354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6" name="Oval 5"/>
          <p:cNvSpPr/>
          <p:nvPr/>
        </p:nvSpPr>
        <p:spPr>
          <a:xfrm>
            <a:off x="5035242" y="3688140"/>
            <a:ext cx="396000" cy="576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711362" y="4150080"/>
            <a:ext cx="360000" cy="21600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038574" y="4203181"/>
            <a:ext cx="1745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I/O operator</a:t>
            </a:r>
          </a:p>
        </p:txBody>
      </p:sp>
    </p:spTree>
    <p:extLst>
      <p:ext uri="{BB962C8B-B14F-4D97-AF65-F5344CB8AC3E}">
        <p14:creationId xmlns:p14="http://schemas.microsoft.com/office/powerpoint/2010/main" val="16321851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Data processing (6/6)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additional steps (2)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JBuildL0&lt;&gt;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convert raw data to JHitL0 data</a:t>
            </a:r>
          </a:p>
          <a:p>
            <a:pPr lvl="3"/>
            <a:r>
              <a:rPr lang="en-GB" dirty="0">
                <a:solidFill>
                  <a:schemeClr val="bg1"/>
                </a:solidFill>
              </a:rPr>
              <a:t>JHitL0 : </a:t>
            </a:r>
            <a:r>
              <a:rPr lang="en-GB" dirty="0" err="1">
                <a:solidFill>
                  <a:schemeClr val="bg1"/>
                </a:solidFill>
              </a:rPr>
              <a:t>JDAQPMTIdentifier</a:t>
            </a:r>
            <a:r>
              <a:rPr lang="en-GB" dirty="0">
                <a:solidFill>
                  <a:schemeClr val="bg1"/>
                </a:solidFill>
              </a:rPr>
              <a:t>, JAxis3D, </a:t>
            </a:r>
            <a:r>
              <a:rPr lang="en-GB" dirty="0" err="1">
                <a:solidFill>
                  <a:schemeClr val="bg1"/>
                </a:solidFill>
              </a:rPr>
              <a:t>JHit</a:t>
            </a:r>
            <a:r>
              <a:rPr lang="en-GB" dirty="0">
                <a:solidFill>
                  <a:schemeClr val="bg1"/>
                </a:solidFill>
              </a:rPr>
              <a:t> {};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JBuildL1&lt;&gt;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convert raw data to compressed L1 data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convert raw data to JHitL1 data</a:t>
            </a:r>
          </a:p>
          <a:p>
            <a:pPr lvl="3"/>
            <a:r>
              <a:rPr lang="en-GB" dirty="0">
                <a:solidFill>
                  <a:schemeClr val="bg1"/>
                </a:solidFill>
              </a:rPr>
              <a:t>JHitL1 : vector&lt;JHitL0&gt; {};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JBuildL2&lt;&gt;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select subset of L1 data</a:t>
            </a:r>
          </a:p>
          <a:p>
            <a:pPr lvl="3"/>
            <a:r>
              <a:rPr lang="en-GB" dirty="0">
                <a:solidFill>
                  <a:schemeClr val="bg1"/>
                </a:solidFill>
              </a:rPr>
              <a:t>multiplicity of L1</a:t>
            </a:r>
          </a:p>
          <a:p>
            <a:pPr lvl="3"/>
            <a:r>
              <a:rPr lang="en-GB" dirty="0">
                <a:solidFill>
                  <a:schemeClr val="bg1"/>
                </a:solidFill>
              </a:rPr>
              <a:t>maximal angle between PMT axes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594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Hit clustering (1/2)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clusterize</a:t>
            </a:r>
            <a:r>
              <a:rPr lang="en-GB" dirty="0">
                <a:solidFill>
                  <a:schemeClr val="bg1"/>
                </a:solidFill>
              </a:rPr>
              <a:t>(.., </a:t>
            </a:r>
            <a:r>
              <a:rPr lang="en-GB" dirty="0" err="1">
                <a:solidFill>
                  <a:schemeClr val="bg1"/>
                </a:solidFill>
              </a:rPr>
              <a:t>JMatch</a:t>
            </a:r>
            <a:r>
              <a:rPr lang="en-GB" dirty="0">
                <a:solidFill>
                  <a:schemeClr val="bg1"/>
                </a:solidFill>
              </a:rPr>
              <a:t>&amp;)</a:t>
            </a:r>
          </a:p>
          <a:p>
            <a:pPr marL="800100" lvl="1" indent="-442913">
              <a:buFont typeface="+mj-lt"/>
              <a:buAutoNum type="romanUcPeriod"/>
            </a:pPr>
            <a:r>
              <a:rPr lang="en-GB" dirty="0">
                <a:solidFill>
                  <a:schemeClr val="bg1"/>
                </a:solidFill>
              </a:rPr>
              <a:t>count number of friends;</a:t>
            </a:r>
          </a:p>
          <a:p>
            <a:pPr marL="800100" lvl="1" indent="-442913">
              <a:buFont typeface="+mj-lt"/>
              <a:buAutoNum type="romanUcPeriod"/>
            </a:pPr>
            <a:r>
              <a:rPr lang="en-GB" dirty="0">
                <a:solidFill>
                  <a:schemeClr val="bg1"/>
                </a:solidFill>
              </a:rPr>
              <a:t>remove element with least number of friends;</a:t>
            </a:r>
          </a:p>
          <a:p>
            <a:pPr marL="800100" lvl="1" indent="-442913">
              <a:buFont typeface="+mj-lt"/>
              <a:buAutoNum type="romanUcPeriod"/>
            </a:pPr>
            <a:r>
              <a:rPr lang="en-GB" dirty="0">
                <a:solidFill>
                  <a:schemeClr val="bg1"/>
                </a:solidFill>
              </a:rPr>
              <a:t>stop when least number of friends = number of elements;</a:t>
            </a:r>
          </a:p>
          <a:p>
            <a:r>
              <a:rPr lang="en-GB" dirty="0" err="1">
                <a:solidFill>
                  <a:schemeClr val="bg1"/>
                </a:solidFill>
              </a:rPr>
              <a:t>reverse_clusterize</a:t>
            </a:r>
            <a:r>
              <a:rPr lang="en-GB" dirty="0">
                <a:solidFill>
                  <a:schemeClr val="bg1"/>
                </a:solidFill>
              </a:rPr>
              <a:t>(.., </a:t>
            </a:r>
            <a:r>
              <a:rPr lang="en-GB" dirty="0" err="1">
                <a:solidFill>
                  <a:schemeClr val="bg1"/>
                </a:solidFill>
              </a:rPr>
              <a:t>JMatch</a:t>
            </a:r>
            <a:r>
              <a:rPr lang="en-GB" dirty="0">
                <a:solidFill>
                  <a:schemeClr val="bg1"/>
                </a:solidFill>
              </a:rPr>
              <a:t>&amp;)</a:t>
            </a:r>
          </a:p>
          <a:p>
            <a:pPr marL="800100" lvl="1" indent="-442913">
              <a:buFont typeface="+mj-lt"/>
              <a:buAutoNum type="romanUcPeriod"/>
            </a:pPr>
            <a:r>
              <a:rPr lang="en-GB" dirty="0">
                <a:solidFill>
                  <a:schemeClr val="bg1"/>
                </a:solidFill>
              </a:rPr>
              <a:t>count number of friends;</a:t>
            </a:r>
          </a:p>
          <a:p>
            <a:pPr marL="800100" lvl="1" indent="-442913">
              <a:buFont typeface="+mj-lt"/>
              <a:buAutoNum type="romanUcPeriod"/>
            </a:pPr>
            <a:r>
              <a:rPr lang="en-GB" dirty="0">
                <a:solidFill>
                  <a:schemeClr val="bg1"/>
                </a:solidFill>
              </a:rPr>
              <a:t>keep element with most number of friends;</a:t>
            </a:r>
          </a:p>
          <a:p>
            <a:pPr marL="800100" lvl="1" indent="-442913">
              <a:buFont typeface="+mj-lt"/>
              <a:buAutoNum type="romanUcPeriod"/>
            </a:pPr>
            <a:r>
              <a:rPr lang="en-GB" dirty="0">
                <a:solidFill>
                  <a:schemeClr val="bg1"/>
                </a:solidFill>
              </a:rPr>
              <a:t>stop when most number of friends = number of elements;</a:t>
            </a:r>
          </a:p>
          <a:p>
            <a:r>
              <a:rPr lang="en-GB" dirty="0" err="1">
                <a:solidFill>
                  <a:schemeClr val="bg1"/>
                </a:solidFill>
              </a:rPr>
              <a:t>clusteriseWeight</a:t>
            </a:r>
            <a:r>
              <a:rPr lang="en-GB" dirty="0">
                <a:solidFill>
                  <a:schemeClr val="bg1"/>
                </a:solidFill>
              </a:rPr>
              <a:t>(.., </a:t>
            </a:r>
            <a:r>
              <a:rPr lang="en-GB" dirty="0" err="1">
                <a:solidFill>
                  <a:schemeClr val="bg1"/>
                </a:solidFill>
              </a:rPr>
              <a:t>JMatch</a:t>
            </a:r>
            <a:r>
              <a:rPr lang="en-GB" dirty="0">
                <a:solidFill>
                  <a:schemeClr val="bg1"/>
                </a:solidFill>
              </a:rPr>
              <a:t>&amp;)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idem using weight of elements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5" name="Curved Down Arrow 4"/>
          <p:cNvSpPr/>
          <p:nvPr/>
        </p:nvSpPr>
        <p:spPr>
          <a:xfrm rot="16200000">
            <a:off x="408003" y="2754254"/>
            <a:ext cx="864000" cy="288000"/>
          </a:xfrm>
          <a:prstGeom prst="curvedDown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Curved Down Arrow 5"/>
          <p:cNvSpPr/>
          <p:nvPr/>
        </p:nvSpPr>
        <p:spPr>
          <a:xfrm rot="16200000">
            <a:off x="408001" y="4409694"/>
            <a:ext cx="864000" cy="288000"/>
          </a:xfrm>
          <a:prstGeom prst="curvedDown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402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Hit clustering (2/2)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JMatch3D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simple causality</a:t>
            </a:r>
          </a:p>
          <a:p>
            <a:r>
              <a:rPr lang="en-GB" dirty="0">
                <a:solidFill>
                  <a:schemeClr val="bg1"/>
                </a:solidFill>
              </a:rPr>
              <a:t>JMatch3G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causality for shower with distance dependent time window (improvement due to J. </a:t>
            </a:r>
            <a:r>
              <a:rPr lang="en-GB" dirty="0" err="1">
                <a:solidFill>
                  <a:schemeClr val="bg1"/>
                </a:solidFill>
              </a:rPr>
              <a:t>Hofestädt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  <a:p>
            <a:r>
              <a:rPr lang="en-GB" dirty="0">
                <a:solidFill>
                  <a:schemeClr val="bg1"/>
                </a:solidFill>
              </a:rPr>
              <a:t>JMatch3B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causality for muon with distance dependent time window (improvement due to B. Bakker)</a:t>
            </a:r>
          </a:p>
          <a:p>
            <a:r>
              <a:rPr lang="en-GB" dirty="0">
                <a:solidFill>
                  <a:schemeClr val="bg1"/>
                </a:solidFill>
              </a:rPr>
              <a:t>JMatch1D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causality for muon along z-axis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0023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Accidental coincidence rate (1/2)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25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45720" y="2491878"/>
                <a:ext cx="5264583" cy="8079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nl-NL" sz="28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</m:mr>
                            <m:mr>
                              <m:e>
                                <m:r>
                                  <a:rPr lang="nl-NL" sz="2800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</m:mr>
                          </m:m>
                        </m:e>
                      </m:d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×∆</m:t>
                              </m:r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  <m:sup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719" y="2491877"/>
                <a:ext cx="5264583" cy="80791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714202" y="4846471"/>
                <a:ext cx="4730269" cy="9017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𝑁𝑓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 </m:t>
                      </m:r>
                      <m:sSup>
                        <m:sSup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𝑁𝑓</m:t>
                              </m:r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×∆</m:t>
                              </m:r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  <m:sup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201" y="4846471"/>
                <a:ext cx="4730269" cy="90172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ight Brace 6"/>
          <p:cNvSpPr/>
          <p:nvPr/>
        </p:nvSpPr>
        <p:spPr>
          <a:xfrm rot="5400000">
            <a:off x="5177997" y="5696936"/>
            <a:ext cx="144000" cy="468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Brace 7"/>
          <p:cNvSpPr/>
          <p:nvPr/>
        </p:nvSpPr>
        <p:spPr>
          <a:xfrm rot="5400000">
            <a:off x="6794848" y="5314415"/>
            <a:ext cx="144000" cy="1224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530807" y="6211165"/>
            <a:ext cx="145514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600" dirty="0">
                <a:solidFill>
                  <a:schemeClr val="bg1"/>
                </a:solidFill>
              </a:rPr>
              <a:t>Total rate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41170" y="6214413"/>
            <a:ext cx="16476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600" dirty="0">
                <a:solidFill>
                  <a:schemeClr val="bg1"/>
                </a:solidFill>
              </a:rPr>
              <a:t>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21681" y="3600454"/>
                <a:ext cx="4184479" cy="9217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</m:t>
                      </m:r>
                      <m:f>
                        <m:f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p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num>
                        <m:den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×∆</m:t>
                              </m:r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  <m:sup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7680" y="3600453"/>
                <a:ext cx="4184479" cy="92179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>
          <a:xfrm flipV="1">
            <a:off x="3333104" y="3310773"/>
            <a:ext cx="720000" cy="504000"/>
          </a:xfrm>
          <a:prstGeom prst="line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675985" y="3757622"/>
            <a:ext cx="15527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minimum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cluster size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3311337" y="1957621"/>
            <a:ext cx="720000" cy="504000"/>
          </a:xfrm>
          <a:prstGeom prst="line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701185" y="1486625"/>
            <a:ext cx="15023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number of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sources</a:t>
            </a:r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5736000" y="1943333"/>
            <a:ext cx="720000" cy="504000"/>
          </a:xfrm>
          <a:prstGeom prst="line">
            <a:avLst/>
          </a:prstGeom>
          <a:ln w="25400"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669348" y="1480517"/>
            <a:ext cx="16709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rate of each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6946575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Accidental coincidence rate (2/2)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26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18847" y="4027230"/>
                <a:ext cx="2747932" cy="8990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𝑛𝐷</m:t>
                          </m:r>
                        </m:num>
                        <m:den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≅5 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47" y="4027230"/>
                <a:ext cx="2747932" cy="89909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301729" y="1807278"/>
                <a:ext cx="5698035" cy="9017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!</m:t>
                          </m:r>
                        </m:den>
                      </m:f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𝑁𝑓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 </m:t>
                      </m:r>
                      <m:sSup>
                        <m:sSup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𝑁𝑓</m:t>
                              </m:r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×∆</m:t>
                              </m:r>
                              <m:r>
                                <a:rPr lang="nl-NL" sz="28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</m:d>
                        </m:e>
                        <m:sup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7728" y="1807278"/>
                <a:ext cx="5698035" cy="90172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18848" y="5874308"/>
                <a:ext cx="210121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≅1 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𝑘𝐻𝑧</m:t>
                      </m:r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48" y="5874308"/>
                <a:ext cx="2101216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99776" y="5095640"/>
                <a:ext cx="394877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=115×18=2070</m:t>
                      </m:r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75" y="5095640"/>
                <a:ext cx="3948773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259129" y="4034696"/>
                <a:ext cx="2922660" cy="8990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𝑛𝑅</m:t>
                          </m:r>
                        </m:num>
                        <m:den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≅0.5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129" y="4034696"/>
                <a:ext cx="2922660" cy="89909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276016" y="5867486"/>
                <a:ext cx="210121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≅1 </m:t>
                      </m:r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𝑘𝐻𝑧</m:t>
                      </m:r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016" y="5867486"/>
                <a:ext cx="2101216" cy="52322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176001" y="5088818"/>
                <a:ext cx="167411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tabLst>
                    <a:tab pos="54292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nl-NL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nl-NL" sz="28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≅50</m:t>
                      </m:r>
                    </m:oMath>
                  </m:oMathPara>
                </a14:m>
                <a:endParaRPr lang="nl-NL" sz="2800" dirty="0">
                  <a:solidFill>
                    <a:schemeClr val="bg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2000" y="5088818"/>
                <a:ext cx="1674113" cy="52322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1666869" y="3200391"/>
            <a:ext cx="3888000" cy="342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3600" b="1" dirty="0"/>
              <a:t>3D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62666" y="3181339"/>
            <a:ext cx="3888000" cy="342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3600" b="1" dirty="0"/>
              <a:t>1D</a:t>
            </a:r>
          </a:p>
        </p:txBody>
      </p:sp>
      <p:sp>
        <p:nvSpPr>
          <p:cNvPr id="17" name="Striped Right Arrow 16"/>
          <p:cNvSpPr/>
          <p:nvPr/>
        </p:nvSpPr>
        <p:spPr>
          <a:xfrm>
            <a:off x="5838816" y="4740408"/>
            <a:ext cx="576000" cy="432000"/>
          </a:xfrm>
          <a:prstGeom prst="striped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443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Trigger logic (1/1)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Level 1</a:t>
            </a:r>
          </a:p>
          <a:p>
            <a:pPr lvl="1"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JBuildL1	local coincidences	(</a:t>
            </a:r>
            <a:r>
              <a:rPr lang="en-GB" dirty="0">
                <a:solidFill>
                  <a:schemeClr val="bg1"/>
                </a:solidFill>
                <a:latin typeface="Symbol" panose="05050102010706020507" pitchFamily="18" charset="2"/>
              </a:rPr>
              <a:t>D</a:t>
            </a:r>
            <a:r>
              <a:rPr lang="en-GB" dirty="0">
                <a:solidFill>
                  <a:schemeClr val="bg1"/>
                </a:solidFill>
              </a:rPr>
              <a:t>t)</a:t>
            </a:r>
          </a:p>
          <a:p>
            <a:pPr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Level 2</a:t>
            </a:r>
          </a:p>
          <a:p>
            <a:pPr lvl="1"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JBuildL2	local coincidences	(</a:t>
            </a:r>
            <a:r>
              <a:rPr lang="en-GB" dirty="0">
                <a:solidFill>
                  <a:schemeClr val="bg1"/>
                </a:solidFill>
                <a:latin typeface="Symbol" panose="05050102010706020507" pitchFamily="18" charset="2"/>
              </a:rPr>
              <a:t>D</a:t>
            </a:r>
            <a:r>
              <a:rPr lang="en-GB" dirty="0">
                <a:solidFill>
                  <a:schemeClr val="bg1"/>
                </a:solidFill>
              </a:rPr>
              <a:t>t; cos(</a:t>
            </a:r>
            <a:r>
              <a:rPr lang="en-GB" dirty="0">
                <a:solidFill>
                  <a:schemeClr val="bg1"/>
                </a:solidFill>
                <a:latin typeface="Symbol" panose="05050102010706020507" pitchFamily="18" charset="2"/>
              </a:rPr>
              <a:t>q</a:t>
            </a:r>
            <a:r>
              <a:rPr lang="en-GB" dirty="0">
                <a:solidFill>
                  <a:schemeClr val="bg1"/>
                </a:solidFill>
              </a:rPr>
              <a:t>); M ≥ 2)</a:t>
            </a:r>
          </a:p>
          <a:p>
            <a:pPr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Level 3</a:t>
            </a:r>
          </a:p>
          <a:p>
            <a:pPr lvl="1"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trigger3DMuon</a:t>
            </a:r>
          </a:p>
          <a:p>
            <a:pPr lvl="1"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trigger3DShower</a:t>
            </a:r>
          </a:p>
          <a:p>
            <a:pPr lvl="1"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…</a:t>
            </a:r>
          </a:p>
          <a:p>
            <a:pPr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Merge events</a:t>
            </a:r>
          </a:p>
          <a:p>
            <a:pPr lvl="1">
              <a:tabLst>
                <a:tab pos="2057400" algn="l"/>
                <a:tab pos="4657725" algn="l"/>
              </a:tabLst>
            </a:pPr>
            <a:r>
              <a:rPr lang="en-GB" dirty="0">
                <a:solidFill>
                  <a:schemeClr val="bg1"/>
                </a:solidFill>
              </a:rPr>
              <a:t>overlap in time	</a:t>
            </a:r>
          </a:p>
          <a:p>
            <a:pPr lvl="2">
              <a:tabLst>
                <a:tab pos="2057400" algn="l"/>
                <a:tab pos="4657725" algn="l"/>
              </a:tabLst>
            </a:pPr>
            <a:r>
              <a:rPr lang="en-GB" dirty="0" err="1">
                <a:solidFill>
                  <a:schemeClr val="bg1"/>
                </a:solidFill>
              </a:rPr>
              <a:t>JDAQEvent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>
                <a:solidFill>
                  <a:schemeClr val="bg1"/>
                </a:solidFill>
              </a:rPr>
              <a:t>getOverlays</a:t>
            </a:r>
            <a:r>
              <a:rPr lang="en-GB" dirty="0">
                <a:solidFill>
                  <a:schemeClr val="bg1"/>
                </a:solidFill>
              </a:rPr>
              <a:t>()</a:t>
            </a:r>
          </a:p>
        </p:txBody>
      </p:sp>
      <p:sp>
        <p:nvSpPr>
          <p:cNvPr id="5" name="Right Brace 4"/>
          <p:cNvSpPr/>
          <p:nvPr/>
        </p:nvSpPr>
        <p:spPr>
          <a:xfrm>
            <a:off x="5318784" y="3577483"/>
            <a:ext cx="144000" cy="936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675897" y="3618626"/>
            <a:ext cx="4410631" cy="8104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GB" sz="2400" dirty="0">
                <a:solidFill>
                  <a:schemeClr val="bg1"/>
                </a:solidFill>
              </a:rPr>
              <a:t>multiple trigger algorithms can be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>
                <a:solidFill>
                  <a:schemeClr val="bg1"/>
                </a:solidFill>
              </a:rPr>
              <a:t>applied to the same 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6466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JTriggerEfficiency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bg1"/>
                </a:solidFill>
              </a:rPr>
              <a:t>initialisation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detector geometry and calibration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setup detector simulation</a:t>
            </a:r>
          </a:p>
          <a:p>
            <a:r>
              <a:rPr lang="en-GB" dirty="0">
                <a:solidFill>
                  <a:schemeClr val="bg1"/>
                </a:solidFill>
              </a:rPr>
              <a:t>event loop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input Monte Carlo event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add background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create </a:t>
            </a:r>
            <a:r>
              <a:rPr lang="en-GB" dirty="0" err="1">
                <a:solidFill>
                  <a:schemeClr val="bg1"/>
                </a:solidFill>
              </a:rPr>
              <a:t>JDAQTimeslice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calibrate data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application of trigger(s)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output </a:t>
            </a:r>
            <a:r>
              <a:rPr lang="en-GB" dirty="0" err="1">
                <a:solidFill>
                  <a:schemeClr val="bg1"/>
                </a:solidFill>
              </a:rPr>
              <a:t>JDAQEvent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output </a:t>
            </a:r>
            <a:r>
              <a:rPr lang="en-GB" dirty="0" err="1">
                <a:solidFill>
                  <a:schemeClr val="bg1"/>
                </a:solidFill>
              </a:rPr>
              <a:t>JDAQSummaryslice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termination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close files</a:t>
            </a:r>
          </a:p>
          <a:p>
            <a:pPr lvl="1"/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4" name="Right Brace 3"/>
          <p:cNvSpPr/>
          <p:nvPr/>
        </p:nvSpPr>
        <p:spPr>
          <a:xfrm>
            <a:off x="6269160" y="4192985"/>
            <a:ext cx="144000" cy="1152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643488" y="4366244"/>
            <a:ext cx="31867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same as </a:t>
            </a:r>
            <a:r>
              <a:rPr lang="en-GB" sz="2400" dirty="0" err="1">
                <a:solidFill>
                  <a:schemeClr val="bg1"/>
                </a:solidFill>
              </a:rPr>
              <a:t>JDataFilter</a:t>
            </a:r>
            <a:r>
              <a:rPr lang="en-GB" sz="2400" dirty="0">
                <a:solidFill>
                  <a:schemeClr val="bg1"/>
                </a:solidFill>
              </a:rPr>
              <a:t> and </a:t>
            </a:r>
            <a:br>
              <a:rPr lang="en-GB" sz="2400" dirty="0">
                <a:solidFill>
                  <a:schemeClr val="bg1"/>
                </a:solidFill>
              </a:rPr>
            </a:br>
            <a:r>
              <a:rPr lang="en-GB" sz="2400" dirty="0" err="1">
                <a:solidFill>
                  <a:schemeClr val="bg1"/>
                </a:solidFill>
              </a:rPr>
              <a:t>JTriggerProcessor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11" name="Right Brace 10"/>
          <p:cNvSpPr/>
          <p:nvPr/>
        </p:nvSpPr>
        <p:spPr>
          <a:xfrm>
            <a:off x="6269833" y="3438090"/>
            <a:ext cx="144000" cy="576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644162" y="3319001"/>
            <a:ext cx="30065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handled via interfaces,</a:t>
            </a:r>
          </a:p>
          <a:p>
            <a:r>
              <a:rPr lang="en-GB" sz="2400" dirty="0">
                <a:solidFill>
                  <a:schemeClr val="bg1"/>
                </a:solidFill>
              </a:rPr>
              <a:t>see next slides</a:t>
            </a:r>
          </a:p>
        </p:txBody>
      </p:sp>
    </p:spTree>
    <p:extLst>
      <p:ext uri="{BB962C8B-B14F-4D97-AF65-F5344CB8AC3E}">
        <p14:creationId xmlns:p14="http://schemas.microsoft.com/office/powerpoint/2010/main" val="11415003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tabLst>
                <a:tab pos="3411538" algn="l"/>
              </a:tabLst>
            </a:pPr>
            <a:r>
              <a:rPr lang="en-GB" dirty="0">
                <a:solidFill>
                  <a:schemeClr val="bg1"/>
                </a:solidFill>
              </a:rPr>
              <a:t>JK40Simulator</a:t>
            </a:r>
          </a:p>
          <a:p>
            <a:pPr lvl="1">
              <a:tabLst>
                <a:tab pos="3411538" algn="l"/>
              </a:tabLst>
            </a:pPr>
            <a:r>
              <a:rPr lang="en-GB" dirty="0">
                <a:solidFill>
                  <a:schemeClr val="bg1"/>
                </a:solidFill>
              </a:rPr>
              <a:t>generation of random background</a:t>
            </a:r>
          </a:p>
          <a:p>
            <a:pPr marL="914400" lvl="2" indent="0" defTabSz="1014413">
              <a:buNone/>
              <a:tabLst>
                <a:tab pos="34115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virtual void </a:t>
            </a:r>
            <a:r>
              <a:rPr lang="en-GB" sz="2200" dirty="0" err="1">
                <a:solidFill>
                  <a:schemeClr val="bg1"/>
                </a:solidFill>
              </a:rPr>
              <a:t>generateHits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JModule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JTimeRange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JModuleData</a:t>
            </a:r>
            <a:r>
              <a:rPr lang="en-GB" sz="2200" dirty="0">
                <a:solidFill>
                  <a:schemeClr val="bg1"/>
                </a:solidFill>
              </a:rPr>
              <a:t>&amp; output);</a:t>
            </a:r>
          </a:p>
          <a:p>
            <a:pPr marL="914400" lvl="2" indent="0" defTabSz="1014413">
              <a:buNone/>
              <a:tabLst>
                <a:tab pos="3411538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JModuleData</a:t>
            </a:r>
            <a:r>
              <a:rPr lang="en-GB" sz="2200" dirty="0">
                <a:solidFill>
                  <a:schemeClr val="bg1"/>
                </a:solidFill>
              </a:rPr>
              <a:t> : vector&lt; </a:t>
            </a:r>
            <a:r>
              <a:rPr lang="en-GB" sz="2200" dirty="0" err="1">
                <a:solidFill>
                  <a:schemeClr val="bg1"/>
                </a:solidFill>
              </a:rPr>
              <a:t>JPMTData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JPMTSignal</a:t>
            </a:r>
            <a:r>
              <a:rPr lang="en-GB" sz="2200" dirty="0">
                <a:solidFill>
                  <a:schemeClr val="bg1"/>
                </a:solidFill>
              </a:rPr>
              <a:t>&gt; &gt; {};</a:t>
            </a:r>
          </a:p>
          <a:p>
            <a:pPr>
              <a:tabLst>
                <a:tab pos="3411538" algn="l"/>
              </a:tabLst>
            </a:pPr>
            <a:r>
              <a:rPr lang="en-GB" dirty="0" err="1">
                <a:solidFill>
                  <a:schemeClr val="bg1"/>
                </a:solidFill>
              </a:rPr>
              <a:t>JPMTSimulator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3411538" algn="l"/>
              </a:tabLst>
            </a:pPr>
            <a:r>
              <a:rPr lang="en-GB" dirty="0">
                <a:solidFill>
                  <a:schemeClr val="bg1"/>
                </a:solidFill>
              </a:rPr>
              <a:t>simulation of PMT</a:t>
            </a:r>
          </a:p>
          <a:p>
            <a:pPr marL="914400" lvl="2" indent="0">
              <a:buNone/>
              <a:tabLst>
                <a:tab pos="34115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virtual void </a:t>
            </a:r>
            <a:r>
              <a:rPr lang="en-GB" sz="2200" dirty="0" err="1">
                <a:solidFill>
                  <a:schemeClr val="bg1"/>
                </a:solidFill>
              </a:rPr>
              <a:t>processHits</a:t>
            </a:r>
            <a:r>
              <a:rPr lang="en-GB" sz="2200" dirty="0">
                <a:solidFill>
                  <a:schemeClr val="bg1"/>
                </a:solidFill>
              </a:rPr>
              <a:t>(	</a:t>
            </a:r>
            <a:r>
              <a:rPr lang="en-GB" sz="2200" dirty="0" err="1">
                <a:solidFill>
                  <a:schemeClr val="bg1"/>
                </a:solidFill>
              </a:rPr>
              <a:t>JPMTIdentifier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JCalibration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JStatus</a:t>
            </a:r>
            <a:r>
              <a:rPr lang="en-GB" sz="2200" dirty="0">
                <a:solidFill>
                  <a:schemeClr val="bg1"/>
                </a:solidFill>
              </a:rPr>
              <a:t>,</a:t>
            </a:r>
          </a:p>
          <a:p>
            <a:pPr marL="914400" lvl="2" indent="0">
              <a:buNone/>
              <a:tabLst>
                <a:tab pos="34115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JPMTData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JPMTSignal</a:t>
            </a:r>
            <a:r>
              <a:rPr lang="en-GB" sz="2200" dirty="0">
                <a:solidFill>
                  <a:schemeClr val="bg1"/>
                </a:solidFill>
              </a:rPr>
              <a:t>&gt;&amp; input,</a:t>
            </a:r>
          </a:p>
          <a:p>
            <a:pPr marL="914400" lvl="2" indent="0">
              <a:buNone/>
              <a:tabLst>
                <a:tab pos="34115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JPMTData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JPMTPulse</a:t>
            </a:r>
            <a:r>
              <a:rPr lang="en-GB" sz="2200" dirty="0">
                <a:solidFill>
                  <a:schemeClr val="bg1"/>
                </a:solidFill>
              </a:rPr>
              <a:t>&gt;&amp; output);</a:t>
            </a:r>
          </a:p>
          <a:p>
            <a:pPr>
              <a:tabLst>
                <a:tab pos="3411538" algn="l"/>
              </a:tabLst>
            </a:pPr>
            <a:r>
              <a:rPr lang="en-GB" dirty="0" err="1">
                <a:solidFill>
                  <a:schemeClr val="bg1"/>
                </a:solidFill>
              </a:rPr>
              <a:t>JCLBSimulator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3411538" algn="l"/>
              </a:tabLst>
            </a:pPr>
            <a:r>
              <a:rPr lang="en-GB" dirty="0">
                <a:solidFill>
                  <a:schemeClr val="bg1"/>
                </a:solidFill>
              </a:rPr>
              <a:t>Simulation of CLB</a:t>
            </a:r>
          </a:p>
          <a:p>
            <a:pPr marL="914400" lvl="2" indent="0">
              <a:buNone/>
              <a:tabLst>
                <a:tab pos="3411538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typedef</a:t>
            </a:r>
            <a:r>
              <a:rPr lang="en-GB" sz="2200" dirty="0">
                <a:solidFill>
                  <a:schemeClr val="bg1"/>
                </a:solidFill>
              </a:rPr>
              <a:t>  vector&lt; </a:t>
            </a:r>
            <a:r>
              <a:rPr lang="en-GB" sz="2200" dirty="0" err="1">
                <a:solidFill>
                  <a:schemeClr val="bg1"/>
                </a:solidFill>
              </a:rPr>
              <a:t>JPMTData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JPMTPulse</a:t>
            </a:r>
            <a:r>
              <a:rPr lang="en-GB" sz="2200" dirty="0">
                <a:solidFill>
                  <a:schemeClr val="bg1"/>
                </a:solidFill>
              </a:rPr>
              <a:t>&gt; &gt; </a:t>
            </a:r>
            <a:r>
              <a:rPr lang="en-GB" sz="2200" dirty="0" err="1">
                <a:solidFill>
                  <a:schemeClr val="bg1"/>
                </a:solidFill>
              </a:rPr>
              <a:t>JCLBInput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 marL="914400" lvl="2" indent="0">
              <a:buNone/>
              <a:tabLst>
                <a:tab pos="34115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virtual void </a:t>
            </a:r>
            <a:r>
              <a:rPr lang="en-GB" sz="2200" dirty="0" err="1">
                <a:solidFill>
                  <a:schemeClr val="bg1"/>
                </a:solidFill>
              </a:rPr>
              <a:t>processData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JModuleIdentifier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JCLBInput</a:t>
            </a:r>
            <a:r>
              <a:rPr lang="en-GB" sz="2200" dirty="0">
                <a:solidFill>
                  <a:schemeClr val="bg1"/>
                </a:solidFill>
              </a:rPr>
              <a:t> input, </a:t>
            </a:r>
            <a:r>
              <a:rPr lang="en-GB" sz="2200" dirty="0" err="1">
                <a:solidFill>
                  <a:schemeClr val="bg1"/>
                </a:solidFill>
              </a:rPr>
              <a:t>JDAQSuperFrame</a:t>
            </a:r>
            <a:r>
              <a:rPr lang="en-GB" sz="2200" dirty="0">
                <a:solidFill>
                  <a:schemeClr val="bg1"/>
                </a:solidFill>
              </a:rPr>
              <a:t>&amp; output);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364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Applications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JDataFilter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real time filtering of detector data (not this talk)</a:t>
            </a:r>
          </a:p>
          <a:p>
            <a:r>
              <a:rPr lang="en-GB" dirty="0" err="1">
                <a:solidFill>
                  <a:schemeClr val="bg1"/>
                </a:solidFill>
              </a:rPr>
              <a:t>JRandomTimesliceWriter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produce time slices with random data</a:t>
            </a:r>
          </a:p>
          <a:p>
            <a:r>
              <a:rPr lang="en-GB" dirty="0" err="1">
                <a:solidFill>
                  <a:schemeClr val="bg1"/>
                </a:solidFill>
              </a:rPr>
              <a:t>JTriggerProcessor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offline filtering of detector data</a:t>
            </a:r>
          </a:p>
          <a:p>
            <a:r>
              <a:rPr lang="en-GB" dirty="0" err="1">
                <a:solidFill>
                  <a:schemeClr val="bg1"/>
                </a:solidFill>
              </a:rPr>
              <a:t>JTriggerReprocessor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reprocess triggered data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3316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JK40DefaultSimulatorInterface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JK40Simulator</a:t>
            </a:r>
          </a:p>
          <a:p>
            <a:r>
              <a:rPr lang="en-GB" dirty="0">
                <a:solidFill>
                  <a:schemeClr val="bg1"/>
                </a:solidFill>
              </a:rPr>
              <a:t>interface methods</a:t>
            </a:r>
          </a:p>
          <a:p>
            <a:pPr marL="457200" lvl="1" indent="0">
              <a:buNone/>
              <a:tabLst>
                <a:tab pos="50292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virtual double </a:t>
            </a:r>
            <a:r>
              <a:rPr lang="en-GB" sz="2200" dirty="0" err="1">
                <a:solidFill>
                  <a:schemeClr val="bg1"/>
                </a:solidFill>
              </a:rPr>
              <a:t>getSinglesRate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JPMTIdentifier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GB" sz="2200" dirty="0">
                <a:solidFill>
                  <a:schemeClr val="bg1"/>
                </a:solidFill>
              </a:rPr>
              <a:t>virtual double </a:t>
            </a:r>
            <a:r>
              <a:rPr lang="en-GB" sz="2200" dirty="0" err="1">
                <a:solidFill>
                  <a:schemeClr val="bg1"/>
                </a:solidFill>
              </a:rPr>
              <a:t>getCoincidenceRate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JModuleIdentifier</a:t>
            </a:r>
            <a:r>
              <a:rPr lang="en-GB" sz="2200" dirty="0">
                <a:solidFill>
                  <a:schemeClr val="bg1"/>
                </a:solidFill>
              </a:rPr>
              <a:t>, multiplicity);</a:t>
            </a:r>
          </a:p>
          <a:p>
            <a:pPr marL="457200" lvl="1" indent="0">
              <a:buNone/>
              <a:tabLst>
                <a:tab pos="5029200" algn="l"/>
              </a:tabLst>
            </a:pPr>
            <a:r>
              <a:rPr lang="en-GB" sz="2200" dirty="0">
                <a:solidFill>
                  <a:schemeClr val="bg1"/>
                </a:solidFill>
              </a:rPr>
              <a:t>virtual double </a:t>
            </a:r>
            <a:r>
              <a:rPr lang="en-GB" sz="2200" dirty="0" err="1">
                <a:solidFill>
                  <a:schemeClr val="bg1"/>
                </a:solidFill>
              </a:rPr>
              <a:t>getProbability</a:t>
            </a:r>
            <a:r>
              <a:rPr lang="en-GB" sz="2200" dirty="0">
                <a:solidFill>
                  <a:schemeClr val="bg1"/>
                </a:solidFill>
              </a:rPr>
              <a:t>(cos(</a:t>
            </a:r>
            <a:r>
              <a:rPr lang="en-GB" sz="2200" dirty="0">
                <a:solidFill>
                  <a:schemeClr val="bg1"/>
                </a:solidFill>
                <a:latin typeface="Symbol" panose="05050102010706020507" pitchFamily="18" charset="2"/>
              </a:rPr>
              <a:t>q</a:t>
            </a:r>
            <a:r>
              <a:rPr lang="en-GB" sz="2200" dirty="0">
                <a:solidFill>
                  <a:schemeClr val="bg1"/>
                </a:solidFill>
              </a:rPr>
              <a:t>));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7222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JPMTDefaultSimulatorInterface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implements</a:t>
            </a:r>
          </a:p>
          <a:p>
            <a:pPr lvl="1">
              <a:tabLst>
                <a:tab pos="6459538" algn="l"/>
              </a:tabLst>
            </a:pPr>
            <a:r>
              <a:rPr lang="en-GB" dirty="0" err="1">
                <a:solidFill>
                  <a:schemeClr val="bg1"/>
                </a:solidFill>
              </a:rPr>
              <a:t>JPMTSimulator</a:t>
            </a:r>
            <a:endParaRPr lang="en-GB" dirty="0">
              <a:solidFill>
                <a:schemeClr val="bg1"/>
              </a:solidFill>
            </a:endParaRPr>
          </a:p>
          <a:p>
            <a:pPr>
              <a:tabLst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interface methods</a:t>
            </a:r>
          </a:p>
          <a:p>
            <a:pPr marL="457200" lvl="1" indent="0">
              <a:buNone/>
              <a:tabLst>
                <a:tab pos="3408363" algn="l"/>
                <a:tab pos="64595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virtual bool </a:t>
            </a:r>
            <a:r>
              <a:rPr lang="en-GB" sz="2200" dirty="0" err="1">
                <a:solidFill>
                  <a:schemeClr val="bg1"/>
                </a:solidFill>
              </a:rPr>
              <a:t>getPMTstatus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JPMTIdentifier</a:t>
            </a:r>
            <a:r>
              <a:rPr lang="en-GB" sz="2200" dirty="0">
                <a:solidFill>
                  <a:schemeClr val="bg1"/>
                </a:solidFill>
              </a:rPr>
              <a:t>,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JTimeRange</a:t>
            </a:r>
            <a:r>
              <a:rPr lang="en-GB" sz="2200" dirty="0">
                <a:solidFill>
                  <a:schemeClr val="bg1"/>
                </a:solidFill>
              </a:rPr>
              <a:t>,	// time dependence </a:t>
            </a:r>
          </a:p>
          <a:p>
            <a:pPr marL="457200" lvl="1" indent="0">
              <a:buNone/>
              <a:tabLst>
                <a:tab pos="3408363" algn="l"/>
                <a:tab pos="64595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JStatus</a:t>
            </a:r>
            <a:r>
              <a:rPr lang="en-GB" sz="2200" dirty="0">
                <a:solidFill>
                  <a:schemeClr val="bg1"/>
                </a:solidFill>
              </a:rPr>
              <a:t>);	// on/off</a:t>
            </a:r>
          </a:p>
          <a:p>
            <a:pPr marL="457200" lvl="1" indent="0">
              <a:buNone/>
              <a:tabLst>
                <a:tab pos="3408363" algn="l"/>
                <a:tab pos="645953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virtual </a:t>
            </a:r>
            <a:r>
              <a:rPr lang="en-GB" sz="2200" dirty="0" err="1">
                <a:solidFill>
                  <a:schemeClr val="bg1"/>
                </a:solidFill>
              </a:rPr>
              <a:t>JPMTSignalProcessorInterface</a:t>
            </a:r>
            <a:r>
              <a:rPr lang="en-GB" sz="2200" dirty="0">
                <a:solidFill>
                  <a:schemeClr val="bg1"/>
                </a:solidFill>
              </a:rPr>
              <a:t>	// see next slide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 err="1">
                <a:solidFill>
                  <a:schemeClr val="bg1"/>
                </a:solidFill>
              </a:rPr>
              <a:t>getPMTSignalProcessor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JPMTIdentifier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 marL="457200" lvl="1" indent="0">
              <a:buNone/>
            </a:pPr>
            <a:endParaRPr lang="en-GB" sz="22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6818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JPMTSignalProcessorInterface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interface methods</a:t>
            </a:r>
          </a:p>
          <a:p>
            <a:pPr marL="457200" lvl="1" indent="0">
              <a:buNone/>
            </a:pPr>
            <a:r>
              <a:rPr lang="en-GB" sz="2200" dirty="0">
                <a:solidFill>
                  <a:schemeClr val="bg1"/>
                </a:solidFill>
              </a:rPr>
              <a:t>virtual bool </a:t>
            </a:r>
            <a:r>
              <a:rPr lang="en-GB" sz="2200" dirty="0" err="1">
                <a:solidFill>
                  <a:schemeClr val="bg1"/>
                </a:solidFill>
              </a:rPr>
              <a:t>applyQE</a:t>
            </a:r>
            <a:r>
              <a:rPr lang="en-GB" sz="2200" dirty="0">
                <a:solidFill>
                  <a:schemeClr val="bg1"/>
                </a:solidFill>
              </a:rPr>
              <a:t>();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virtual double </a:t>
            </a:r>
            <a:r>
              <a:rPr lang="en-GB" sz="2200" dirty="0" err="1">
                <a:solidFill>
                  <a:schemeClr val="bg1"/>
                </a:solidFill>
              </a:rPr>
              <a:t>getRandomTime</a:t>
            </a:r>
            <a:r>
              <a:rPr lang="en-GB" sz="2200" dirty="0">
                <a:solidFill>
                  <a:schemeClr val="bg1"/>
                </a:solidFill>
              </a:rPr>
              <a:t>(double </a:t>
            </a:r>
            <a:r>
              <a:rPr lang="en-GB" sz="2200" dirty="0" err="1">
                <a:solidFill>
                  <a:schemeClr val="bg1"/>
                </a:solidFill>
              </a:rPr>
              <a:t>t_ns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GB" sz="2200" dirty="0">
                <a:solidFill>
                  <a:schemeClr val="bg1"/>
                </a:solidFill>
              </a:rPr>
              <a:t>virtual bool compare(</a:t>
            </a:r>
            <a:r>
              <a:rPr lang="en-GB" sz="2200" dirty="0" err="1">
                <a:solidFill>
                  <a:schemeClr val="bg1"/>
                </a:solidFill>
              </a:rPr>
              <a:t>JPhotoElectron</a:t>
            </a:r>
            <a:r>
              <a:rPr lang="en-GB" sz="2200" dirty="0">
                <a:solidFill>
                  <a:schemeClr val="bg1"/>
                </a:solidFill>
              </a:rPr>
              <a:t>,  </a:t>
            </a:r>
            <a:r>
              <a:rPr lang="en-GB" sz="2200" dirty="0" err="1">
                <a:solidFill>
                  <a:schemeClr val="bg1"/>
                </a:solidFill>
              </a:rPr>
              <a:t>JPhotoElectron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GB" sz="2200" dirty="0">
                <a:solidFill>
                  <a:schemeClr val="bg1"/>
                </a:solidFill>
              </a:rPr>
              <a:t>virtual double </a:t>
            </a:r>
            <a:r>
              <a:rPr lang="en-GB" sz="2200" dirty="0" err="1">
                <a:solidFill>
                  <a:schemeClr val="bg1"/>
                </a:solidFill>
              </a:rPr>
              <a:t>getRandomCharge</a:t>
            </a:r>
            <a:r>
              <a:rPr lang="en-GB" sz="2200" dirty="0">
                <a:solidFill>
                  <a:schemeClr val="bg1"/>
                </a:solidFill>
              </a:rPr>
              <a:t>(int NPE);</a:t>
            </a:r>
          </a:p>
          <a:p>
            <a:pPr marL="457200" lvl="1" indent="0">
              <a:buNone/>
            </a:pPr>
            <a:r>
              <a:rPr lang="en-GB" sz="2200" dirty="0">
                <a:solidFill>
                  <a:schemeClr val="bg1"/>
                </a:solidFill>
              </a:rPr>
              <a:t>virtual </a:t>
            </a:r>
            <a:r>
              <a:rPr lang="en-GB" sz="2200" dirty="0" err="1">
                <a:solidFill>
                  <a:schemeClr val="bg1"/>
                </a:solidFill>
              </a:rPr>
              <a:t>JChargeDomains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applyThreshold</a:t>
            </a:r>
            <a:r>
              <a:rPr lang="en-GB" sz="2200" dirty="0">
                <a:solidFill>
                  <a:schemeClr val="bg1"/>
                </a:solidFill>
              </a:rPr>
              <a:t>(double </a:t>
            </a:r>
            <a:r>
              <a:rPr lang="en-GB" sz="2200" dirty="0" err="1">
                <a:solidFill>
                  <a:schemeClr val="bg1"/>
                </a:solidFill>
              </a:rPr>
              <a:t>npe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GB" sz="2200" dirty="0">
                <a:solidFill>
                  <a:schemeClr val="bg1"/>
                </a:solidFill>
              </a:rPr>
              <a:t>virtual double </a:t>
            </a:r>
            <a:r>
              <a:rPr lang="en-GB" sz="2200" dirty="0" err="1">
                <a:solidFill>
                  <a:schemeClr val="bg1"/>
                </a:solidFill>
              </a:rPr>
              <a:t>getTimeOverThreshold</a:t>
            </a:r>
            <a:r>
              <a:rPr lang="en-GB" sz="2200" dirty="0">
                <a:solidFill>
                  <a:schemeClr val="bg1"/>
                </a:solidFill>
              </a:rPr>
              <a:t>(double </a:t>
            </a:r>
            <a:r>
              <a:rPr lang="en-GB" sz="2200" dirty="0" err="1">
                <a:solidFill>
                  <a:schemeClr val="bg1"/>
                </a:solidFill>
              </a:rPr>
              <a:t>npe</a:t>
            </a:r>
            <a:r>
              <a:rPr lang="en-GB" sz="2200" dirty="0">
                <a:solidFill>
                  <a:schemeClr val="bg1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GB" sz="2200" dirty="0">
                <a:solidFill>
                  <a:schemeClr val="bg1"/>
                </a:solidFill>
              </a:rPr>
              <a:t>virtual double </a:t>
            </a:r>
            <a:r>
              <a:rPr lang="en-GB" sz="2200" dirty="0" err="1">
                <a:solidFill>
                  <a:schemeClr val="bg1"/>
                </a:solidFill>
              </a:rPr>
              <a:t>getSurvivalProbability</a:t>
            </a:r>
            <a:r>
              <a:rPr lang="en-GB" sz="2200" dirty="0">
                <a:solidFill>
                  <a:schemeClr val="bg1"/>
                </a:solidFill>
              </a:rPr>
              <a:t>(int NPE);</a:t>
            </a:r>
          </a:p>
          <a:p>
            <a:pPr marL="457200" lvl="1" indent="0">
              <a:buNone/>
            </a:pPr>
            <a:r>
              <a:rPr lang="en-GB" sz="2200" dirty="0">
                <a:solidFill>
                  <a:schemeClr val="bg1"/>
                </a:solidFill>
              </a:rPr>
              <a:t>virtual void merge(</a:t>
            </a:r>
            <a:r>
              <a:rPr lang="en-GB" sz="2200" dirty="0" err="1">
                <a:solidFill>
                  <a:schemeClr val="bg1"/>
                </a:solidFill>
              </a:rPr>
              <a:t>JPMTData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JPMTHit</a:t>
            </a:r>
            <a:r>
              <a:rPr lang="en-GB" sz="2200" dirty="0">
                <a:solidFill>
                  <a:schemeClr val="bg1"/>
                </a:solidFill>
              </a:rPr>
              <a:t>&gt;&amp;);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4110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JCLBDefaultSimulatorInterface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implements</a:t>
            </a:r>
          </a:p>
          <a:p>
            <a:pPr lvl="1"/>
            <a:r>
              <a:rPr lang="en-GB" dirty="0" err="1">
                <a:solidFill>
                  <a:schemeClr val="bg1"/>
                </a:solidFill>
              </a:rPr>
              <a:t>JCLBSimulator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interface methods</a:t>
            </a:r>
          </a:p>
          <a:p>
            <a:pPr marL="457200" lvl="1" indent="0">
              <a:buNone/>
              <a:tabLst>
                <a:tab pos="62722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virtual </a:t>
            </a:r>
            <a:r>
              <a:rPr lang="en-GB" sz="2200" dirty="0" err="1">
                <a:solidFill>
                  <a:schemeClr val="bg1"/>
                </a:solidFill>
              </a:rPr>
              <a:t>JDAQHit</a:t>
            </a:r>
            <a:r>
              <a:rPr lang="en-GB" sz="2200" dirty="0">
                <a:solidFill>
                  <a:schemeClr val="bg1"/>
                </a:solidFill>
              </a:rPr>
              <a:t>  JTDC::</a:t>
            </a:r>
            <a:r>
              <a:rPr lang="en-GB" sz="2200" dirty="0" err="1">
                <a:solidFill>
                  <a:schemeClr val="bg1"/>
                </a:solidFill>
              </a:rPr>
              <a:t>makeHit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JPMT_t</a:t>
            </a:r>
            <a:r>
              <a:rPr lang="en-GB" sz="2200" dirty="0">
                <a:solidFill>
                  <a:schemeClr val="bg1"/>
                </a:solidFill>
              </a:rPr>
              <a:t>, double, </a:t>
            </a:r>
            <a:r>
              <a:rPr lang="en-GB" sz="2200" dirty="0" err="1">
                <a:solidFill>
                  <a:schemeClr val="bg1"/>
                </a:solidFill>
              </a:rPr>
              <a:t>JTOT_t</a:t>
            </a:r>
            <a:r>
              <a:rPr lang="en-GB" sz="2200" dirty="0">
                <a:solidFill>
                  <a:schemeClr val="bg1"/>
                </a:solidFill>
              </a:rPr>
              <a:t>);		// non-linearity</a:t>
            </a:r>
          </a:p>
          <a:p>
            <a:pPr marL="457200" lvl="1" indent="0">
              <a:buNone/>
              <a:tabLst>
                <a:tab pos="627221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virtual bool  </a:t>
            </a:r>
            <a:r>
              <a:rPr lang="en-GB" sz="2200" dirty="0" err="1">
                <a:solidFill>
                  <a:schemeClr val="bg1"/>
                </a:solidFill>
              </a:rPr>
              <a:t>JStateMachine</a:t>
            </a:r>
            <a:r>
              <a:rPr lang="en-GB" sz="2200" dirty="0">
                <a:solidFill>
                  <a:schemeClr val="bg1"/>
                </a:solidFill>
              </a:rPr>
              <a:t>::</a:t>
            </a:r>
            <a:r>
              <a:rPr lang="en-GB" sz="2200" dirty="0" err="1">
                <a:solidFill>
                  <a:schemeClr val="bg1"/>
                </a:solidFill>
              </a:rPr>
              <a:t>maybeSwapped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JDAQHit</a:t>
            </a:r>
            <a:r>
              <a:rPr lang="en-GB" sz="2200" dirty="0">
                <a:solidFill>
                  <a:schemeClr val="bg1"/>
                </a:solidFill>
              </a:rPr>
              <a:t>, </a:t>
            </a:r>
            <a:r>
              <a:rPr lang="en-GB" sz="2200" dirty="0" err="1">
                <a:solidFill>
                  <a:schemeClr val="bg1"/>
                </a:solidFill>
              </a:rPr>
              <a:t>JDAQHit</a:t>
            </a:r>
            <a:r>
              <a:rPr lang="en-GB" sz="2200" dirty="0">
                <a:solidFill>
                  <a:schemeClr val="bg1"/>
                </a:solidFill>
              </a:rPr>
              <a:t>);	// state machine</a:t>
            </a:r>
          </a:p>
          <a:p>
            <a:pPr marL="457200" lvl="1" indent="0">
              <a:buNone/>
              <a:tabLst>
                <a:tab pos="627221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 marL="457200" lvl="1" indent="0">
              <a:buNone/>
              <a:tabLst>
                <a:tab pos="6272213" algn="l"/>
              </a:tabLst>
            </a:pPr>
            <a:r>
              <a:rPr lang="en-US" sz="2200" dirty="0">
                <a:solidFill>
                  <a:schemeClr val="bg1"/>
                </a:solidFill>
              </a:rPr>
              <a:t>virtual int </a:t>
            </a:r>
            <a:r>
              <a:rPr lang="en-US" sz="2200" dirty="0" err="1">
                <a:solidFill>
                  <a:schemeClr val="bg1"/>
                </a:solidFill>
              </a:rPr>
              <a:t>getUDPNumberOfReceivedPackets</a:t>
            </a:r>
            <a:r>
              <a:rPr lang="en-US" sz="2200" dirty="0">
                <a:solidFill>
                  <a:schemeClr val="bg1"/>
                </a:solidFill>
              </a:rPr>
              <a:t>(</a:t>
            </a:r>
            <a:r>
              <a:rPr lang="en-US" sz="2200" dirty="0" err="1">
                <a:solidFill>
                  <a:schemeClr val="bg1"/>
                </a:solidFill>
              </a:rPr>
              <a:t>JModuleIdentifier</a:t>
            </a:r>
            <a:r>
              <a:rPr lang="en-US" sz="2200" dirty="0">
                <a:solidFill>
                  <a:schemeClr val="bg1"/>
                </a:solidFill>
              </a:rPr>
              <a:t>);</a:t>
            </a:r>
            <a:br>
              <a:rPr lang="en-US" sz="2200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virtual int </a:t>
            </a:r>
            <a:r>
              <a:rPr lang="en-US" sz="2200" dirty="0" err="1">
                <a:solidFill>
                  <a:schemeClr val="bg1"/>
                </a:solidFill>
              </a:rPr>
              <a:t>getUDPMaximalSequenceNumber</a:t>
            </a:r>
            <a:r>
              <a:rPr lang="en-US" sz="2200" dirty="0">
                <a:solidFill>
                  <a:schemeClr val="bg1"/>
                </a:solidFill>
              </a:rPr>
              <a:t>(const </a:t>
            </a:r>
            <a:r>
              <a:rPr lang="en-US" sz="2200" dirty="0" err="1">
                <a:solidFill>
                  <a:schemeClr val="bg1"/>
                </a:solidFill>
              </a:rPr>
              <a:t>JModuleIdentifier</a:t>
            </a:r>
            <a:r>
              <a:rPr lang="en-US" sz="2200" dirty="0">
                <a:solidFill>
                  <a:schemeClr val="bg1"/>
                </a:solidFill>
              </a:rPr>
              <a:t>);</a:t>
            </a:r>
            <a:br>
              <a:rPr lang="en-US" sz="2200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virtual bool </a:t>
            </a:r>
            <a:r>
              <a:rPr lang="en-US" sz="2200" dirty="0" err="1">
                <a:solidFill>
                  <a:schemeClr val="bg1"/>
                </a:solidFill>
              </a:rPr>
              <a:t>hasUDPTrailer</a:t>
            </a:r>
            <a:r>
              <a:rPr lang="en-US" sz="2200" dirty="0">
                <a:solidFill>
                  <a:schemeClr val="bg1"/>
                </a:solidFill>
              </a:rPr>
              <a:t>(const </a:t>
            </a:r>
            <a:r>
              <a:rPr lang="en-US" sz="2200" dirty="0" err="1">
                <a:solidFill>
                  <a:schemeClr val="bg1"/>
                </a:solidFill>
              </a:rPr>
              <a:t>JModuleIdentifier</a:t>
            </a:r>
            <a:r>
              <a:rPr lang="en-US" sz="2200" dirty="0">
                <a:solidFill>
                  <a:schemeClr val="bg1"/>
                </a:solidFill>
              </a:rPr>
              <a:t>);</a:t>
            </a:r>
            <a:br>
              <a:rPr lang="en-US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virtual bool </a:t>
            </a:r>
            <a:r>
              <a:rPr lang="en-GB" sz="2200" dirty="0" err="1">
                <a:solidFill>
                  <a:schemeClr val="bg1"/>
                </a:solidFill>
              </a:rPr>
              <a:t>getHighRateVeto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JPMTIdentifier</a:t>
            </a:r>
            <a:r>
              <a:rPr lang="en-GB" sz="2200" dirty="0">
                <a:solidFill>
                  <a:schemeClr val="bg1"/>
                </a:solidFill>
              </a:rPr>
              <a:t>);				// high-rate veto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6737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Available implementations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JK40DefaultSimulator</a:t>
            </a: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single rates</a:t>
            </a: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multiple rates</a:t>
            </a: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angular dependence of coincidence rates</a:t>
            </a:r>
          </a:p>
          <a:p>
            <a:r>
              <a:rPr lang="en-GB" dirty="0" err="1">
                <a:solidFill>
                  <a:schemeClr val="bg1"/>
                </a:solidFill>
              </a:rPr>
              <a:t>JPMTAnalogueSignalProcessor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transition time spread</a:t>
            </a: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gain spread</a:t>
            </a: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threshold</a:t>
            </a: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time-over-threshold</a:t>
            </a: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hit merging</a:t>
            </a:r>
            <a:endParaRPr lang="en-GB" baseline="30000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6308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E9B8-D4D3-496D-B2CC-181A16E5C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Available implementations (2/3)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0FFC3-3D46-4438-B6F5-EA4C1BECA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JCLBDefaultSimulator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TDC non-</a:t>
            </a:r>
            <a:r>
              <a:rPr lang="en-GB" dirty="0" err="1">
                <a:solidFill>
                  <a:schemeClr val="bg1"/>
                </a:solidFill>
              </a:rPr>
              <a:t>lenarity</a:t>
            </a:r>
            <a:endParaRPr lang="en-GB" dirty="0">
              <a:solidFill>
                <a:schemeClr val="bg1"/>
              </a:solidFill>
            </a:endParaRPr>
          </a:p>
          <a:p>
            <a:pPr lvl="1"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r>
              <a:rPr lang="en-GB" dirty="0">
                <a:solidFill>
                  <a:schemeClr val="bg1"/>
                </a:solidFill>
              </a:rPr>
              <a:t>hit re-shuffling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1261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Available implementations (3/3)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715963" algn="l"/>
              </a:tabLst>
            </a:pPr>
            <a:r>
              <a:rPr lang="en-GB" dirty="0">
                <a:solidFill>
                  <a:schemeClr val="bg1"/>
                </a:solidFill>
              </a:rPr>
              <a:t>JK40RunByRunSimulator :</a:t>
            </a:r>
          </a:p>
          <a:p>
            <a:pPr marL="457200" lvl="1" indent="0">
              <a:buNone/>
              <a:tabLst>
                <a:tab pos="715963" algn="l"/>
              </a:tabLst>
            </a:pPr>
            <a:r>
              <a:rPr lang="en-GB" dirty="0">
                <a:solidFill>
                  <a:schemeClr val="bg1"/>
                </a:solidFill>
              </a:rPr>
              <a:t>	JK40DefaultSimulator</a:t>
            </a:r>
          </a:p>
          <a:p>
            <a:pPr lvl="2">
              <a:buFont typeface="Wingdings" panose="05000000000000000000" pitchFamily="2" charset="2"/>
              <a:buChar char="ü"/>
              <a:tabLst>
                <a:tab pos="715963" algn="l"/>
              </a:tabLst>
            </a:pPr>
            <a:r>
              <a:rPr lang="en-GB" dirty="0">
                <a:solidFill>
                  <a:schemeClr val="bg1"/>
                </a:solidFill>
              </a:rPr>
              <a:t>single rates from real data</a:t>
            </a:r>
          </a:p>
          <a:p>
            <a:pPr lvl="2">
              <a:buFont typeface="Wingdings" panose="05000000000000000000" pitchFamily="2" charset="2"/>
              <a:buChar char="ü"/>
              <a:tabLst>
                <a:tab pos="715963" algn="l"/>
              </a:tabLst>
            </a:pPr>
            <a:r>
              <a:rPr lang="en-GB" dirty="0">
                <a:solidFill>
                  <a:schemeClr val="bg1"/>
                </a:solidFill>
              </a:rPr>
              <a:t>multiple rates</a:t>
            </a:r>
          </a:p>
          <a:p>
            <a:pPr lvl="2">
              <a:buFont typeface="Wingdings" panose="05000000000000000000" pitchFamily="2" charset="2"/>
              <a:buChar char="ü"/>
              <a:tabLst>
                <a:tab pos="715963" algn="l"/>
              </a:tabLst>
            </a:pPr>
            <a:r>
              <a:rPr lang="en-GB" dirty="0">
                <a:solidFill>
                  <a:schemeClr val="bg1"/>
                </a:solidFill>
              </a:rPr>
              <a:t>angular dependence of coincidence rates</a:t>
            </a:r>
          </a:p>
          <a:p>
            <a:pPr>
              <a:tabLst>
                <a:tab pos="715963" algn="l"/>
              </a:tabLst>
            </a:pPr>
            <a:r>
              <a:rPr lang="en-GB" dirty="0" err="1">
                <a:solidFill>
                  <a:schemeClr val="bg1"/>
                </a:solidFill>
              </a:rPr>
              <a:t>JPMTRunByRunSimulator</a:t>
            </a:r>
            <a:r>
              <a:rPr lang="en-GB" dirty="0">
                <a:solidFill>
                  <a:schemeClr val="bg1"/>
                </a:solidFill>
              </a:rPr>
              <a:t> :</a:t>
            </a:r>
          </a:p>
          <a:p>
            <a:pPr marL="457200" lvl="1" indent="0">
              <a:buNone/>
              <a:tabLst>
                <a:tab pos="715963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>
                <a:solidFill>
                  <a:schemeClr val="bg1"/>
                </a:solidFill>
              </a:rPr>
              <a:t>JPMTDefaultSimulator</a:t>
            </a:r>
            <a:endParaRPr lang="en-GB" dirty="0">
              <a:solidFill>
                <a:schemeClr val="bg1"/>
              </a:solidFill>
            </a:endParaRPr>
          </a:p>
          <a:p>
            <a:pPr lvl="2">
              <a:buFont typeface="Wingdings" panose="05000000000000000000" pitchFamily="2" charset="2"/>
              <a:buChar char="ü"/>
              <a:tabLst>
                <a:tab pos="715963" algn="l"/>
              </a:tabLst>
            </a:pPr>
            <a:r>
              <a:rPr lang="en-GB" dirty="0">
                <a:solidFill>
                  <a:schemeClr val="bg1"/>
                </a:solidFill>
              </a:rPr>
              <a:t>PMT status from real data</a:t>
            </a:r>
          </a:p>
          <a:p>
            <a:pPr>
              <a:tabLst>
                <a:tab pos="715963" algn="l"/>
              </a:tabLst>
            </a:pPr>
            <a:r>
              <a:rPr lang="en-GB" dirty="0" err="1">
                <a:solidFill>
                  <a:schemeClr val="bg1"/>
                </a:solidFill>
              </a:rPr>
              <a:t>JCLBRunByRunSimulator</a:t>
            </a:r>
            <a:r>
              <a:rPr lang="en-GB" dirty="0">
                <a:solidFill>
                  <a:schemeClr val="bg1"/>
                </a:solidFill>
              </a:rPr>
              <a:t> :</a:t>
            </a:r>
          </a:p>
          <a:p>
            <a:pPr marL="457200" lvl="1" indent="0">
              <a:buNone/>
              <a:tabLst>
                <a:tab pos="715963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>
                <a:solidFill>
                  <a:schemeClr val="bg1"/>
                </a:solidFill>
              </a:rPr>
              <a:t>JCLBDefaultSimulator</a:t>
            </a:r>
            <a:endParaRPr lang="en-GB" dirty="0">
              <a:solidFill>
                <a:schemeClr val="bg1"/>
              </a:solidFill>
            </a:endParaRPr>
          </a:p>
          <a:p>
            <a:pPr lvl="2">
              <a:buFont typeface="Wingdings" panose="05000000000000000000" pitchFamily="2" charset="2"/>
              <a:buChar char="ü"/>
              <a:tabLst>
                <a:tab pos="715963" algn="l"/>
              </a:tabLst>
            </a:pPr>
            <a:r>
              <a:rPr lang="en-GB" dirty="0">
                <a:solidFill>
                  <a:schemeClr val="bg1"/>
                </a:solidFill>
              </a:rPr>
              <a:t>high-rate veto from real data</a:t>
            </a:r>
          </a:p>
          <a:p>
            <a:pPr marL="0" indent="0">
              <a:buNone/>
              <a:tabLst>
                <a:tab pos="715963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lvl="1">
              <a:tabLst>
                <a:tab pos="715963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ü"/>
              <a:tabLst>
                <a:tab pos="2159000" algn="l"/>
                <a:tab pos="8513763" algn="r"/>
              </a:tabLst>
            </a:pPr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8292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Detector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800000" cy="4680000"/>
          </a:xfrm>
          <a:ln>
            <a:solidFill>
              <a:schemeClr val="bg1"/>
            </a:solidFill>
          </a:ln>
        </p:spPr>
        <p:txBody>
          <a:bodyPr anchor="ctr">
            <a:noAutofit/>
          </a:bodyPr>
          <a:lstStyle/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JDetectorSimulator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JPMTRouter</a:t>
            </a:r>
            <a:r>
              <a:rPr lang="en-GB" sz="2200" dirty="0">
                <a:solidFill>
                  <a:schemeClr val="bg1"/>
                </a:solidFill>
              </a:rPr>
              <a:t>,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fast access to PMT data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JK40Simulator,</a:t>
            </a: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JPMTSimulator</a:t>
            </a:r>
            <a:r>
              <a:rPr lang="en-GB" sz="2200" dirty="0">
                <a:solidFill>
                  <a:schemeClr val="bg1"/>
                </a:solidFill>
              </a:rPr>
              <a:t>,</a:t>
            </a: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JCLBSimulator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JDetectorSimulator</a:t>
            </a:r>
            <a:r>
              <a:rPr lang="en-GB" sz="2200" dirty="0">
                <a:solidFill>
                  <a:schemeClr val="bg1"/>
                </a:solidFill>
              </a:rPr>
              <a:t>(</a:t>
            </a:r>
            <a:r>
              <a:rPr lang="en-GB" sz="2200" dirty="0" err="1">
                <a:solidFill>
                  <a:schemeClr val="bg1"/>
                </a:solidFill>
              </a:rPr>
              <a:t>JDetector</a:t>
            </a:r>
            <a:r>
              <a:rPr lang="en-GB" sz="2200" dirty="0">
                <a:solidFill>
                  <a:schemeClr val="bg1"/>
                </a:solidFill>
              </a:rPr>
              <a:t>);	//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 input detector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protected:</a:t>
            </a: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</a:t>
            </a:r>
            <a:r>
              <a:rPr lang="en-GB" sz="2200" dirty="0" err="1">
                <a:solidFill>
                  <a:schemeClr val="bg1"/>
                </a:solidFill>
              </a:rPr>
              <a:t>std</a:t>
            </a:r>
            <a:r>
              <a:rPr lang="en-GB" sz="2200" dirty="0">
                <a:solidFill>
                  <a:schemeClr val="bg1"/>
                </a:solidFill>
              </a:rPr>
              <a:t>::</a:t>
            </a:r>
            <a:r>
              <a:rPr lang="en-GB" sz="2200" dirty="0" err="1">
                <a:solidFill>
                  <a:schemeClr val="bg1"/>
                </a:solidFill>
              </a:rPr>
              <a:t>auto_ptr</a:t>
            </a:r>
            <a:r>
              <a:rPr lang="en-GB" sz="2200" dirty="0">
                <a:solidFill>
                  <a:schemeClr val="bg1"/>
                </a:solidFill>
              </a:rPr>
              <a:t>&lt;JK40Simulator&gt;	k40Simulator;</a:t>
            </a: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</a:t>
            </a:r>
            <a:r>
              <a:rPr lang="en-GB" sz="2200" dirty="0" err="1">
                <a:solidFill>
                  <a:schemeClr val="bg1"/>
                </a:solidFill>
              </a:rPr>
              <a:t>std</a:t>
            </a:r>
            <a:r>
              <a:rPr lang="en-GB" sz="2200" dirty="0">
                <a:solidFill>
                  <a:schemeClr val="bg1"/>
                </a:solidFill>
              </a:rPr>
              <a:t>::</a:t>
            </a:r>
            <a:r>
              <a:rPr lang="en-GB" sz="2200" dirty="0" err="1">
                <a:solidFill>
                  <a:schemeClr val="bg1"/>
                </a:solidFill>
              </a:rPr>
              <a:t>auto_ptr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JPMTSimulator</a:t>
            </a:r>
            <a:r>
              <a:rPr lang="en-GB" sz="2200" dirty="0">
                <a:solidFill>
                  <a:schemeClr val="bg1"/>
                </a:solidFill>
              </a:rPr>
              <a:t>&gt;	</a:t>
            </a:r>
            <a:r>
              <a:rPr lang="en-GB" sz="2200" dirty="0" err="1">
                <a:solidFill>
                  <a:schemeClr val="bg1"/>
                </a:solidFill>
              </a:rPr>
              <a:t>pmtSimulator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</a:t>
            </a:r>
            <a:r>
              <a:rPr lang="en-GB" sz="2200" dirty="0" err="1">
                <a:solidFill>
                  <a:schemeClr val="bg1"/>
                </a:solidFill>
              </a:rPr>
              <a:t>std</a:t>
            </a:r>
            <a:r>
              <a:rPr lang="en-GB" sz="2200" dirty="0">
                <a:solidFill>
                  <a:schemeClr val="bg1"/>
                </a:solidFill>
              </a:rPr>
              <a:t>::</a:t>
            </a:r>
            <a:r>
              <a:rPr lang="en-GB" sz="2200" dirty="0" err="1">
                <a:solidFill>
                  <a:schemeClr val="bg1"/>
                </a:solidFill>
              </a:rPr>
              <a:t>auto_ptr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JCLBSimulator</a:t>
            </a:r>
            <a:r>
              <a:rPr lang="en-GB" sz="2200" dirty="0">
                <a:solidFill>
                  <a:schemeClr val="bg1"/>
                </a:solidFill>
              </a:rPr>
              <a:t>&gt;	</a:t>
            </a:r>
            <a:r>
              <a:rPr lang="en-GB" sz="2200" dirty="0" err="1">
                <a:solidFill>
                  <a:schemeClr val="bg1"/>
                </a:solidFill>
              </a:rPr>
              <a:t>clbSimulator</a:t>
            </a:r>
            <a:r>
              <a:rPr lang="en-GB" sz="2200" dirty="0">
                <a:solidFill>
                  <a:schemeClr val="bg1"/>
                </a:solidFill>
              </a:rPr>
              <a:t>;</a:t>
            </a:r>
          </a:p>
          <a:p>
            <a:pPr marL="0" indent="0">
              <a:lnSpc>
                <a:spcPts val="1800"/>
              </a:lnSpc>
              <a:buNone/>
              <a:tabLst>
                <a:tab pos="357188" algn="l"/>
                <a:tab pos="714375" algn="l"/>
                <a:tab pos="1071563" algn="l"/>
                <a:tab pos="465772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4" name="Right Brace 3"/>
          <p:cNvSpPr/>
          <p:nvPr/>
        </p:nvSpPr>
        <p:spPr>
          <a:xfrm>
            <a:off x="7608570" y="5056507"/>
            <a:ext cx="250163" cy="936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997598" y="5273995"/>
            <a:ext cx="3960000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GB" sz="2200" dirty="0">
                <a:solidFill>
                  <a:schemeClr val="bg1"/>
                </a:solidFill>
              </a:rPr>
              <a:t>set your favourite simulator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1320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PMT simulation (1/1)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985838" algn="l"/>
                <a:tab pos="5029200" algn="l"/>
              </a:tabLst>
            </a:pPr>
            <a:r>
              <a:rPr lang="en-GB" dirty="0">
                <a:solidFill>
                  <a:schemeClr val="bg1"/>
                </a:solidFill>
              </a:rPr>
              <a:t>JMonitorK40</a:t>
            </a:r>
          </a:p>
          <a:p>
            <a:pPr marL="457200" lvl="1" indent="0">
              <a:buNone/>
              <a:tabLst>
                <a:tab pos="985838" algn="l"/>
                <a:tab pos="5029200" algn="l"/>
              </a:tabLst>
            </a:pPr>
            <a:r>
              <a:rPr lang="en-GB" dirty="0">
                <a:solidFill>
                  <a:schemeClr val="bg1"/>
                </a:solidFill>
              </a:rPr>
              <a:t>-f	&lt;input file&gt;	// </a:t>
            </a:r>
            <a:r>
              <a:rPr lang="en-GB" dirty="0" err="1">
                <a:solidFill>
                  <a:schemeClr val="bg1"/>
                </a:solidFill>
              </a:rPr>
              <a:t>JDAQTimeslice</a:t>
            </a:r>
            <a:endParaRPr lang="en-GB" dirty="0">
              <a:solidFill>
                <a:schemeClr val="bg1"/>
              </a:solidFill>
            </a:endParaRPr>
          </a:p>
          <a:p>
            <a:pPr marL="457200" lvl="1" indent="0">
              <a:buNone/>
              <a:tabLst>
                <a:tab pos="985838" algn="l"/>
                <a:tab pos="5029200" algn="l"/>
              </a:tabLst>
            </a:pPr>
            <a:r>
              <a:rPr lang="en-GB" dirty="0">
                <a:solidFill>
                  <a:schemeClr val="bg1"/>
                </a:solidFill>
              </a:rPr>
              <a:t>-o	&lt;output file&gt;	// histograms</a:t>
            </a:r>
          </a:p>
          <a:p>
            <a:pPr>
              <a:tabLst>
                <a:tab pos="985838" algn="l"/>
                <a:tab pos="5029200" algn="l"/>
              </a:tabLst>
            </a:pPr>
            <a:r>
              <a:rPr lang="en-GB" dirty="0">
                <a:solidFill>
                  <a:schemeClr val="bg1"/>
                </a:solidFill>
              </a:rPr>
              <a:t>JFitK40</a:t>
            </a:r>
          </a:p>
          <a:p>
            <a:pPr marL="457200" lvl="1" indent="0">
              <a:buNone/>
              <a:tabLst>
                <a:tab pos="985838" algn="l"/>
                <a:tab pos="5029200" algn="l"/>
              </a:tabLst>
            </a:pPr>
            <a:r>
              <a:rPr lang="en-GB" dirty="0">
                <a:solidFill>
                  <a:schemeClr val="bg1"/>
                </a:solidFill>
              </a:rPr>
              <a:t>-f	&lt;input file&gt;	// histograms</a:t>
            </a:r>
          </a:p>
          <a:p>
            <a:pPr marL="457200" lvl="1" indent="0">
              <a:buNone/>
              <a:tabLst>
                <a:tab pos="985838" algn="l"/>
                <a:tab pos="5029200" algn="l"/>
              </a:tabLst>
            </a:pPr>
            <a:r>
              <a:rPr lang="en-GB" dirty="0">
                <a:solidFill>
                  <a:schemeClr val="bg1"/>
                </a:solidFill>
              </a:rPr>
              <a:t>-P	&lt;PMT efficiency file&gt;	//</a:t>
            </a:r>
          </a:p>
          <a:p>
            <a:pPr>
              <a:tabLst>
                <a:tab pos="985838" algn="l"/>
                <a:tab pos="5029200" algn="l"/>
              </a:tabLst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38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2410272" y="5121000"/>
            <a:ext cx="7560000" cy="1188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en-GB" sz="2600" dirty="0"/>
              <a:t>PMT efficiency file can be input to </a:t>
            </a:r>
            <a:r>
              <a:rPr lang="en-GB" sz="2600" dirty="0" err="1"/>
              <a:t>JTriggerEfficiency</a:t>
            </a:r>
            <a:r>
              <a:rPr lang="en-GB" sz="2600" dirty="0"/>
              <a:t>, </a:t>
            </a:r>
            <a:r>
              <a:rPr lang="en-GB" sz="2600" dirty="0" err="1"/>
              <a:t>JEventTimeslice</a:t>
            </a:r>
            <a:r>
              <a:rPr lang="en-GB" sz="2600" dirty="0"/>
              <a:t>, </a:t>
            </a:r>
            <a:r>
              <a:rPr lang="en-GB" sz="2600" dirty="0" err="1"/>
              <a:t>JRandomTimesliceWriter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5138695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941728" y="1845391"/>
            <a:ext cx="6480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Muon depth dependence (1/1)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39</a:t>
            </a:fld>
            <a:endParaRPr lang="en-GB"/>
          </a:p>
        </p:txBody>
      </p:sp>
      <p:pic>
        <p:nvPicPr>
          <p:cNvPr id="5" name="Picture 4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5" t="10762" r="11408" b="11090"/>
          <a:stretch/>
        </p:blipFill>
        <p:spPr>
          <a:xfrm>
            <a:off x="4082679" y="2205320"/>
            <a:ext cx="4824000" cy="342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93656" y="5984867"/>
            <a:ext cx="14786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Depth [km]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2744621" y="3710371"/>
            <a:ext cx="12289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Rate [Hz]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297799" y="5604096"/>
            <a:ext cx="4464594" cy="369332"/>
            <a:chOff x="1780182" y="5976000"/>
            <a:chExt cx="4836050" cy="369332"/>
          </a:xfrm>
        </p:grpSpPr>
        <p:sp>
          <p:nvSpPr>
            <p:cNvPr id="9" name="TextBox 8"/>
            <p:cNvSpPr txBox="1"/>
            <p:nvPr/>
          </p:nvSpPr>
          <p:spPr>
            <a:xfrm>
              <a:off x="1780182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2.8</a:t>
              </a:r>
              <a:endParaRPr lang="en-GB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00182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2.9</a:t>
              </a:r>
              <a:endParaRPr lang="en-GB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20182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3.0</a:t>
              </a:r>
              <a:endParaRPr lang="en-GB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40181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3.1</a:t>
              </a:r>
              <a:endParaRPr lang="en-GB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660181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3.2</a:t>
              </a:r>
              <a:endParaRPr lang="en-GB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80181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3.3</a:t>
              </a:r>
              <a:endParaRPr lang="en-GB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100182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3.4</a:t>
              </a:r>
              <a:endParaRPr lang="en-GB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542335" y="1845392"/>
            <a:ext cx="593432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100"/>
              </a:lnSpc>
            </a:pPr>
            <a:r>
              <a:rPr lang="nl-NL" dirty="0"/>
              <a:t>0.05</a:t>
            </a:r>
          </a:p>
          <a:p>
            <a:pPr>
              <a:lnSpc>
                <a:spcPts val="5100"/>
              </a:lnSpc>
            </a:pPr>
            <a:r>
              <a:rPr lang="nl-NL" dirty="0"/>
              <a:t>0.04</a:t>
            </a:r>
          </a:p>
          <a:p>
            <a:pPr>
              <a:lnSpc>
                <a:spcPts val="5100"/>
              </a:lnSpc>
            </a:pPr>
            <a:r>
              <a:rPr lang="nl-NL" dirty="0"/>
              <a:t>0.03</a:t>
            </a:r>
          </a:p>
          <a:p>
            <a:pPr>
              <a:lnSpc>
                <a:spcPts val="5100"/>
              </a:lnSpc>
            </a:pPr>
            <a:r>
              <a:rPr lang="nl-NL" dirty="0"/>
              <a:t>0.02</a:t>
            </a:r>
          </a:p>
          <a:p>
            <a:pPr>
              <a:lnSpc>
                <a:spcPts val="5100"/>
              </a:lnSpc>
            </a:pPr>
            <a:r>
              <a:rPr lang="nl-NL" dirty="0"/>
              <a:t>0.01</a:t>
            </a:r>
          </a:p>
          <a:p>
            <a:pPr>
              <a:lnSpc>
                <a:spcPts val="5100"/>
              </a:lnSpc>
            </a:pPr>
            <a:r>
              <a:rPr lang="nl-NL" dirty="0"/>
              <a:t>0.0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6744072" y="2378250"/>
            <a:ext cx="2052000" cy="68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>
              <a:tabLst>
                <a:tab pos="449263" algn="l"/>
              </a:tabLst>
            </a:pPr>
            <a:r>
              <a:rPr lang="en-GB" dirty="0">
                <a:solidFill>
                  <a:schemeClr val="tx1"/>
                </a:solidFill>
              </a:rPr>
              <a:t>	data</a:t>
            </a:r>
          </a:p>
          <a:p>
            <a:pPr>
              <a:tabLst>
                <a:tab pos="449263" algn="l"/>
              </a:tabLst>
            </a:pPr>
            <a:r>
              <a:rPr lang="en-GB" dirty="0">
                <a:solidFill>
                  <a:schemeClr val="tx1"/>
                </a:solidFill>
              </a:rPr>
              <a:t>	fit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6922161" y="256513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6858351" y="2881402"/>
            <a:ext cx="21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62216" y="2276873"/>
            <a:ext cx="827150" cy="276999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b="1" dirty="0"/>
              <a:t>KM3NeT</a:t>
            </a:r>
          </a:p>
        </p:txBody>
      </p:sp>
    </p:spTree>
    <p:extLst>
      <p:ext uri="{BB962C8B-B14F-4D97-AF65-F5344CB8AC3E}">
        <p14:creationId xmlns:p14="http://schemas.microsoft.com/office/powerpoint/2010/main" val="180748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Applications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JTriggerEfficiency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processing of Monte Carlo data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output of km3, KM3Sim, </a:t>
            </a:r>
            <a:r>
              <a:rPr lang="en-GB" dirty="0" err="1">
                <a:solidFill>
                  <a:schemeClr val="bg1"/>
                </a:solidFill>
              </a:rPr>
              <a:t>JSirene</a:t>
            </a:r>
            <a:r>
              <a:rPr lang="en-GB" dirty="0">
                <a:solidFill>
                  <a:schemeClr val="bg1"/>
                </a:solidFill>
              </a:rPr>
              <a:t>, …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addition of random background</a:t>
            </a:r>
          </a:p>
          <a:p>
            <a:r>
              <a:rPr lang="en-GB" dirty="0" err="1">
                <a:solidFill>
                  <a:schemeClr val="bg1"/>
                </a:solidFill>
              </a:rPr>
              <a:t>JEventTimesliceWriter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processing of Monte Carlo data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output of K40 simulations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addition random background (e.g. singles rates)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044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941728" y="1845391"/>
            <a:ext cx="6480000" cy="46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Muon depth dependence (1/1)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40</a:t>
            </a:fld>
            <a:endParaRPr lang="en-GB"/>
          </a:p>
        </p:txBody>
      </p:sp>
      <p:pic>
        <p:nvPicPr>
          <p:cNvPr id="4" name="Picture 3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5" t="10762" r="11408" b="11090"/>
          <a:stretch/>
        </p:blipFill>
        <p:spPr>
          <a:xfrm>
            <a:off x="4082111" y="2201992"/>
            <a:ext cx="4824000" cy="3420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746943" y="2378250"/>
            <a:ext cx="2052000" cy="68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>
              <a:tabLst>
                <a:tab pos="449263" algn="l"/>
              </a:tabLst>
            </a:pPr>
            <a:r>
              <a:rPr lang="en-GB" dirty="0">
                <a:solidFill>
                  <a:schemeClr val="tx1"/>
                </a:solidFill>
              </a:rPr>
              <a:t>	data (corrected)</a:t>
            </a:r>
          </a:p>
          <a:p>
            <a:pPr>
              <a:tabLst>
                <a:tab pos="449263" algn="l"/>
              </a:tabLst>
            </a:pPr>
            <a:r>
              <a:rPr lang="en-GB" dirty="0">
                <a:solidFill>
                  <a:schemeClr val="tx1"/>
                </a:solidFill>
              </a:rPr>
              <a:t>	fit</a:t>
            </a: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6925032" y="2565130"/>
            <a:ext cx="72000" cy="72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861222" y="2881402"/>
            <a:ext cx="216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16200000">
            <a:off x="2744621" y="3710371"/>
            <a:ext cx="12289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Rate [Hz]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42335" y="1845392"/>
            <a:ext cx="593432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5100"/>
              </a:lnSpc>
            </a:pPr>
            <a:r>
              <a:rPr lang="nl-NL" dirty="0"/>
              <a:t>0.05</a:t>
            </a:r>
          </a:p>
          <a:p>
            <a:pPr>
              <a:lnSpc>
                <a:spcPts val="5100"/>
              </a:lnSpc>
            </a:pPr>
            <a:r>
              <a:rPr lang="nl-NL" dirty="0"/>
              <a:t>0.04</a:t>
            </a:r>
          </a:p>
          <a:p>
            <a:pPr>
              <a:lnSpc>
                <a:spcPts val="5100"/>
              </a:lnSpc>
            </a:pPr>
            <a:r>
              <a:rPr lang="nl-NL" dirty="0"/>
              <a:t>0.03</a:t>
            </a:r>
          </a:p>
          <a:p>
            <a:pPr>
              <a:lnSpc>
                <a:spcPts val="5100"/>
              </a:lnSpc>
            </a:pPr>
            <a:r>
              <a:rPr lang="nl-NL" dirty="0"/>
              <a:t>0.02</a:t>
            </a:r>
          </a:p>
          <a:p>
            <a:pPr>
              <a:lnSpc>
                <a:spcPts val="5100"/>
              </a:lnSpc>
            </a:pPr>
            <a:r>
              <a:rPr lang="nl-NL" dirty="0"/>
              <a:t>0.01</a:t>
            </a:r>
          </a:p>
          <a:p>
            <a:pPr>
              <a:lnSpc>
                <a:spcPts val="5100"/>
              </a:lnSpc>
            </a:pPr>
            <a:r>
              <a:rPr lang="nl-NL" dirty="0"/>
              <a:t>0.0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5793656" y="5984867"/>
            <a:ext cx="14786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Depth [km]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4297799" y="5604096"/>
            <a:ext cx="4464594" cy="369332"/>
            <a:chOff x="1780182" y="5976000"/>
            <a:chExt cx="4836050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1780182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2.8</a:t>
              </a:r>
              <a:endParaRPr lang="en-GB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00182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2.9</a:t>
              </a:r>
              <a:endParaRPr lang="en-GB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20182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3.0</a:t>
              </a:r>
              <a:endParaRPr lang="en-GB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40181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3.1</a:t>
              </a:r>
              <a:endParaRPr lang="en-GB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660181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3.2</a:t>
              </a:r>
              <a:endParaRPr lang="en-GB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380181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3.3</a:t>
              </a:r>
              <a:endParaRPr lang="en-GB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100182" y="5976000"/>
              <a:ext cx="516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nl-NL" dirty="0"/>
                <a:t>3.4</a:t>
              </a:r>
              <a:endParaRPr lang="en-GB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462216" y="2276873"/>
            <a:ext cx="827150" cy="276999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b="1" dirty="0"/>
              <a:t>KM3NeT</a:t>
            </a:r>
          </a:p>
        </p:txBody>
      </p:sp>
    </p:spTree>
    <p:extLst>
      <p:ext uri="{BB962C8B-B14F-4D97-AF65-F5344CB8AC3E}">
        <p14:creationId xmlns:p14="http://schemas.microsoft.com/office/powerpoint/2010/main" val="20030697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Time slice (1/1)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71390"/>
            <a:ext cx="8280000" cy="3600000"/>
          </a:xfrm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JEventTimeslice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 	</a:t>
            </a:r>
            <a:r>
              <a:rPr lang="en-GB" sz="2200" dirty="0" err="1">
                <a:solidFill>
                  <a:schemeClr val="bg1"/>
                </a:solidFill>
              </a:rPr>
              <a:t>JDAQTimeslice</a:t>
            </a: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as raw data (!)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</a:t>
            </a:r>
            <a:r>
              <a:rPr lang="en-GB" sz="2200" dirty="0" err="1">
                <a:solidFill>
                  <a:schemeClr val="bg1"/>
                </a:solidFill>
              </a:rPr>
              <a:t>JEventTimeslice</a:t>
            </a:r>
            <a:r>
              <a:rPr lang="en-GB" sz="2200" dirty="0">
                <a:solidFill>
                  <a:schemeClr val="bg1"/>
                </a:solidFill>
              </a:rPr>
              <a:t>(	</a:t>
            </a:r>
            <a:r>
              <a:rPr lang="en-GB" sz="2200" dirty="0" err="1">
                <a:solidFill>
                  <a:schemeClr val="bg1"/>
                </a:solidFill>
              </a:rPr>
              <a:t>JDAQChronometer</a:t>
            </a:r>
            <a:r>
              <a:rPr lang="en-GB" sz="2200" dirty="0">
                <a:solidFill>
                  <a:schemeClr val="bg1"/>
                </a:solidFill>
              </a:rPr>
              <a:t>,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RUN number, etc.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	</a:t>
            </a:r>
            <a:r>
              <a:rPr lang="en-GB" sz="2200" dirty="0" err="1">
                <a:solidFill>
                  <a:schemeClr val="bg1"/>
                </a:solidFill>
              </a:rPr>
              <a:t>JDetectorSimulator</a:t>
            </a:r>
            <a:r>
              <a:rPr lang="en-GB" sz="2200" dirty="0">
                <a:solidFill>
                  <a:schemeClr val="bg1"/>
                </a:solidFill>
              </a:rPr>
              <a:t>,	//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 detector simulation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	Event,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Monte Carlo event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	[</a:t>
            </a:r>
            <a:r>
              <a:rPr lang="en-GB" sz="2200" dirty="0" err="1">
                <a:solidFill>
                  <a:schemeClr val="bg1"/>
                </a:solidFill>
              </a:rPr>
              <a:t>JTimeRange</a:t>
            </a:r>
            <a:r>
              <a:rPr lang="en-GB" sz="2200" dirty="0">
                <a:solidFill>
                  <a:schemeClr val="bg1"/>
                </a:solidFill>
              </a:rPr>
              <a:t>]);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time window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513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Event (1/6)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528" y="1735881"/>
            <a:ext cx="8280000" cy="4680000"/>
          </a:xfrm>
          <a:ln>
            <a:solidFill>
              <a:schemeClr val="bg1"/>
            </a:solidFill>
          </a:ln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  <a:tabLst>
                <a:tab pos="442913" algn="l"/>
                <a:tab pos="4029075" algn="l"/>
              </a:tabLst>
            </a:pPr>
            <a:r>
              <a:rPr lang="en-GB" sz="3100" dirty="0" err="1">
                <a:solidFill>
                  <a:schemeClr val="bg1"/>
                </a:solidFill>
              </a:rPr>
              <a:t>JDAQEvent</a:t>
            </a:r>
            <a:r>
              <a:rPr lang="en-GB" sz="3100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  <a:tabLst>
                <a:tab pos="442913" algn="l"/>
                <a:tab pos="3771900" algn="l"/>
                <a:tab pos="4129088" algn="l"/>
                <a:tab pos="5915025" algn="l"/>
              </a:tabLst>
            </a:pPr>
            <a:r>
              <a:rPr lang="en-GB" sz="3100" dirty="0">
                <a:solidFill>
                  <a:schemeClr val="bg1"/>
                </a:solidFill>
              </a:rPr>
              <a:t>	</a:t>
            </a:r>
            <a:r>
              <a:rPr lang="en-GB" sz="3100" dirty="0" err="1">
                <a:solidFill>
                  <a:schemeClr val="bg1"/>
                </a:solidFill>
              </a:rPr>
              <a:t>JDAQChronometer</a:t>
            </a:r>
            <a:r>
              <a:rPr lang="en-GB" sz="3100" dirty="0">
                <a:solidFill>
                  <a:schemeClr val="bg1"/>
                </a:solidFill>
              </a:rPr>
              <a:t>,</a:t>
            </a:r>
          </a:p>
          <a:p>
            <a:pPr marL="0" indent="0">
              <a:buNone/>
              <a:tabLst>
                <a:tab pos="442913" algn="l"/>
                <a:tab pos="3771900" algn="l"/>
                <a:tab pos="4129088" algn="l"/>
                <a:tab pos="5915025" algn="l"/>
              </a:tabLst>
            </a:pPr>
            <a:r>
              <a:rPr lang="en-GB" sz="3100" dirty="0">
                <a:solidFill>
                  <a:schemeClr val="bg1"/>
                </a:solidFill>
              </a:rPr>
              <a:t>	</a:t>
            </a:r>
            <a:r>
              <a:rPr lang="en-GB" sz="3100" dirty="0" err="1">
                <a:solidFill>
                  <a:schemeClr val="bg1"/>
                </a:solidFill>
              </a:rPr>
              <a:t>JDAQTriggerCounter</a:t>
            </a:r>
            <a:r>
              <a:rPr lang="en-GB" sz="3100" dirty="0">
                <a:solidFill>
                  <a:schemeClr val="bg1"/>
                </a:solidFill>
              </a:rPr>
              <a:t>,	</a:t>
            </a:r>
            <a:r>
              <a:rPr lang="en-GB" sz="3100" dirty="0">
                <a:solidFill>
                  <a:schemeClr val="bg1"/>
                </a:solidFill>
                <a:sym typeface="Wingdings" panose="05000000000000000000" pitchFamily="2" charset="2"/>
              </a:rPr>
              <a:t>//	real data:	unique per thread</a:t>
            </a:r>
          </a:p>
          <a:p>
            <a:pPr marL="0" indent="0">
              <a:buNone/>
              <a:tabLst>
                <a:tab pos="442913" algn="l"/>
                <a:tab pos="3771900" algn="l"/>
                <a:tab pos="4129088" algn="l"/>
                <a:tab pos="5915025" algn="l"/>
              </a:tabLst>
            </a:pPr>
            <a:r>
              <a:rPr lang="en-GB" sz="3100" dirty="0">
                <a:solidFill>
                  <a:schemeClr val="bg1"/>
                </a:solidFill>
                <a:sym typeface="Wingdings" panose="05000000000000000000" pitchFamily="2" charset="2"/>
              </a:rPr>
              <a:t>		//	Monte Carlo:	index to </a:t>
            </a:r>
            <a:r>
              <a:rPr lang="en-GB" sz="3100" dirty="0" err="1">
                <a:solidFill>
                  <a:schemeClr val="bg1"/>
                </a:solidFill>
                <a:sym typeface="Wingdings" panose="05000000000000000000" pitchFamily="2" charset="2"/>
              </a:rPr>
              <a:t>TTree</a:t>
            </a:r>
            <a:endParaRPr lang="en-GB" sz="31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442913" algn="l"/>
                <a:tab pos="3771900" algn="l"/>
                <a:tab pos="4129088" algn="l"/>
                <a:tab pos="5915025" algn="l"/>
              </a:tabLst>
            </a:pPr>
            <a:r>
              <a:rPr lang="en-GB" sz="3100" dirty="0">
                <a:solidFill>
                  <a:schemeClr val="bg1"/>
                </a:solidFill>
              </a:rPr>
              <a:t>	</a:t>
            </a:r>
            <a:r>
              <a:rPr lang="en-GB" sz="3100" dirty="0" err="1">
                <a:solidFill>
                  <a:schemeClr val="bg1"/>
                </a:solidFill>
              </a:rPr>
              <a:t>JDAQTriggerMask</a:t>
            </a:r>
            <a:r>
              <a:rPr lang="en-GB" sz="3100" dirty="0">
                <a:solidFill>
                  <a:schemeClr val="bg1"/>
                </a:solidFill>
              </a:rPr>
              <a:t>	</a:t>
            </a:r>
            <a:r>
              <a:rPr lang="en-GB" sz="3100" dirty="0">
                <a:solidFill>
                  <a:schemeClr val="bg1"/>
                </a:solidFill>
                <a:sym typeface="Wingdings" panose="05000000000000000000" pitchFamily="2" charset="2"/>
              </a:rPr>
              <a:t>//	trigger bits of event</a:t>
            </a:r>
            <a:endParaRPr lang="en-GB" sz="31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442913" algn="l"/>
                <a:tab pos="4029075" algn="l"/>
              </a:tabLst>
            </a:pPr>
            <a:r>
              <a:rPr lang="en-GB" sz="3100" dirty="0">
                <a:solidFill>
                  <a:schemeClr val="bg1"/>
                </a:solidFill>
              </a:rPr>
              <a:t>{</a:t>
            </a:r>
          </a:p>
          <a:p>
            <a:pPr marL="0" indent="0">
              <a:buNone/>
              <a:tabLst>
                <a:tab pos="442913" algn="l"/>
                <a:tab pos="4029075" algn="l"/>
              </a:tabLst>
            </a:pPr>
            <a:r>
              <a:rPr lang="en-GB" sz="3100" dirty="0">
                <a:solidFill>
                  <a:schemeClr val="bg1"/>
                </a:solidFill>
              </a:rPr>
              <a:t>	</a:t>
            </a:r>
            <a:r>
              <a:rPr lang="en-GB" sz="3100" dirty="0" err="1">
                <a:solidFill>
                  <a:schemeClr val="bg1"/>
                </a:solidFill>
              </a:rPr>
              <a:t>const_iterator</a:t>
            </a:r>
            <a:r>
              <a:rPr lang="en-GB" sz="3100" dirty="0">
                <a:solidFill>
                  <a:schemeClr val="bg1"/>
                </a:solidFill>
              </a:rPr>
              <a:t>&lt;..&gt; begin&lt;..&gt;();</a:t>
            </a:r>
          </a:p>
          <a:p>
            <a:pPr marL="0" indent="0">
              <a:buNone/>
              <a:tabLst>
                <a:tab pos="442913" algn="l"/>
                <a:tab pos="4029075" algn="l"/>
              </a:tabLst>
            </a:pPr>
            <a:r>
              <a:rPr lang="en-GB" sz="3100" dirty="0">
                <a:solidFill>
                  <a:schemeClr val="bg1"/>
                </a:solidFill>
              </a:rPr>
              <a:t>	</a:t>
            </a:r>
            <a:r>
              <a:rPr lang="en-GB" sz="3100" dirty="0" err="1">
                <a:solidFill>
                  <a:schemeClr val="bg1"/>
                </a:solidFill>
              </a:rPr>
              <a:t>const_iterator</a:t>
            </a:r>
            <a:r>
              <a:rPr lang="en-GB" sz="3100" dirty="0">
                <a:solidFill>
                  <a:schemeClr val="bg1"/>
                </a:solidFill>
              </a:rPr>
              <a:t>&lt;..&gt; end&lt;..&gt;();</a:t>
            </a:r>
          </a:p>
          <a:p>
            <a:pPr marL="0" indent="0">
              <a:buNone/>
              <a:tabLst>
                <a:tab pos="442913" algn="l"/>
                <a:tab pos="4029075" algn="l"/>
              </a:tabLst>
            </a:pPr>
            <a:r>
              <a:rPr lang="en-GB" sz="3100" dirty="0">
                <a:solidFill>
                  <a:schemeClr val="bg1"/>
                </a:solidFill>
              </a:rPr>
              <a:t>	unsigned </a:t>
            </a:r>
            <a:r>
              <a:rPr lang="en-GB" sz="3100" dirty="0" err="1">
                <a:solidFill>
                  <a:schemeClr val="bg1"/>
                </a:solidFill>
              </a:rPr>
              <a:t>int</a:t>
            </a:r>
            <a:r>
              <a:rPr lang="en-GB" sz="3100" dirty="0">
                <a:solidFill>
                  <a:schemeClr val="bg1"/>
                </a:solidFill>
              </a:rPr>
              <a:t> size&lt;..&gt;();</a:t>
            </a:r>
          </a:p>
          <a:p>
            <a:pPr marL="0" indent="0">
              <a:buNone/>
              <a:tabLst>
                <a:tab pos="442913" algn="l"/>
                <a:tab pos="4029075" algn="l"/>
              </a:tabLst>
            </a:pPr>
            <a:r>
              <a:rPr lang="en-GB" sz="3100" dirty="0">
                <a:solidFill>
                  <a:schemeClr val="bg1"/>
                </a:solidFill>
              </a:rPr>
              <a:t>	unsigned </a:t>
            </a:r>
            <a:r>
              <a:rPr lang="en-GB" sz="3100" dirty="0" err="1">
                <a:solidFill>
                  <a:schemeClr val="bg1"/>
                </a:solidFill>
              </a:rPr>
              <a:t>int</a:t>
            </a:r>
            <a:r>
              <a:rPr lang="en-GB" sz="3100" dirty="0">
                <a:solidFill>
                  <a:schemeClr val="bg1"/>
                </a:solidFill>
              </a:rPr>
              <a:t> </a:t>
            </a:r>
            <a:r>
              <a:rPr lang="en-GB" sz="3100" dirty="0" err="1">
                <a:solidFill>
                  <a:schemeClr val="bg1"/>
                </a:solidFill>
              </a:rPr>
              <a:t>getOverlays</a:t>
            </a:r>
            <a:r>
              <a:rPr lang="en-GB" sz="3100" dirty="0">
                <a:solidFill>
                  <a:schemeClr val="bg1"/>
                </a:solidFill>
              </a:rPr>
              <a:t>();</a:t>
            </a:r>
          </a:p>
          <a:p>
            <a:pPr marL="0" indent="0">
              <a:buNone/>
              <a:tabLst>
                <a:tab pos="442913" algn="l"/>
                <a:tab pos="4029075" algn="l"/>
              </a:tabLst>
            </a:pPr>
            <a:r>
              <a:rPr lang="en-GB" sz="3100" dirty="0">
                <a:solidFill>
                  <a:schemeClr val="bg1"/>
                </a:solidFill>
              </a:rPr>
              <a:t>protected:</a:t>
            </a:r>
          </a:p>
          <a:p>
            <a:pPr marL="0" indent="0">
              <a:buNone/>
              <a:tabLst>
                <a:tab pos="442913" algn="l"/>
                <a:tab pos="4129088" algn="l"/>
              </a:tabLst>
            </a:pPr>
            <a:r>
              <a:rPr lang="en-GB" sz="3100" dirty="0">
                <a:solidFill>
                  <a:schemeClr val="bg1"/>
                </a:solidFill>
              </a:rPr>
              <a:t>	</a:t>
            </a:r>
            <a:r>
              <a:rPr lang="en-GB" sz="3100" dirty="0" err="1">
                <a:solidFill>
                  <a:schemeClr val="bg1"/>
                </a:solidFill>
              </a:rPr>
              <a:t>std</a:t>
            </a:r>
            <a:r>
              <a:rPr lang="en-GB" sz="3100" dirty="0">
                <a:solidFill>
                  <a:schemeClr val="bg1"/>
                </a:solidFill>
              </a:rPr>
              <a:t>::vector&lt;</a:t>
            </a:r>
            <a:r>
              <a:rPr lang="en-GB" sz="3100" dirty="0" err="1">
                <a:solidFill>
                  <a:schemeClr val="bg1"/>
                </a:solidFill>
              </a:rPr>
              <a:t>JDAQTriggeredHit</a:t>
            </a:r>
            <a:r>
              <a:rPr lang="en-GB" sz="3100" dirty="0">
                <a:solidFill>
                  <a:schemeClr val="bg1"/>
                </a:solidFill>
              </a:rPr>
              <a:t>&gt;	</a:t>
            </a:r>
            <a:r>
              <a:rPr lang="en-GB" sz="3100" dirty="0" err="1">
                <a:solidFill>
                  <a:schemeClr val="bg1"/>
                </a:solidFill>
              </a:rPr>
              <a:t>triggeredHits</a:t>
            </a:r>
            <a:r>
              <a:rPr lang="en-GB" sz="3100" dirty="0">
                <a:solidFill>
                  <a:schemeClr val="bg1"/>
                </a:solidFill>
              </a:rPr>
              <a:t>;</a:t>
            </a:r>
          </a:p>
          <a:p>
            <a:pPr marL="0" indent="0">
              <a:buNone/>
              <a:tabLst>
                <a:tab pos="442913" algn="l"/>
                <a:tab pos="4129088" algn="l"/>
              </a:tabLst>
            </a:pPr>
            <a:r>
              <a:rPr lang="en-GB" sz="3100" dirty="0">
                <a:solidFill>
                  <a:schemeClr val="bg1"/>
                </a:solidFill>
              </a:rPr>
              <a:t>	</a:t>
            </a:r>
            <a:r>
              <a:rPr lang="en-GB" sz="3100" dirty="0" err="1">
                <a:solidFill>
                  <a:schemeClr val="bg1"/>
                </a:solidFill>
              </a:rPr>
              <a:t>std</a:t>
            </a:r>
            <a:r>
              <a:rPr lang="en-GB" sz="3100" dirty="0">
                <a:solidFill>
                  <a:schemeClr val="bg1"/>
                </a:solidFill>
              </a:rPr>
              <a:t>::vector&lt;</a:t>
            </a:r>
            <a:r>
              <a:rPr lang="en-GB" sz="3100" dirty="0" err="1">
                <a:solidFill>
                  <a:schemeClr val="bg1"/>
                </a:solidFill>
              </a:rPr>
              <a:t>JDAQSnapshotHit</a:t>
            </a:r>
            <a:r>
              <a:rPr lang="en-GB" sz="3100" dirty="0">
                <a:solidFill>
                  <a:schemeClr val="bg1"/>
                </a:solidFill>
              </a:rPr>
              <a:t>&gt;	</a:t>
            </a:r>
            <a:r>
              <a:rPr lang="en-GB" sz="3100" dirty="0" err="1">
                <a:solidFill>
                  <a:schemeClr val="bg1"/>
                </a:solidFill>
              </a:rPr>
              <a:t>snapshotHits</a:t>
            </a:r>
            <a:r>
              <a:rPr lang="en-GB" sz="3100" dirty="0">
                <a:solidFill>
                  <a:schemeClr val="bg1"/>
                </a:solidFill>
              </a:rPr>
              <a:t>;</a:t>
            </a:r>
          </a:p>
          <a:p>
            <a:pPr marL="0" indent="0">
              <a:buNone/>
              <a:tabLst>
                <a:tab pos="442913" algn="l"/>
                <a:tab pos="4029075" algn="l"/>
              </a:tabLst>
            </a:pPr>
            <a:r>
              <a:rPr lang="en-GB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4" name="Right Brace 3"/>
          <p:cNvSpPr/>
          <p:nvPr/>
        </p:nvSpPr>
        <p:spPr>
          <a:xfrm>
            <a:off x="6124576" y="3789000"/>
            <a:ext cx="144000" cy="864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556624" y="3976449"/>
            <a:ext cx="2694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</a:rPr>
              <a:t>&lt;..&gt; select data type</a:t>
            </a:r>
            <a:endParaRPr lang="en-GB" sz="2400" dirty="0">
              <a:solidFill>
                <a:schemeClr val="bg1"/>
              </a:solidFill>
            </a:endParaRPr>
          </a:p>
        </p:txBody>
      </p:sp>
      <p:cxnSp>
        <p:nvCxnSpPr>
          <p:cNvPr id="8" name="Elbow Connector 7"/>
          <p:cNvCxnSpPr/>
          <p:nvPr/>
        </p:nvCxnSpPr>
        <p:spPr>
          <a:xfrm rot="5400000" flipH="1" flipV="1">
            <a:off x="5389728" y="3861000"/>
            <a:ext cx="864000" cy="2160000"/>
          </a:xfrm>
          <a:prstGeom prst="bentConnector3">
            <a:avLst>
              <a:gd name="adj1" fmla="val 17078"/>
            </a:avLst>
          </a:prstGeom>
          <a:ln w="25400">
            <a:solidFill>
              <a:schemeClr val="bg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42</a:t>
            </a:fld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7536000" y="2686392"/>
            <a:ext cx="2160000" cy="432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4490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Event (2/6)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80000" cy="5040000"/>
          </a:xfrm>
          <a:ln>
            <a:solidFill>
              <a:schemeClr val="bg1"/>
            </a:solidFill>
          </a:ln>
        </p:spPr>
        <p:txBody>
          <a:bodyPr anchor="ctr">
            <a:normAutofit lnSpcReduction="10000"/>
          </a:bodyPr>
          <a:lstStyle/>
          <a:p>
            <a:pPr marL="0" indent="0" defTabSz="866775">
              <a:buNone/>
              <a:tabLst>
                <a:tab pos="628650" algn="l"/>
                <a:tab pos="3143250" algn="l"/>
                <a:tab pos="564356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JDAQTriggerMask</a:t>
            </a:r>
            <a:r>
              <a:rPr lang="en-GB" sz="2200" dirty="0">
                <a:solidFill>
                  <a:schemeClr val="bg1"/>
                </a:solidFill>
              </a:rPr>
              <a:t> {};	// 64 bit coded word, 1 bit per trigger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	// macro </a:t>
            </a:r>
            <a:r>
              <a:rPr lang="en-GB" sz="2200" dirty="0" err="1">
                <a:solidFill>
                  <a:schemeClr val="bg1"/>
                </a:solidFill>
              </a:rPr>
              <a:t>setTriggerBit</a:t>
            </a:r>
            <a:r>
              <a:rPr lang="en-GB" sz="2200" dirty="0">
                <a:solidFill>
                  <a:schemeClr val="bg1"/>
                </a:solidFill>
              </a:rPr>
              <a:t>(&lt;trigger&gt;, &lt;bit&gt;);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  <a:p>
            <a:pPr marL="0" indent="0" defTabSz="866775">
              <a:buNone/>
              <a:tabLst>
                <a:tab pos="628650" algn="l"/>
                <a:tab pos="3143250" algn="l"/>
                <a:tab pos="564356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JDAQKeyHit</a:t>
            </a:r>
            <a:r>
              <a:rPr lang="en-GB" sz="2200" dirty="0">
                <a:solidFill>
                  <a:schemeClr val="bg1"/>
                </a:solidFill>
              </a:rPr>
              <a:t> :	</a:t>
            </a:r>
          </a:p>
          <a:p>
            <a:pPr marL="0" indent="0" defTabSz="866775">
              <a:buNone/>
              <a:tabLst>
                <a:tab pos="628650" algn="l"/>
                <a:tab pos="3143250" algn="l"/>
                <a:tab pos="56435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JDAQModuleIdentifier</a:t>
            </a:r>
            <a:r>
              <a:rPr lang="en-GB" sz="2200" dirty="0">
                <a:solidFill>
                  <a:schemeClr val="bg1"/>
                </a:solidFill>
              </a:rPr>
              <a:t>,	// module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JDAQHit</a:t>
            </a:r>
            <a:r>
              <a:rPr lang="en-GB" sz="2200" dirty="0">
                <a:solidFill>
                  <a:schemeClr val="bg1"/>
                </a:solidFill>
              </a:rPr>
              <a:t>		// PMT hit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{};</a:t>
            </a:r>
            <a:br>
              <a:rPr lang="en-GB" sz="2200" dirty="0">
                <a:solidFill>
                  <a:schemeClr val="bg1"/>
                </a:solidFill>
              </a:rPr>
            </a:br>
            <a:endParaRPr lang="en-GB" sz="2200" dirty="0">
              <a:solidFill>
                <a:schemeClr val="bg1"/>
              </a:solidFill>
            </a:endParaRPr>
          </a:p>
          <a:p>
            <a:pPr marL="0" indent="0" defTabSz="866775">
              <a:buNone/>
              <a:tabLst>
                <a:tab pos="628650" algn="l"/>
                <a:tab pos="3143250" algn="l"/>
                <a:tab pos="564356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typedef</a:t>
            </a:r>
            <a:r>
              <a:rPr lang="en-GB" sz="2200" dirty="0">
                <a:solidFill>
                  <a:schemeClr val="bg1"/>
                </a:solidFill>
              </a:rPr>
              <a:t>  </a:t>
            </a:r>
            <a:r>
              <a:rPr lang="en-GB" sz="2200" dirty="0" err="1">
                <a:solidFill>
                  <a:schemeClr val="bg1"/>
                </a:solidFill>
              </a:rPr>
              <a:t>JDAQKeyHit</a:t>
            </a: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JDAQSnapshotHit</a:t>
            </a:r>
            <a:r>
              <a:rPr lang="en-GB" sz="2200" dirty="0">
                <a:solidFill>
                  <a:schemeClr val="bg1"/>
                </a:solidFill>
              </a:rPr>
              <a:t>;	// snap shot hit</a:t>
            </a:r>
          </a:p>
          <a:p>
            <a:pPr marL="0" indent="0" defTabSz="866775">
              <a:buNone/>
              <a:tabLst>
                <a:tab pos="628650" algn="l"/>
                <a:tab pos="3143250" algn="l"/>
                <a:tab pos="5643563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 marL="0" indent="0" defTabSz="866775">
              <a:buNone/>
              <a:tabLst>
                <a:tab pos="628650" algn="l"/>
                <a:tab pos="3143250" algn="l"/>
                <a:tab pos="564356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JDAQTriggeredHit</a:t>
            </a:r>
            <a:r>
              <a:rPr lang="en-GB" sz="2200" dirty="0">
                <a:solidFill>
                  <a:schemeClr val="bg1"/>
                </a:solidFill>
              </a:rPr>
              <a:t> :		// triggered hit</a:t>
            </a:r>
          </a:p>
          <a:p>
            <a:pPr marL="0" indent="0" defTabSz="866775">
              <a:buNone/>
              <a:tabLst>
                <a:tab pos="628650" algn="l"/>
                <a:tab pos="3143250" algn="l"/>
                <a:tab pos="56435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JDAQKeyHit</a:t>
            </a:r>
            <a:r>
              <a:rPr lang="en-GB" sz="2200" dirty="0">
                <a:solidFill>
                  <a:schemeClr val="bg1"/>
                </a:solidFill>
              </a:rPr>
              <a:t>,	// same as snapshot hit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JDAQTriggerMask</a:t>
            </a:r>
            <a:r>
              <a:rPr lang="en-GB" sz="2200" dirty="0">
                <a:solidFill>
                  <a:schemeClr val="bg1"/>
                </a:solidFill>
              </a:rPr>
              <a:t>	// trigger bits of hit</a:t>
            </a:r>
          </a:p>
          <a:p>
            <a:pPr marL="0" indent="0" defTabSz="866775">
              <a:buNone/>
              <a:tabLst>
                <a:tab pos="628650" algn="l"/>
                <a:tab pos="3143250" algn="l"/>
                <a:tab pos="56435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{};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2742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Event (3/6)</a:t>
            </a:r>
          </a:p>
        </p:txBody>
      </p:sp>
      <p:sp>
        <p:nvSpPr>
          <p:cNvPr id="5" name="Rectangle 4"/>
          <p:cNvSpPr/>
          <p:nvPr/>
        </p:nvSpPr>
        <p:spPr>
          <a:xfrm>
            <a:off x="4656000" y="3278860"/>
            <a:ext cx="2736000" cy="648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{</a:t>
            </a:r>
            <a:r>
              <a:rPr lang="en-GB" sz="2000" dirty="0" err="1">
                <a:solidFill>
                  <a:schemeClr val="tx1"/>
                </a:solidFill>
              </a:rPr>
              <a:t>JDAQTriggeredHit</a:t>
            </a:r>
            <a:r>
              <a:rPr lang="en-GB" sz="2000" dirty="0">
                <a:solidFill>
                  <a:schemeClr val="tx1"/>
                </a:solidFill>
              </a:rPr>
              <a:t>}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451883" y="4060150"/>
            <a:ext cx="7200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254160" y="4883767"/>
            <a:ext cx="360000" cy="0"/>
          </a:xfrm>
          <a:prstGeom prst="line">
            <a:avLst/>
          </a:prstGeom>
          <a:ln w="25400">
            <a:solidFill>
              <a:schemeClr val="bg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410200" y="4624688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time</a:t>
            </a:r>
            <a:endParaRPr lang="en-GB" sz="2400" baseline="30000" dirty="0">
              <a:solidFill>
                <a:schemeClr val="bg1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4585126" y="4136615"/>
            <a:ext cx="144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7329589" y="4136615"/>
            <a:ext cx="144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99866" y="4217015"/>
            <a:ext cx="5582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>
                <a:solidFill>
                  <a:schemeClr val="bg1"/>
                </a:solidFill>
              </a:rPr>
              <a:t>T</a:t>
            </a:r>
            <a:r>
              <a:rPr lang="en-GB" sz="2000" baseline="-25000" dirty="0" err="1">
                <a:solidFill>
                  <a:schemeClr val="bg1"/>
                </a:solidFill>
              </a:rPr>
              <a:t>min</a:t>
            </a:r>
            <a:endParaRPr lang="en-GB" sz="2000" baseline="-25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18400" y="4217015"/>
            <a:ext cx="583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>
                <a:solidFill>
                  <a:schemeClr val="bg1"/>
                </a:solidFill>
              </a:rPr>
              <a:t>T</a:t>
            </a:r>
            <a:r>
              <a:rPr lang="en-GB" sz="2000" baseline="-25000" dirty="0" err="1">
                <a:solidFill>
                  <a:schemeClr val="bg1"/>
                </a:solidFill>
              </a:rPr>
              <a:t>max</a:t>
            </a:r>
            <a:endParaRPr lang="en-GB" sz="2000" baseline="-25000" dirty="0">
              <a:solidFill>
                <a:schemeClr val="bg1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 rot="-5400000">
            <a:off x="5938692" y="977927"/>
            <a:ext cx="155448" cy="2664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24004" y="1694339"/>
            <a:ext cx="13215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trigger(s)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9585987" y="4136615"/>
            <a:ext cx="144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067760" y="4217015"/>
            <a:ext cx="10904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>
                <a:solidFill>
                  <a:schemeClr val="bg1"/>
                </a:solidFill>
              </a:rPr>
              <a:t>T</a:t>
            </a:r>
            <a:r>
              <a:rPr lang="en-GB" sz="2000" baseline="-25000" dirty="0" err="1">
                <a:solidFill>
                  <a:schemeClr val="bg1"/>
                </a:solidFill>
              </a:rPr>
              <a:t>max</a:t>
            </a:r>
            <a:r>
              <a:rPr lang="en-GB" sz="2000" baseline="-25000" dirty="0">
                <a:solidFill>
                  <a:schemeClr val="bg1"/>
                </a:solidFill>
              </a:rPr>
              <a:t> </a:t>
            </a:r>
            <a:r>
              <a:rPr lang="en-GB" sz="2000" dirty="0">
                <a:solidFill>
                  <a:schemeClr val="bg1"/>
                </a:solidFill>
              </a:rPr>
              <a:t>+ </a:t>
            </a:r>
            <a:r>
              <a:rPr lang="en-GB" sz="2000" dirty="0">
                <a:solidFill>
                  <a:schemeClr val="bg1"/>
                </a:solidFill>
                <a:latin typeface="Symbol" pitchFamily="18" charset="2"/>
              </a:rPr>
              <a:t>D</a:t>
            </a:r>
            <a:r>
              <a:rPr lang="en-GB" sz="2000" dirty="0">
                <a:solidFill>
                  <a:schemeClr val="bg1"/>
                </a:solidFill>
              </a:rPr>
              <a:t>T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2382276" y="4136615"/>
            <a:ext cx="144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97754" y="4217015"/>
            <a:ext cx="1034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>
                <a:solidFill>
                  <a:schemeClr val="bg1"/>
                </a:solidFill>
              </a:rPr>
              <a:t>T</a:t>
            </a:r>
            <a:r>
              <a:rPr lang="en-GB" sz="2000" baseline="-25000" dirty="0" err="1">
                <a:solidFill>
                  <a:schemeClr val="bg1"/>
                </a:solidFill>
              </a:rPr>
              <a:t>min</a:t>
            </a:r>
            <a:r>
              <a:rPr lang="en-GB" sz="2000" dirty="0">
                <a:solidFill>
                  <a:schemeClr val="bg1"/>
                </a:solidFill>
              </a:rPr>
              <a:t> - </a:t>
            </a:r>
            <a:r>
              <a:rPr lang="en-GB" sz="2000" dirty="0">
                <a:solidFill>
                  <a:schemeClr val="bg1"/>
                </a:solidFill>
                <a:latin typeface="Symbol" pitchFamily="18" charset="2"/>
              </a:rPr>
              <a:t>D</a:t>
            </a:r>
            <a:r>
              <a:rPr lang="en-GB" sz="2000" dirty="0">
                <a:solidFill>
                  <a:schemeClr val="bg1"/>
                </a:solidFill>
              </a:rPr>
              <a:t>T</a:t>
            </a:r>
            <a:endParaRPr lang="en-GB" sz="2000" baseline="-25000" dirty="0">
              <a:solidFill>
                <a:schemeClr val="bg1"/>
              </a:solidFill>
            </a:endParaRPr>
          </a:p>
        </p:txBody>
      </p:sp>
      <p:sp>
        <p:nvSpPr>
          <p:cNvPr id="19" name="Right Brace 18"/>
          <p:cNvSpPr/>
          <p:nvPr/>
        </p:nvSpPr>
        <p:spPr>
          <a:xfrm rot="-5400000">
            <a:off x="5960677" y="-528073"/>
            <a:ext cx="155448" cy="7200000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381519" y="2506008"/>
            <a:ext cx="1321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snapshot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42706" y="3365359"/>
            <a:ext cx="896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{ hit }</a:t>
            </a:r>
            <a:r>
              <a:rPr lang="en-GB" sz="2400" i="1" baseline="-25000" dirty="0"/>
              <a:t>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33600" y="6400800"/>
            <a:ext cx="5832494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sz="2000" baseline="30000" dirty="0">
                <a:solidFill>
                  <a:schemeClr val="bg1"/>
                </a:solidFill>
              </a:rPr>
              <a:t>¶ </a:t>
            </a:r>
            <a:r>
              <a:rPr lang="en-GB" sz="2000" dirty="0">
                <a:solidFill>
                  <a:schemeClr val="bg1"/>
                </a:solidFill>
                <a:latin typeface="Symbol" pitchFamily="18" charset="2"/>
              </a:rPr>
              <a:t>D</a:t>
            </a:r>
            <a:r>
              <a:rPr lang="en-GB" sz="2000" dirty="0">
                <a:solidFill>
                  <a:schemeClr val="bg1"/>
                </a:solidFill>
              </a:rPr>
              <a:t>T  =  </a:t>
            </a:r>
            <a:r>
              <a:rPr lang="en-GB" sz="2000" dirty="0" err="1">
                <a:solidFill>
                  <a:schemeClr val="bg1"/>
                </a:solidFill>
              </a:rPr>
              <a:t>nD</a:t>
            </a:r>
            <a:r>
              <a:rPr lang="en-GB" sz="2000" dirty="0">
                <a:solidFill>
                  <a:schemeClr val="bg1"/>
                </a:solidFill>
              </a:rPr>
              <a:t>/c (where D corresponds to size of detector)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2209800" y="6416040"/>
            <a:ext cx="324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392000" y="3280150"/>
            <a:ext cx="2232000" cy="648000"/>
          </a:xfrm>
          <a:prstGeom prst="rect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,</a:t>
            </a:r>
            <a:r>
              <a:rPr lang="en-GB" sz="2000" dirty="0" err="1">
                <a:solidFill>
                  <a:schemeClr val="tx1"/>
                </a:solidFill>
              </a:rPr>
              <a:t>JDAQSnapshotHit</a:t>
            </a:r>
            <a:r>
              <a:rPr lang="en-GB" sz="2000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24000" y="3280150"/>
            <a:ext cx="2232000" cy="648000"/>
          </a:xfrm>
          <a:prstGeom prst="rect">
            <a:avLst/>
          </a:prstGeom>
          <a:solidFill>
            <a:srgbClr val="FFFF0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{</a:t>
            </a:r>
            <a:r>
              <a:rPr lang="en-GB" sz="2000" dirty="0" err="1">
                <a:solidFill>
                  <a:schemeClr val="tx1"/>
                </a:solidFill>
              </a:rPr>
              <a:t>JDAQSnapshotHit</a:t>
            </a:r>
            <a:r>
              <a:rPr lang="en-GB" sz="2000" dirty="0">
                <a:solidFill>
                  <a:schemeClr val="tx1"/>
                </a:solidFill>
              </a:rPr>
              <a:t>,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75245" y="5415608"/>
            <a:ext cx="6997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snapshot</a:t>
            </a:r>
            <a:r>
              <a:rPr lang="en-GB" sz="2400" baseline="30000" dirty="0">
                <a:solidFill>
                  <a:schemeClr val="bg1"/>
                </a:solidFill>
              </a:rPr>
              <a:t>¶</a:t>
            </a:r>
            <a:r>
              <a:rPr lang="en-GB" sz="2400" dirty="0">
                <a:solidFill>
                  <a:schemeClr val="bg1"/>
                </a:solidFill>
              </a:rPr>
              <a:t>  =  </a:t>
            </a:r>
            <a:r>
              <a:rPr lang="en-GB" sz="2400" u="sng" dirty="0">
                <a:solidFill>
                  <a:schemeClr val="bg1"/>
                </a:solidFill>
              </a:rPr>
              <a:t>All</a:t>
            </a:r>
            <a:r>
              <a:rPr lang="en-GB" sz="2400" dirty="0">
                <a:solidFill>
                  <a:schemeClr val="bg1"/>
                </a:solidFill>
              </a:rPr>
              <a:t> raw data between [</a:t>
            </a:r>
            <a:r>
              <a:rPr lang="en-GB" sz="2400" dirty="0" err="1">
                <a:solidFill>
                  <a:schemeClr val="bg1"/>
                </a:solidFill>
              </a:rPr>
              <a:t>T</a:t>
            </a:r>
            <a:r>
              <a:rPr lang="en-GB" sz="2400" baseline="-25000" dirty="0" err="1">
                <a:solidFill>
                  <a:schemeClr val="bg1"/>
                </a:solidFill>
              </a:rPr>
              <a:t>min</a:t>
            </a:r>
            <a:r>
              <a:rPr lang="en-GB" sz="2400" dirty="0">
                <a:solidFill>
                  <a:schemeClr val="bg1"/>
                </a:solidFill>
              </a:rPr>
              <a:t> - </a:t>
            </a:r>
            <a:r>
              <a:rPr lang="en-GB" sz="2400" dirty="0">
                <a:solidFill>
                  <a:schemeClr val="bg1"/>
                </a:solidFill>
                <a:latin typeface="Symbol" pitchFamily="18" charset="2"/>
              </a:rPr>
              <a:t>D</a:t>
            </a:r>
            <a:r>
              <a:rPr lang="en-GB" sz="2400" dirty="0">
                <a:solidFill>
                  <a:schemeClr val="bg1"/>
                </a:solidFill>
              </a:rPr>
              <a:t>T, </a:t>
            </a:r>
            <a:r>
              <a:rPr lang="en-GB" sz="2400" dirty="0" err="1">
                <a:solidFill>
                  <a:schemeClr val="bg1"/>
                </a:solidFill>
              </a:rPr>
              <a:t>T</a:t>
            </a:r>
            <a:r>
              <a:rPr lang="en-GB" sz="2400" baseline="-25000" dirty="0" err="1">
                <a:solidFill>
                  <a:schemeClr val="bg1"/>
                </a:solidFill>
              </a:rPr>
              <a:t>max</a:t>
            </a:r>
            <a:r>
              <a:rPr lang="en-GB" sz="2400" baseline="-25000" dirty="0">
                <a:solidFill>
                  <a:schemeClr val="bg1"/>
                </a:solidFill>
              </a:rPr>
              <a:t> </a:t>
            </a:r>
            <a:r>
              <a:rPr lang="en-GB" sz="2400" dirty="0">
                <a:solidFill>
                  <a:schemeClr val="bg1"/>
                </a:solidFill>
              </a:rPr>
              <a:t>+ </a:t>
            </a:r>
            <a:r>
              <a:rPr lang="en-GB" sz="2400" dirty="0">
                <a:solidFill>
                  <a:schemeClr val="bg1"/>
                </a:solidFill>
                <a:latin typeface="Symbol" pitchFamily="18" charset="2"/>
              </a:rPr>
              <a:t>D</a:t>
            </a:r>
            <a:r>
              <a:rPr lang="en-GB" sz="2400" dirty="0">
                <a:solidFill>
                  <a:schemeClr val="bg1"/>
                </a:solidFill>
              </a:rPr>
              <a:t>T]</a:t>
            </a:r>
            <a:endParaRPr lang="en-GB" sz="2400" baseline="-25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8053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Event (4/6)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45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289201" y="1529876"/>
            <a:ext cx="2592000" cy="504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{</a:t>
            </a:r>
            <a:r>
              <a:rPr lang="en-GB" sz="2000" dirty="0" err="1">
                <a:solidFill>
                  <a:schemeClr val="tx1"/>
                </a:solidFill>
              </a:rPr>
              <a:t>JDAQTriggeredHit</a:t>
            </a:r>
            <a:r>
              <a:rPr lang="en-GB" sz="2000" dirty="0">
                <a:solidFill>
                  <a:schemeClr val="tx1"/>
                </a:solidFill>
              </a:rPr>
              <a:t>}</a:t>
            </a:r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248307" y="2181281"/>
            <a:ext cx="144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801753" y="1374680"/>
            <a:ext cx="144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063047" y="2261681"/>
            <a:ext cx="5582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>
                <a:solidFill>
                  <a:schemeClr val="bg1"/>
                </a:solidFill>
              </a:rPr>
              <a:t>T</a:t>
            </a:r>
            <a:r>
              <a:rPr lang="en-GB" sz="2000" baseline="-25000" dirty="0" err="1">
                <a:solidFill>
                  <a:schemeClr val="bg1"/>
                </a:solidFill>
              </a:rPr>
              <a:t>min</a:t>
            </a:r>
            <a:endParaRPr lang="en-GB" sz="2000" baseline="-25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90564" y="916856"/>
            <a:ext cx="583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>
                <a:solidFill>
                  <a:schemeClr val="bg1"/>
                </a:solidFill>
              </a:rPr>
              <a:t>T</a:t>
            </a:r>
            <a:r>
              <a:rPr lang="en-GB" sz="2000" baseline="-25000" dirty="0" err="1">
                <a:solidFill>
                  <a:schemeClr val="bg1"/>
                </a:solidFill>
              </a:rPr>
              <a:t>max</a:t>
            </a:r>
            <a:endParaRPr lang="en-GB" sz="2000" baseline="-250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51988" y="2146340"/>
            <a:ext cx="2592000" cy="504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{</a:t>
            </a:r>
            <a:r>
              <a:rPr lang="en-GB" sz="2000" dirty="0" err="1">
                <a:solidFill>
                  <a:schemeClr val="tx1"/>
                </a:solidFill>
              </a:rPr>
              <a:t>JDAQTriggeredHit</a:t>
            </a:r>
            <a:r>
              <a:rPr lang="en-GB" sz="2000" dirty="0">
                <a:solidFill>
                  <a:schemeClr val="tx1"/>
                </a:solidFill>
              </a:rPr>
              <a:t>}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3996104" y="2797745"/>
            <a:ext cx="144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844" y="2878145"/>
            <a:ext cx="5582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>
                <a:solidFill>
                  <a:schemeClr val="bg1"/>
                </a:solidFill>
              </a:rPr>
              <a:t>T</a:t>
            </a:r>
            <a:r>
              <a:rPr lang="en-GB" sz="2000" baseline="-25000" dirty="0" err="1">
                <a:solidFill>
                  <a:schemeClr val="bg1"/>
                </a:solidFill>
              </a:rPr>
              <a:t>min</a:t>
            </a:r>
            <a:endParaRPr lang="en-GB" sz="2000" baseline="-25000" dirty="0">
              <a:solidFill>
                <a:schemeClr val="bg1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6556724" y="2015092"/>
            <a:ext cx="144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345535" y="1500118"/>
            <a:ext cx="5839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err="1">
                <a:solidFill>
                  <a:schemeClr val="bg1"/>
                </a:solidFill>
              </a:rPr>
              <a:t>T</a:t>
            </a:r>
            <a:r>
              <a:rPr lang="en-GB" sz="2000" baseline="-25000" dirty="0" err="1">
                <a:solidFill>
                  <a:schemeClr val="bg1"/>
                </a:solidFill>
              </a:rPr>
              <a:t>max</a:t>
            </a:r>
            <a:endParaRPr lang="en-GB" sz="2000" baseline="-250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98721" y="3405084"/>
            <a:ext cx="4320000" cy="504000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{</a:t>
            </a:r>
            <a:r>
              <a:rPr lang="en-GB" sz="2000" dirty="0" err="1">
                <a:solidFill>
                  <a:schemeClr val="tx1"/>
                </a:solidFill>
              </a:rPr>
              <a:t>JDAQTriggeredHit</a:t>
            </a:r>
            <a:r>
              <a:rPr lang="en-GB" sz="2000" dirty="0">
                <a:solidFill>
                  <a:schemeClr val="tx1"/>
                </a:solidFill>
              </a:rPr>
              <a:t>}</a:t>
            </a:r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2042872" y="3007666"/>
            <a:ext cx="576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328381" y="3007666"/>
            <a:ext cx="5760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>
          <a:xfrm>
            <a:off x="1433368" y="4625112"/>
            <a:ext cx="5760000" cy="216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  <a:tabLst>
                <a:tab pos="442913" algn="l"/>
                <a:tab pos="3671888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 marL="0" indent="0">
              <a:lnSpc>
                <a:spcPct val="90000"/>
              </a:lnSpc>
              <a:buNone/>
              <a:tabLst>
                <a:tab pos="44291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..</a:t>
            </a:r>
          </a:p>
          <a:p>
            <a:pPr marL="0" indent="0">
              <a:lnSpc>
                <a:spcPct val="90000"/>
              </a:lnSpc>
              <a:buNone/>
              <a:tabLst>
                <a:tab pos="44291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JDAQTriggerMask</a:t>
            </a: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 </a:t>
            </a:r>
            <a:r>
              <a:rPr lang="en-GB" sz="2200" dirty="0" err="1">
                <a:solidFill>
                  <a:schemeClr val="bg1"/>
                </a:solidFill>
                <a:sym typeface="Wingdings" panose="05000000000000000000" pitchFamily="2" charset="2"/>
              </a:rPr>
              <a:t>ORed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>
              <a:lnSpc>
                <a:spcPct val="90000"/>
              </a:lnSpc>
              <a:buNone/>
              <a:tabLst>
                <a:tab pos="44291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 marL="0" indent="0">
              <a:lnSpc>
                <a:spcPct val="90000"/>
              </a:lnSpc>
              <a:buNone/>
              <a:tabLst>
                <a:tab pos="44291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unsigned </a:t>
            </a:r>
            <a:r>
              <a:rPr lang="en-GB" sz="2200" dirty="0" err="1">
                <a:solidFill>
                  <a:schemeClr val="bg1"/>
                </a:solidFill>
              </a:rPr>
              <a:t>int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getOverlays</a:t>
            </a:r>
            <a:r>
              <a:rPr lang="en-GB" sz="2200" dirty="0">
                <a:solidFill>
                  <a:schemeClr val="bg1"/>
                </a:solidFill>
              </a:rPr>
              <a:t>();	//  incremented</a:t>
            </a:r>
          </a:p>
          <a:p>
            <a:pPr marL="0" indent="0">
              <a:lnSpc>
                <a:spcPct val="90000"/>
              </a:lnSpc>
              <a:buNone/>
              <a:tabLst>
                <a:tab pos="442913" algn="l"/>
                <a:tab pos="36718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>
          <a:xfrm>
            <a:off x="7623084" y="3473544"/>
            <a:ext cx="3960000" cy="1440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866775">
              <a:buNone/>
              <a:tabLst>
                <a:tab pos="269875" algn="l"/>
                <a:tab pos="2773363" algn="l"/>
                <a:tab pos="5643563" algn="l"/>
              </a:tabLst>
            </a:pPr>
            <a:r>
              <a:rPr lang="en-GB" sz="2200" dirty="0" err="1">
                <a:solidFill>
                  <a:schemeClr val="bg1"/>
                </a:solidFill>
              </a:rPr>
              <a:t>JDAQTriggeredHit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 marL="0" indent="0" defTabSz="866775">
              <a:buNone/>
              <a:tabLst>
                <a:tab pos="269875" algn="l"/>
                <a:tab pos="2773363" algn="l"/>
                <a:tab pos="56435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..</a:t>
            </a:r>
            <a:br>
              <a:rPr lang="en-GB" sz="2200" dirty="0">
                <a:solidFill>
                  <a:schemeClr val="bg1"/>
                </a:solidFill>
              </a:rPr>
            </a:br>
            <a:r>
              <a:rPr lang="en-GB" sz="2200" dirty="0">
                <a:solidFill>
                  <a:schemeClr val="bg1"/>
                </a:solidFill>
              </a:rPr>
              <a:t>	</a:t>
            </a:r>
            <a:r>
              <a:rPr lang="en-GB" sz="2200" dirty="0" err="1">
                <a:solidFill>
                  <a:schemeClr val="bg1"/>
                </a:solidFill>
              </a:rPr>
              <a:t>JDAQTriggerMask</a:t>
            </a:r>
            <a:r>
              <a:rPr lang="en-GB" sz="2200" dirty="0">
                <a:solidFill>
                  <a:schemeClr val="bg1"/>
                </a:solidFill>
              </a:rPr>
              <a:t>	// </a:t>
            </a:r>
            <a:r>
              <a:rPr lang="en-GB" sz="2200" dirty="0" err="1">
                <a:solidFill>
                  <a:schemeClr val="bg1"/>
                </a:solidFill>
                <a:sym typeface="Wingdings" panose="05000000000000000000" pitchFamily="2" charset="2"/>
              </a:rPr>
              <a:t>ORed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>
              <a:buNone/>
              <a:tabLst>
                <a:tab pos="269875" algn="l"/>
                <a:tab pos="2773363" algn="l"/>
                <a:tab pos="5643563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{}</a:t>
            </a:r>
          </a:p>
        </p:txBody>
      </p:sp>
      <p:sp>
        <p:nvSpPr>
          <p:cNvPr id="33" name="Striped Right Arrow 32"/>
          <p:cNvSpPr/>
          <p:nvPr/>
        </p:nvSpPr>
        <p:spPr>
          <a:xfrm>
            <a:off x="6741714" y="3499626"/>
            <a:ext cx="432000" cy="360000"/>
          </a:xfrm>
          <a:prstGeom prst="stripedRightArrow">
            <a:avLst/>
          </a:prstGeom>
          <a:noFill/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Striped Right Arrow 33"/>
          <p:cNvSpPr/>
          <p:nvPr/>
        </p:nvSpPr>
        <p:spPr>
          <a:xfrm rot="5400000">
            <a:off x="4104624" y="4093686"/>
            <a:ext cx="432000" cy="360000"/>
          </a:xfrm>
          <a:prstGeom prst="stripedRightArrow">
            <a:avLst/>
          </a:prstGeom>
          <a:noFill/>
          <a:ln w="158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58324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Event (5/6)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46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981200" y="2071390"/>
            <a:ext cx="8280000" cy="3600000"/>
          </a:xfrm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JTriggeredEvent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 	</a:t>
            </a:r>
            <a:r>
              <a:rPr lang="en-GB" sz="2200" dirty="0" err="1">
                <a:solidFill>
                  <a:schemeClr val="bg1"/>
                </a:solidFill>
              </a:rPr>
              <a:t>JDAQEvent</a:t>
            </a:r>
            <a:r>
              <a:rPr lang="en-GB" sz="2200" dirty="0">
                <a:solidFill>
                  <a:schemeClr val="bg1"/>
                </a:solidFill>
              </a:rPr>
              <a:t>	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I/O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</a:t>
            </a:r>
            <a:r>
              <a:rPr lang="en-GB" sz="2200" dirty="0" err="1">
                <a:solidFill>
                  <a:schemeClr val="bg1"/>
                </a:solidFill>
              </a:rPr>
              <a:t>JTriggeredEvent</a:t>
            </a:r>
            <a:r>
              <a:rPr lang="en-GB" sz="2200" dirty="0">
                <a:solidFill>
                  <a:schemeClr val="bg1"/>
                </a:solidFill>
              </a:rPr>
              <a:t>(	</a:t>
            </a:r>
            <a:r>
              <a:rPr lang="en-GB" sz="2200" dirty="0" err="1">
                <a:solidFill>
                  <a:schemeClr val="bg1"/>
                </a:solidFill>
              </a:rPr>
              <a:t>JEvent</a:t>
            </a:r>
            <a:r>
              <a:rPr lang="en-GB" sz="2200" dirty="0">
                <a:solidFill>
                  <a:schemeClr val="bg1"/>
                </a:solidFill>
              </a:rPr>
              <a:t>,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internal to trigger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	</a:t>
            </a:r>
            <a:r>
              <a:rPr lang="en-GB" sz="2200" dirty="0" err="1">
                <a:solidFill>
                  <a:schemeClr val="bg1"/>
                </a:solidFill>
              </a:rPr>
              <a:t>JTimesliceRouter</a:t>
            </a:r>
            <a:r>
              <a:rPr lang="en-GB" sz="2200" dirty="0">
                <a:solidFill>
                  <a:schemeClr val="bg1"/>
                </a:solidFill>
              </a:rPr>
              <a:t>,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see next slide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	</a:t>
            </a:r>
            <a:r>
              <a:rPr lang="en-GB" sz="2200" dirty="0" err="1">
                <a:solidFill>
                  <a:schemeClr val="bg1"/>
                </a:solidFill>
              </a:rPr>
              <a:t>TMaxLocal_ns</a:t>
            </a:r>
            <a:r>
              <a:rPr lang="en-GB" sz="2200" dirty="0">
                <a:solidFill>
                  <a:schemeClr val="bg1"/>
                </a:solidFill>
              </a:rPr>
              <a:t>,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L1 time window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	[snapshot]);	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// option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514600" algn="l"/>
                <a:tab pos="5286375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4491695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Event (6/6)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47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981200" y="2071390"/>
            <a:ext cx="7920000" cy="3600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751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class </a:t>
            </a:r>
            <a:r>
              <a:rPr lang="en-GB" sz="2200" dirty="0" err="1">
                <a:solidFill>
                  <a:schemeClr val="bg1"/>
                </a:solidFill>
              </a:rPr>
              <a:t>JTimesliceRouter</a:t>
            </a:r>
            <a:r>
              <a:rPr lang="en-GB" sz="2200" dirty="0">
                <a:solidFill>
                  <a:schemeClr val="bg1"/>
                </a:solidFill>
              </a:rPr>
              <a:t> :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751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 	</a:t>
            </a:r>
            <a:r>
              <a:rPr lang="en-GB" sz="2200" dirty="0" err="1">
                <a:solidFill>
                  <a:schemeClr val="bg1"/>
                </a:solidFill>
              </a:rPr>
              <a:t>JPointer</a:t>
            </a:r>
            <a:r>
              <a:rPr lang="en-GB" sz="2200" dirty="0">
                <a:solidFill>
                  <a:schemeClr val="bg1"/>
                </a:solidFill>
              </a:rPr>
              <a:t>&lt;</a:t>
            </a:r>
            <a:r>
              <a:rPr lang="en-GB" sz="2200" dirty="0" err="1">
                <a:solidFill>
                  <a:schemeClr val="bg1"/>
                </a:solidFill>
              </a:rPr>
              <a:t>const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JDAQTimeslice</a:t>
            </a:r>
            <a:r>
              <a:rPr lang="en-GB" sz="2200" dirty="0">
                <a:solidFill>
                  <a:schemeClr val="bg1"/>
                </a:solidFill>
              </a:rPr>
              <a:t>&gt;	//</a:t>
            </a:r>
            <a:r>
              <a:rPr lang="en-GB" sz="2200" dirty="0">
                <a:solidFill>
                  <a:schemeClr val="bg1"/>
                </a:solidFill>
                <a:sym typeface="Wingdings" panose="05000000000000000000" pitchFamily="2" charset="2"/>
              </a:rPr>
              <a:t> pointer to raw data</a:t>
            </a: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751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{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751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configure(</a:t>
            </a:r>
            <a:r>
              <a:rPr lang="en-GB" sz="2200" dirty="0" err="1">
                <a:solidFill>
                  <a:schemeClr val="bg1"/>
                </a:solidFill>
              </a:rPr>
              <a:t>JDAQTimeslice</a:t>
            </a:r>
            <a:r>
              <a:rPr lang="en-GB" sz="2200" dirty="0">
                <a:solidFill>
                  <a:schemeClr val="bg1"/>
                </a:solidFill>
              </a:rPr>
              <a:t>);	// input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751388" algn="l"/>
              </a:tabLst>
            </a:pPr>
            <a:endParaRPr lang="en-GB" sz="2200" dirty="0">
              <a:solidFill>
                <a:schemeClr val="bg1"/>
              </a:solidFill>
            </a:endParaRP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751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		</a:t>
            </a:r>
            <a:r>
              <a:rPr lang="en-GB" sz="2200" dirty="0" err="1">
                <a:solidFill>
                  <a:schemeClr val="bg1"/>
                </a:solidFill>
              </a:rPr>
              <a:t>JDAQFrameSubset</a:t>
            </a:r>
            <a:r>
              <a:rPr lang="en-GB" sz="2200" dirty="0">
                <a:solidFill>
                  <a:schemeClr val="bg1"/>
                </a:solidFill>
              </a:rPr>
              <a:t> </a:t>
            </a:r>
            <a:r>
              <a:rPr lang="en-GB" sz="2200" dirty="0" err="1">
                <a:solidFill>
                  <a:schemeClr val="bg1"/>
                </a:solidFill>
              </a:rPr>
              <a:t>getFrameSubset</a:t>
            </a:r>
            <a:r>
              <a:rPr lang="en-GB" sz="2200" dirty="0">
                <a:solidFill>
                  <a:schemeClr val="bg1"/>
                </a:solidFill>
              </a:rPr>
              <a:t>(	</a:t>
            </a:r>
            <a:r>
              <a:rPr lang="en-GB" sz="2200" dirty="0" err="1">
                <a:solidFill>
                  <a:schemeClr val="bg1"/>
                </a:solidFill>
              </a:rPr>
              <a:t>JDAQModuleIdentifier</a:t>
            </a:r>
            <a:r>
              <a:rPr lang="en-GB" sz="2200" dirty="0">
                <a:solidFill>
                  <a:schemeClr val="bg1"/>
                </a:solidFill>
              </a:rPr>
              <a:t>,				</a:t>
            </a:r>
            <a:r>
              <a:rPr lang="en-GB" sz="2200" dirty="0" err="1">
                <a:solidFill>
                  <a:schemeClr val="bg1"/>
                </a:solidFill>
              </a:rPr>
              <a:t>JTimeRange</a:t>
            </a:r>
            <a:r>
              <a:rPr lang="en-GB" sz="2200" dirty="0">
                <a:solidFill>
                  <a:schemeClr val="bg1"/>
                </a:solidFill>
              </a:rPr>
              <a:t>);		</a:t>
            </a:r>
          </a:p>
          <a:p>
            <a:pPr marL="0" indent="0" defTabSz="2300288">
              <a:lnSpc>
                <a:spcPts val="2200"/>
              </a:lnSpc>
              <a:buNone/>
              <a:tabLst>
                <a:tab pos="271463" algn="l"/>
                <a:tab pos="628650" algn="l"/>
                <a:tab pos="2686050" algn="l"/>
                <a:tab pos="4751388" algn="l"/>
              </a:tabLst>
            </a:pPr>
            <a:r>
              <a:rPr lang="en-GB" sz="2200" dirty="0">
                <a:solidFill>
                  <a:schemeClr val="bg1"/>
                </a:solidFill>
              </a:rPr>
              <a:t>};</a:t>
            </a:r>
          </a:p>
        </p:txBody>
      </p:sp>
      <p:sp>
        <p:nvSpPr>
          <p:cNvPr id="6" name="Oval 5"/>
          <p:cNvSpPr/>
          <p:nvPr/>
        </p:nvSpPr>
        <p:spPr>
          <a:xfrm>
            <a:off x="2431414" y="3864284"/>
            <a:ext cx="2664000" cy="792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3763414" y="4676753"/>
            <a:ext cx="0" cy="115200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118911" y="5892627"/>
            <a:ext cx="32930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solidFill>
                  <a:schemeClr val="bg1"/>
                </a:solidFill>
              </a:rPr>
              <a:t>subset of </a:t>
            </a:r>
            <a:r>
              <a:rPr lang="en-GB" sz="2200" dirty="0" err="1">
                <a:solidFill>
                  <a:schemeClr val="bg1"/>
                </a:solidFill>
              </a:rPr>
              <a:t>JDAQSuperFrame</a:t>
            </a:r>
            <a:endParaRPr lang="en-GB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8662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Examples (1/4)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JSignalL1 &amp; JRandomL1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test efficiency and purity of L1</a:t>
            </a:r>
            <a:r>
              <a:rPr lang="en-GB" dirty="0">
                <a:solidFill>
                  <a:schemeClr val="bg1"/>
                </a:solidFill>
                <a:sym typeface="Symbol" panose="05050102010706020507" pitchFamily="18" charset="2"/>
              </a:rPr>
              <a:t></a:t>
            </a:r>
            <a:r>
              <a:rPr lang="en-GB" dirty="0">
                <a:solidFill>
                  <a:schemeClr val="bg1"/>
                </a:solidFill>
              </a:rPr>
              <a:t>L2 coincidence logic</a:t>
            </a:r>
          </a:p>
          <a:p>
            <a:r>
              <a:rPr lang="en-GB" dirty="0" err="1">
                <a:solidFill>
                  <a:schemeClr val="bg1"/>
                </a:solidFill>
              </a:rPr>
              <a:t>JFilter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test efficiency and purity of cluster methods</a:t>
            </a:r>
          </a:p>
          <a:p>
            <a:r>
              <a:rPr lang="en-GB" dirty="0">
                <a:solidFill>
                  <a:schemeClr val="bg1"/>
                </a:solidFill>
              </a:rPr>
              <a:t>JVolume1D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plot trigger effective volume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5867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Examples (2/4)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49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7637811" y="5789033"/>
            <a:ext cx="18726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number of hits</a:t>
            </a:r>
          </a:p>
        </p:txBody>
      </p:sp>
      <p:sp>
        <p:nvSpPr>
          <p:cNvPr id="9" name="TextBox 8"/>
          <p:cNvSpPr txBox="1"/>
          <p:nvPr/>
        </p:nvSpPr>
        <p:spPr>
          <a:xfrm rot="16200000">
            <a:off x="1145269" y="3738284"/>
            <a:ext cx="12758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efficiency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12240" y="1760393"/>
            <a:ext cx="2013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JRandomL1.sh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99947" y="1758744"/>
            <a:ext cx="1702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JSignalL1.sh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7" t="9766" r="9616" b="10158"/>
          <a:stretch/>
        </p:blipFill>
        <p:spPr>
          <a:xfrm>
            <a:off x="6607424" y="2248985"/>
            <a:ext cx="3780000" cy="3600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66191" y="5778098"/>
            <a:ext cx="18726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number of hits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7" t="9766" r="9616" b="10158"/>
          <a:stretch/>
        </p:blipFill>
        <p:spPr>
          <a:xfrm>
            <a:off x="2136000" y="2248985"/>
            <a:ext cx="3780000" cy="3600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 rot="16200000">
            <a:off x="5644937" y="3747807"/>
            <a:ext cx="12758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efficiency</a:t>
            </a:r>
          </a:p>
        </p:txBody>
      </p:sp>
    </p:spTree>
    <p:extLst>
      <p:ext uri="{BB962C8B-B14F-4D97-AF65-F5344CB8AC3E}">
        <p14:creationId xmlns:p14="http://schemas.microsoft.com/office/powerpoint/2010/main" val="2397606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Applications (3/3)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JSummary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convert real summary data to summary data suitable for simulations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output of ARCA or ORCA detector</a:t>
            </a:r>
          </a:p>
          <a:p>
            <a:r>
              <a:rPr lang="en-GB" dirty="0" err="1">
                <a:solidFill>
                  <a:schemeClr val="bg1"/>
                </a:solidFill>
              </a:rPr>
              <a:t>JTriggerMonitor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print trigger statistics</a:t>
            </a:r>
          </a:p>
          <a:p>
            <a:r>
              <a:rPr lang="en-GB">
                <a:solidFill>
                  <a:schemeClr val="bg1"/>
                </a:solidFill>
              </a:rPr>
              <a:t>JTrigger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provides statistical information about the signal processing during detector simulation of </a:t>
            </a:r>
            <a:r>
              <a:rPr lang="en-GB" dirty="0" err="1">
                <a:solidFill>
                  <a:schemeClr val="bg1"/>
                </a:solidFill>
              </a:rPr>
              <a:t>JTriggerEfficiency</a:t>
            </a:r>
            <a:endParaRPr lang="en-GB" dirty="0">
              <a:solidFill>
                <a:schemeClr val="bg1"/>
              </a:solidFill>
            </a:endParaRPr>
          </a:p>
          <a:p>
            <a:pPr lvl="2"/>
            <a:r>
              <a:rPr lang="en-GB" dirty="0">
                <a:solidFill>
                  <a:schemeClr val="bg1"/>
                </a:solidFill>
              </a:rPr>
              <a:t>possible explanation why there are no triggered events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92832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Examples (3/4)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50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7" t="9766" r="5806" b="10158"/>
          <a:stretch/>
        </p:blipFill>
        <p:spPr>
          <a:xfrm>
            <a:off x="2136000" y="2248986"/>
            <a:ext cx="3960000" cy="360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7" t="9766" r="5806" b="10158"/>
          <a:stretch/>
        </p:blipFill>
        <p:spPr>
          <a:xfrm>
            <a:off x="6601682" y="2248986"/>
            <a:ext cx="3960000" cy="3600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46359" y="5789033"/>
            <a:ext cx="18726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number of hits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66191" y="5778098"/>
            <a:ext cx="18726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number of hits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61759" y="1758744"/>
            <a:ext cx="1290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JFilter.sh</a:t>
            </a:r>
          </a:p>
        </p:txBody>
      </p:sp>
      <p:sp>
        <p:nvSpPr>
          <p:cNvPr id="12" name="TextBox 11"/>
          <p:cNvSpPr txBox="1"/>
          <p:nvPr/>
        </p:nvSpPr>
        <p:spPr>
          <a:xfrm rot="16200000">
            <a:off x="1145269" y="3738284"/>
            <a:ext cx="12758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efficiency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5850700" y="3747807"/>
            <a:ext cx="8643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purity</a:t>
            </a:r>
          </a:p>
        </p:txBody>
      </p:sp>
    </p:spTree>
    <p:extLst>
      <p:ext uri="{BB962C8B-B14F-4D97-AF65-F5344CB8AC3E}">
        <p14:creationId xmlns:p14="http://schemas.microsoft.com/office/powerpoint/2010/main" val="3455748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Examples (4/4)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51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2" t="7718" r="7327" b="9808"/>
          <a:stretch/>
        </p:blipFill>
        <p:spPr>
          <a:xfrm>
            <a:off x="3799942" y="2056092"/>
            <a:ext cx="4356043" cy="407865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95148" y="6099168"/>
            <a:ext cx="11208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 err="1"/>
              <a:t>E</a:t>
            </a:r>
            <a:r>
              <a:rPr lang="en-GB" sz="2200" baseline="-25000" dirty="0" err="1">
                <a:latin typeface="Symbol" panose="05050102010706020507" pitchFamily="18" charset="2"/>
              </a:rPr>
              <a:t>n</a:t>
            </a:r>
            <a:r>
              <a:rPr lang="en-GB" sz="2200" dirty="0"/>
              <a:t> [GeV</a:t>
            </a:r>
            <a:r>
              <a:rPr lang="en-GB" dirty="0"/>
              <a:t>]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2623135" y="3785855"/>
            <a:ext cx="17309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200" dirty="0"/>
              <a:t>Volume [km</a:t>
            </a:r>
            <a:r>
              <a:rPr lang="en-GB" sz="2200" baseline="30000" dirty="0"/>
              <a:t>3</a:t>
            </a:r>
            <a:r>
              <a:rPr lang="en-GB" dirty="0"/>
              <a:t>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31260" y="1687304"/>
            <a:ext cx="1979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JVolume1D.sh</a:t>
            </a:r>
          </a:p>
        </p:txBody>
      </p:sp>
    </p:spTree>
    <p:extLst>
      <p:ext uri="{BB962C8B-B14F-4D97-AF65-F5344CB8AC3E}">
        <p14:creationId xmlns:p14="http://schemas.microsoft.com/office/powerpoint/2010/main" val="393964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JRandomTimesliceWriter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command line options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-a	&lt;detector file&gt;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-B	"R</a:t>
            </a:r>
            <a:r>
              <a:rPr lang="en-GB" baseline="-25000" dirty="0">
                <a:solidFill>
                  <a:schemeClr val="bg1"/>
                </a:solidFill>
              </a:rPr>
              <a:t>1</a:t>
            </a:r>
            <a:r>
              <a:rPr lang="en-GB" dirty="0">
                <a:solidFill>
                  <a:schemeClr val="bg1"/>
                </a:solidFill>
              </a:rPr>
              <a:t> [R</a:t>
            </a:r>
            <a:r>
              <a:rPr lang="en-GB" baseline="-25000" dirty="0">
                <a:solidFill>
                  <a:schemeClr val="bg1"/>
                </a:solidFill>
              </a:rPr>
              <a:t>2</a:t>
            </a:r>
            <a:r>
              <a:rPr lang="en-GB" dirty="0">
                <a:solidFill>
                  <a:schemeClr val="bg1"/>
                </a:solidFill>
              </a:rPr>
              <a:t> [R</a:t>
            </a:r>
            <a:r>
              <a:rPr lang="en-GB" baseline="-25000" dirty="0">
                <a:solidFill>
                  <a:schemeClr val="bg1"/>
                </a:solidFill>
              </a:rPr>
              <a:t>3</a:t>
            </a:r>
            <a:r>
              <a:rPr lang="en-GB" dirty="0">
                <a:solidFill>
                  <a:schemeClr val="bg1"/>
                </a:solidFill>
              </a:rPr>
              <a:t> [...]]]"	// background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-o	&lt;output file&gt;	// time slice data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-P	"%.QE=&lt;value&gt;;	// PMT simulation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>
                <a:solidFill>
                  <a:schemeClr val="bg1"/>
                </a:solidFill>
              </a:rPr>
              <a:t>pmt</a:t>
            </a:r>
            <a:r>
              <a:rPr lang="en-GB" dirty="0">
                <a:solidFill>
                  <a:schemeClr val="bg1"/>
                </a:solidFill>
              </a:rPr>
              <a:t>=&lt;module&gt; &lt;address&gt; QE=&lt;value&gt;; "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-P	&lt;PMT simulation file&gt;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980002" y="3333980"/>
            <a:ext cx="396000" cy="576000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40786" y="3763292"/>
            <a:ext cx="360000" cy="288000"/>
          </a:xfrm>
          <a:prstGeom prst="line">
            <a:avLst/>
          </a:prstGeom>
          <a:ln w="95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1486" y="3882418"/>
            <a:ext cx="1316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wild card</a:t>
            </a:r>
          </a:p>
        </p:txBody>
      </p:sp>
    </p:spTree>
    <p:extLst>
      <p:ext uri="{BB962C8B-B14F-4D97-AF65-F5344CB8AC3E}">
        <p14:creationId xmlns:p14="http://schemas.microsoft.com/office/powerpoint/2010/main" val="2080762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JTriggerProcessor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command line options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-a	&lt;detector file&gt;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-f	&lt;input file&gt;	// time slice data (see below)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-@	"&lt;trigger parameter&gt;=&lt;value&gt;; …"</a:t>
            </a:r>
          </a:p>
          <a:p>
            <a:pPr marL="457200" lvl="1" indent="0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-@	"&lt;trigger parameter file&gt;"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432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JTriggerEfficiency</a:t>
            </a:r>
            <a:r>
              <a:rPr lang="en-GB" dirty="0">
                <a:solidFill>
                  <a:schemeClr val="bg1"/>
                </a:solidFill>
              </a:rPr>
              <a:t> (1/2)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command line options</a:t>
            </a:r>
          </a:p>
          <a:p>
            <a:pPr marL="457200" lvl="1" indent="0">
              <a:buNone/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-a	&lt;detector file&gt;</a:t>
            </a:r>
          </a:p>
          <a:p>
            <a:pPr marL="457200" lvl="1" indent="0">
              <a:buNone/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-f	&lt;Monte Carlo event file&gt;</a:t>
            </a:r>
          </a:p>
          <a:p>
            <a:pPr marL="457200" lvl="1" indent="0">
              <a:buNone/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-@	"&lt;trigger parameter&gt;=&lt;value&gt;; …"</a:t>
            </a:r>
          </a:p>
          <a:p>
            <a:pPr marL="457200" lvl="1" indent="0">
              <a:buNone/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-@	"&lt;trigger parameter file&gt;"</a:t>
            </a:r>
          </a:p>
          <a:p>
            <a:pPr marL="457200" lvl="1" indent="0">
              <a:buNone/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-P	"%.QE=&lt;value&gt;;	// PMT simulation</a:t>
            </a:r>
          </a:p>
          <a:p>
            <a:pPr marL="457200" lvl="1" indent="0">
              <a:buNone/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err="1">
                <a:solidFill>
                  <a:schemeClr val="bg1"/>
                </a:solidFill>
              </a:rPr>
              <a:t>pmt</a:t>
            </a:r>
            <a:r>
              <a:rPr lang="en-GB" dirty="0">
                <a:solidFill>
                  <a:schemeClr val="bg1"/>
                </a:solidFill>
              </a:rPr>
              <a:t>=&lt;module&gt; &lt;address&gt; QE=&lt;value&gt;;"</a:t>
            </a:r>
          </a:p>
          <a:p>
            <a:pPr marL="457200" lvl="1" indent="0">
              <a:buNone/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-P	&lt;PMT simulation file&gt;</a:t>
            </a:r>
          </a:p>
          <a:p>
            <a:pPr marL="457200" lvl="1" indent="0">
              <a:buNone/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-S	&lt;seed&gt;</a:t>
            </a:r>
          </a:p>
          <a:p>
            <a:pPr marL="457200" lvl="1" indent="0">
              <a:buNone/>
              <a:tabLst>
                <a:tab pos="1074738" algn="l"/>
                <a:tab pos="6545263" algn="l"/>
              </a:tabLst>
            </a:pPr>
            <a:r>
              <a:rPr lang="en-GB" dirty="0">
                <a:solidFill>
                  <a:schemeClr val="bg1"/>
                </a:solidFill>
              </a:rPr>
              <a:t>-O	&lt;</a:t>
            </a:r>
            <a:r>
              <a:rPr lang="en-GB" dirty="0" err="1">
                <a:solidFill>
                  <a:schemeClr val="bg1"/>
                </a:solidFill>
              </a:rPr>
              <a:t>triggeredEventsOnly</a:t>
            </a:r>
            <a:r>
              <a:rPr lang="en-GB" dirty="0">
                <a:solidFill>
                  <a:schemeClr val="bg1"/>
                </a:solidFill>
              </a:rPr>
              <a:t>&gt;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482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JTriggerEfficiency</a:t>
            </a:r>
            <a:r>
              <a:rPr lang="en-GB" dirty="0">
                <a:solidFill>
                  <a:schemeClr val="bg1"/>
                </a:solidFill>
              </a:rPr>
              <a:t> (2/2)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87425"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command line options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-B	"R</a:t>
            </a:r>
            <a:r>
              <a:rPr lang="en-GB" baseline="-25000" dirty="0">
                <a:solidFill>
                  <a:schemeClr val="bg1"/>
                </a:solidFill>
              </a:rPr>
              <a:t>1</a:t>
            </a:r>
            <a:r>
              <a:rPr lang="en-GB" dirty="0">
                <a:solidFill>
                  <a:schemeClr val="bg1"/>
                </a:solidFill>
              </a:rPr>
              <a:t> [R</a:t>
            </a:r>
            <a:r>
              <a:rPr lang="en-GB" baseline="-25000" dirty="0">
                <a:solidFill>
                  <a:schemeClr val="bg1"/>
                </a:solidFill>
              </a:rPr>
              <a:t>2</a:t>
            </a:r>
            <a:r>
              <a:rPr lang="en-GB" dirty="0">
                <a:solidFill>
                  <a:schemeClr val="bg1"/>
                </a:solidFill>
              </a:rPr>
              <a:t> [R</a:t>
            </a:r>
            <a:r>
              <a:rPr lang="en-GB" baseline="-25000" dirty="0">
                <a:solidFill>
                  <a:schemeClr val="bg1"/>
                </a:solidFill>
              </a:rPr>
              <a:t>3</a:t>
            </a:r>
            <a:r>
              <a:rPr lang="en-GB" dirty="0">
                <a:solidFill>
                  <a:schemeClr val="bg1"/>
                </a:solidFill>
              </a:rPr>
              <a:t> [R</a:t>
            </a:r>
            <a:r>
              <a:rPr lang="en-GB" baseline="-25000" dirty="0">
                <a:solidFill>
                  <a:schemeClr val="bg1"/>
                </a:solidFill>
              </a:rPr>
              <a:t>4</a:t>
            </a:r>
            <a:r>
              <a:rPr lang="en-GB" dirty="0">
                <a:solidFill>
                  <a:schemeClr val="bg1"/>
                </a:solidFill>
              </a:rPr>
              <a:t> ]]]"	// background rates [Hz]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-r	"file=&lt;file name&gt;"	// run-by-run simulation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-r	&lt;run-by-run simulation file&gt;</a:t>
            </a: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 marL="457200" lvl="1" indent="0" defTabSz="987425">
              <a:buNone/>
              <a:tabLst>
                <a:tab pos="1074738" algn="l"/>
                <a:tab pos="6459538" algn="l"/>
              </a:tabLst>
            </a:pPr>
            <a:r>
              <a:rPr lang="en-GB" dirty="0">
                <a:solidFill>
                  <a:schemeClr val="bg1"/>
                </a:solidFill>
              </a:rPr>
              <a:t>N.B.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singles rates from run-by-run data (option -r) prevails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but multiples rates are taken from option -B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25C4E-C1C2-47B3-A8FD-C018BE4B203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633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2765</Words>
  <Application>Microsoft Office PowerPoint</Application>
  <PresentationFormat>Widescreen</PresentationFormat>
  <Paragraphs>567</Paragraphs>
  <Slides>51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Arial</vt:lpstr>
      <vt:lpstr>Calibri</vt:lpstr>
      <vt:lpstr>Calibri Light</vt:lpstr>
      <vt:lpstr>Cambria Math</vt:lpstr>
      <vt:lpstr>Euclid Math One</vt:lpstr>
      <vt:lpstr>Symbol</vt:lpstr>
      <vt:lpstr>Times New Roman</vt:lpstr>
      <vt:lpstr>Wingdings</vt:lpstr>
      <vt:lpstr>Office Theme</vt:lpstr>
      <vt:lpstr>Trigger</vt:lpstr>
      <vt:lpstr>“All-data-to-shore”</vt:lpstr>
      <vt:lpstr>Applications (1/3)</vt:lpstr>
      <vt:lpstr>Applications (2/3)</vt:lpstr>
      <vt:lpstr>Applications (3/3)</vt:lpstr>
      <vt:lpstr>JRandomTimesliceWriter</vt:lpstr>
      <vt:lpstr>JTriggerProcessor</vt:lpstr>
      <vt:lpstr>JTriggerEfficiency (1/2)</vt:lpstr>
      <vt:lpstr>JTriggerEfficiency (2/2)</vt:lpstr>
      <vt:lpstr>JSummary</vt:lpstr>
      <vt:lpstr>JEventTimesliceWriter</vt:lpstr>
      <vt:lpstr>Detector (1/1)</vt:lpstr>
      <vt:lpstr>Data format (1/4)</vt:lpstr>
      <vt:lpstr>Data format (2/4)</vt:lpstr>
      <vt:lpstr>Data format (3/4)</vt:lpstr>
      <vt:lpstr>Data format (4/4)</vt:lpstr>
      <vt:lpstr>Data processing (1/6)</vt:lpstr>
      <vt:lpstr>Data processing (2/6)</vt:lpstr>
      <vt:lpstr>Data processing (3/6)</vt:lpstr>
      <vt:lpstr>Data processing (4/6)</vt:lpstr>
      <vt:lpstr>Data processing (5/6)</vt:lpstr>
      <vt:lpstr>Data processing (6/6)</vt:lpstr>
      <vt:lpstr>Hit clustering (1/2)</vt:lpstr>
      <vt:lpstr>Hit clustering (2/2)</vt:lpstr>
      <vt:lpstr>Accidental coincidence rate (1/2)</vt:lpstr>
      <vt:lpstr>Accidental coincidence rate (2/2)</vt:lpstr>
      <vt:lpstr>Trigger logic (1/1)</vt:lpstr>
      <vt:lpstr>JTriggerEfficiency</vt:lpstr>
      <vt:lpstr>Interfaces</vt:lpstr>
      <vt:lpstr>JK40DefaultSimulatorInterface</vt:lpstr>
      <vt:lpstr>JPMTDefaultSimulatorInterface</vt:lpstr>
      <vt:lpstr>JPMTSignalProcessorInterface</vt:lpstr>
      <vt:lpstr>JCLBDefaultSimulatorInterface</vt:lpstr>
      <vt:lpstr>Available implementations (1/3)</vt:lpstr>
      <vt:lpstr>Available implementations (2/3)</vt:lpstr>
      <vt:lpstr>Available implementations (3/3)</vt:lpstr>
      <vt:lpstr>Detector simulation</vt:lpstr>
      <vt:lpstr>PMT simulation (1/1)</vt:lpstr>
      <vt:lpstr>Muon depth dependence (1/1)</vt:lpstr>
      <vt:lpstr>Muon depth dependence (1/1)</vt:lpstr>
      <vt:lpstr>Time slice (1/1)</vt:lpstr>
      <vt:lpstr>Event (1/6)</vt:lpstr>
      <vt:lpstr>Event (2/6)</vt:lpstr>
      <vt:lpstr>Event (3/6)</vt:lpstr>
      <vt:lpstr>Event (4/6)</vt:lpstr>
      <vt:lpstr>Event (5/6)</vt:lpstr>
      <vt:lpstr>Event (6/6)</vt:lpstr>
      <vt:lpstr>Examples (1/4)</vt:lpstr>
      <vt:lpstr>Examples (2/4)</vt:lpstr>
      <vt:lpstr>Examples (3/4)</vt:lpstr>
      <vt:lpstr>Examples (4/4)</vt:lpstr>
    </vt:vector>
  </TitlesOfParts>
  <Company>Nikhef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Jpp</dc:title>
  <dc:creator>mjg</dc:creator>
  <cp:lastModifiedBy>Maarten de Jong</cp:lastModifiedBy>
  <cp:revision>45</cp:revision>
  <dcterms:created xsi:type="dcterms:W3CDTF">2018-04-03T03:13:09Z</dcterms:created>
  <dcterms:modified xsi:type="dcterms:W3CDTF">2020-04-20T10:54:34Z</dcterms:modified>
</cp:coreProperties>
</file>