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62" r:id="rId2"/>
    <p:sldId id="315" r:id="rId3"/>
    <p:sldId id="306" r:id="rId4"/>
    <p:sldId id="295" r:id="rId5"/>
    <p:sldId id="297" r:id="rId6"/>
    <p:sldId id="296" r:id="rId7"/>
    <p:sldId id="302" r:id="rId8"/>
    <p:sldId id="314" r:id="rId9"/>
    <p:sldId id="311" r:id="rId10"/>
    <p:sldId id="313" r:id="rId11"/>
    <p:sldId id="312" r:id="rId12"/>
    <p:sldId id="308" r:id="rId13"/>
    <p:sldId id="304" r:id="rId14"/>
    <p:sldId id="301" r:id="rId15"/>
    <p:sldId id="305" r:id="rId16"/>
    <p:sldId id="300" r:id="rId17"/>
    <p:sldId id="310" r:id="rId18"/>
    <p:sldId id="298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51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70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E721C7-6591-407E-8888-85A4B70DCC87}" type="datetimeFigureOut">
              <a:rPr lang="en-GB" smtClean="0"/>
              <a:t>05/09/2017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79FE16-5D00-4DF4-A556-31FFAF742F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31101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79FE16-5D00-4DF4-A556-31FFAF742FE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53699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D0FC3-98F0-44E0-9C83-347D2CEB266F}" type="datetime1">
              <a:rPr lang="en-GB" smtClean="0"/>
              <a:t>05/09/2017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8B0B4-F10C-4E88-8347-AB1E02EF6EFD}" type="datetime1">
              <a:rPr lang="en-GB" smtClean="0"/>
              <a:t>05/09/2017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49705-1771-43F7-BA22-2A9506BDA13A}" type="datetime1">
              <a:rPr lang="en-GB" smtClean="0"/>
              <a:t>05/09/2017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A6CE9-2172-4ABA-BCD1-7B99E50CAE60}" type="datetime1">
              <a:rPr lang="en-GB" smtClean="0"/>
              <a:t>05/09/2017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02246-B7F5-4E3E-89B2-3567BC5BC594}" type="datetime1">
              <a:rPr lang="en-GB" smtClean="0"/>
              <a:t>05/09/2017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0F14D-5E1D-48EF-8E96-9995C33F20AF}" type="datetime1">
              <a:rPr lang="en-GB" smtClean="0"/>
              <a:t>05/09/2017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1D3CC-6BF5-4985-B400-B517297EE7F9}" type="datetime1">
              <a:rPr lang="en-GB" smtClean="0"/>
              <a:t>05/09/2017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D7B93-E98A-45E2-9771-7E9541DBABB0}" type="datetime1">
              <a:rPr lang="en-GB" smtClean="0"/>
              <a:t>05/09/2017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AE295-C726-4913-8908-6489E1CFF786}" type="datetime1">
              <a:rPr lang="en-GB" smtClean="0"/>
              <a:t>05/09/2017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F611C-1409-458E-8472-BFADDF1CE4C0}" type="datetime1">
              <a:rPr lang="en-GB" smtClean="0"/>
              <a:t>05/09/2017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DE556-2199-4615-A465-0465F7C95C28}" type="datetime1">
              <a:rPr lang="en-GB" smtClean="0"/>
              <a:t>05/09/2017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E5E6D6-ABF6-4D83-A9BC-7D12B1C19823}" type="datetime1">
              <a:rPr lang="en-GB" smtClean="0"/>
              <a:t>05/09/2017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A25C4E-C1C2-47B3-A8FD-C018BE4B203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66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trigger for ORCA</a:t>
            </a:r>
            <a:endParaRPr lang="en-GB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M. </a:t>
            </a:r>
            <a:r>
              <a:rPr lang="en-GB" smtClean="0">
                <a:solidFill>
                  <a:schemeClr val="bg1"/>
                </a:solidFill>
              </a:rPr>
              <a:t>de Jong</a:t>
            </a:r>
            <a:endParaRPr lang="en-GB" dirty="0" smtClean="0">
              <a:solidFill>
                <a:schemeClr val="bg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10</a:t>
            </a:fld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77024" y="744927"/>
            <a:ext cx="8360302" cy="51129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  <a:tab pos="3581400" algn="l"/>
              </a:tabLst>
            </a:pPr>
            <a:r>
              <a:rPr lang="en-GB" dirty="0" err="1" smtClean="0">
                <a:solidFill>
                  <a:schemeClr val="bg1"/>
                </a:solidFill>
              </a:rPr>
              <a:t>JTimesliceClone</a:t>
            </a:r>
            <a:r>
              <a:rPr lang="en-GB" dirty="0" smtClean="0">
                <a:solidFill>
                  <a:schemeClr val="bg1"/>
                </a:solidFill>
              </a:rPr>
              <a:t>&lt;..&gt; </a:t>
            </a:r>
            <a:r>
              <a:rPr lang="en-GB" dirty="0">
                <a:solidFill>
                  <a:schemeClr val="bg1"/>
                </a:solidFill>
              </a:rPr>
              <a:t>clone(inputL0, mapper</a:t>
            </a:r>
            <a:r>
              <a:rPr lang="en-GB" dirty="0" smtClean="0">
                <a:solidFill>
                  <a:schemeClr val="bg1"/>
                </a:solidFill>
              </a:rPr>
              <a:t>);</a:t>
            </a: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  <a:tab pos="3581400" algn="l"/>
              </a:tabLst>
            </a:pPr>
            <a:endParaRPr lang="en-GB" dirty="0" smtClean="0">
              <a:solidFill>
                <a:schemeClr val="bg1"/>
              </a:solidFill>
            </a:endParaRP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  <a:tab pos="3581400" algn="l"/>
              </a:tabLst>
            </a:pPr>
            <a:endParaRPr lang="en-GB" dirty="0">
              <a:solidFill>
                <a:schemeClr val="bg1"/>
              </a:solidFill>
            </a:endParaRP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  <a:tab pos="3581400" algn="l"/>
              </a:tabLst>
            </a:pPr>
            <a:r>
              <a:rPr lang="en-GB" dirty="0" smtClean="0">
                <a:solidFill>
                  <a:schemeClr val="bg1"/>
                </a:solidFill>
              </a:rPr>
              <a:t>for </a:t>
            </a:r>
            <a:r>
              <a:rPr lang="en-GB" dirty="0">
                <a:solidFill>
                  <a:schemeClr val="bg1"/>
                </a:solidFill>
              </a:rPr>
              <a:t>(</a:t>
            </a:r>
            <a:r>
              <a:rPr lang="en-GB" dirty="0" err="1">
                <a:solidFill>
                  <a:schemeClr val="bg1"/>
                </a:solidFill>
              </a:rPr>
              <a:t>JTriggerInput</a:t>
            </a:r>
            <a:r>
              <a:rPr lang="en-GB" dirty="0">
                <a:solidFill>
                  <a:schemeClr val="bg1"/>
                </a:solidFill>
              </a:rPr>
              <a:t>::</a:t>
            </a:r>
            <a:r>
              <a:rPr lang="en-GB" dirty="0" err="1">
                <a:solidFill>
                  <a:schemeClr val="bg1"/>
                </a:solidFill>
              </a:rPr>
              <a:t>const_iterator</a:t>
            </a:r>
            <a:r>
              <a:rPr lang="en-GB" dirty="0">
                <a:solidFill>
                  <a:schemeClr val="bg1"/>
                </a:solidFill>
              </a:rPr>
              <a:t> root = inputL1.begin(); root != inputL1.end(); ++root) </a:t>
            </a:r>
            <a:r>
              <a:rPr lang="en-GB" dirty="0" smtClean="0">
                <a:solidFill>
                  <a:schemeClr val="bg1"/>
                </a:solidFill>
              </a:rPr>
              <a:t>{</a:t>
            </a:r>
            <a:endParaRPr lang="en-GB" dirty="0">
              <a:solidFill>
                <a:schemeClr val="bg1"/>
              </a:solidFill>
            </a:endParaRP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  <a:tab pos="3581400" algn="l"/>
              </a:tabLst>
            </a:pPr>
            <a:endParaRPr lang="en-GB" dirty="0">
              <a:solidFill>
                <a:schemeClr val="bg1"/>
              </a:solidFill>
            </a:endParaRP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  <a:tab pos="3581400" algn="l"/>
              </a:tabLst>
            </a:pPr>
            <a:r>
              <a:rPr lang="en-GB" dirty="0" smtClean="0">
                <a:solidFill>
                  <a:schemeClr val="bg1"/>
                </a:solidFill>
              </a:rPr>
              <a:t>	:</a:t>
            </a: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  <a:tab pos="3581400" algn="l"/>
              </a:tabLst>
            </a:pPr>
            <a:endParaRPr lang="en-GB" dirty="0" smtClean="0">
              <a:solidFill>
                <a:schemeClr val="bg1"/>
              </a:solidFill>
            </a:endParaRP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  <a:tab pos="3581400" algn="l"/>
              </a:tabLst>
            </a:pPr>
            <a:r>
              <a:rPr lang="en-GB" dirty="0">
                <a:solidFill>
                  <a:schemeClr val="bg1"/>
                </a:solidFill>
              </a:rPr>
              <a:t>	</a:t>
            </a:r>
            <a:r>
              <a:rPr lang="en-GB" dirty="0" smtClean="0">
                <a:solidFill>
                  <a:schemeClr val="bg1"/>
                </a:solidFill>
              </a:rPr>
              <a:t>for </a:t>
            </a:r>
            <a:r>
              <a:rPr lang="en-GB" dirty="0">
                <a:solidFill>
                  <a:schemeClr val="bg1"/>
                </a:solidFill>
              </a:rPr>
              <a:t>(</a:t>
            </a:r>
            <a:r>
              <a:rPr lang="en-GB" dirty="0" err="1">
                <a:solidFill>
                  <a:schemeClr val="bg1"/>
                </a:solidFill>
              </a:rPr>
              <a:t>typename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JList_t</a:t>
            </a:r>
            <a:r>
              <a:rPr lang="en-GB" dirty="0">
                <a:solidFill>
                  <a:schemeClr val="bg1"/>
                </a:solidFill>
              </a:rPr>
              <a:t>::</a:t>
            </a:r>
            <a:r>
              <a:rPr lang="en-GB" dirty="0" err="1">
                <a:solidFill>
                  <a:schemeClr val="bg1"/>
                </a:solidFill>
              </a:rPr>
              <a:t>const_iterator</a:t>
            </a:r>
            <a:r>
              <a:rPr lang="en-GB" dirty="0">
                <a:solidFill>
                  <a:schemeClr val="bg1"/>
                </a:solidFill>
              </a:rPr>
              <a:t> mod = </a:t>
            </a:r>
            <a:r>
              <a:rPr lang="en-GB" dirty="0" err="1">
                <a:solidFill>
                  <a:schemeClr val="bg1"/>
                </a:solidFill>
              </a:rPr>
              <a:t>zip.begin</a:t>
            </a:r>
            <a:r>
              <a:rPr lang="en-GB" dirty="0">
                <a:solidFill>
                  <a:schemeClr val="bg1"/>
                </a:solidFill>
              </a:rPr>
              <a:t>(); mod != </a:t>
            </a:r>
            <a:r>
              <a:rPr lang="en-GB" dirty="0" err="1">
                <a:solidFill>
                  <a:schemeClr val="bg1"/>
                </a:solidFill>
              </a:rPr>
              <a:t>zip.end</a:t>
            </a:r>
            <a:r>
              <a:rPr lang="en-GB" dirty="0">
                <a:solidFill>
                  <a:schemeClr val="bg1"/>
                </a:solidFill>
              </a:rPr>
              <a:t>(); ++mod) {</a:t>
            </a: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  <a:tab pos="3581400" algn="l"/>
              </a:tabLst>
            </a:pPr>
            <a:endParaRPr lang="en-GB" dirty="0">
              <a:solidFill>
                <a:schemeClr val="bg1"/>
              </a:solidFill>
            </a:endParaRP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  <a:tab pos="3581400" algn="l"/>
              </a:tabLst>
            </a:pPr>
            <a:r>
              <a:rPr lang="en-GB" dirty="0" smtClean="0">
                <a:solidFill>
                  <a:schemeClr val="bg1"/>
                </a:solidFill>
              </a:rPr>
              <a:t>		:</a:t>
            </a: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  <a:tab pos="3581400" algn="l"/>
              </a:tabLst>
            </a:pPr>
            <a:endParaRPr lang="en-GB" dirty="0" smtClean="0">
              <a:solidFill>
                <a:schemeClr val="bg1"/>
              </a:solidFill>
            </a:endParaRP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  <a:tab pos="3581400" algn="l"/>
              </a:tabLst>
            </a:pPr>
            <a:r>
              <a:rPr lang="en-GB" dirty="0">
                <a:solidFill>
                  <a:schemeClr val="bg1"/>
                </a:solidFill>
              </a:rPr>
              <a:t>	</a:t>
            </a:r>
            <a:r>
              <a:rPr lang="en-GB" dirty="0" smtClean="0">
                <a:solidFill>
                  <a:schemeClr val="bg1"/>
                </a:solidFill>
              </a:rPr>
              <a:t>	for </a:t>
            </a:r>
            <a:r>
              <a:rPr lang="en-GB" dirty="0">
                <a:solidFill>
                  <a:schemeClr val="bg1"/>
                </a:solidFill>
              </a:rPr>
              <a:t>(</a:t>
            </a:r>
            <a:r>
              <a:rPr lang="en-GB" dirty="0" err="1">
                <a:solidFill>
                  <a:schemeClr val="bg1"/>
                </a:solidFill>
              </a:rPr>
              <a:t>typename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JFrame_t</a:t>
            </a:r>
            <a:r>
              <a:rPr lang="en-GB" dirty="0">
                <a:solidFill>
                  <a:schemeClr val="bg1"/>
                </a:solidFill>
              </a:rPr>
              <a:t>::</a:t>
            </a:r>
            <a:r>
              <a:rPr lang="en-GB" dirty="0" err="1">
                <a:solidFill>
                  <a:schemeClr val="bg1"/>
                </a:solidFill>
              </a:rPr>
              <a:t>const_iterator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i</a:t>
            </a:r>
            <a:r>
              <a:rPr lang="en-GB" dirty="0">
                <a:solidFill>
                  <a:schemeClr val="bg1"/>
                </a:solidFill>
              </a:rPr>
              <a:t> = </a:t>
            </a:r>
            <a:r>
              <a:rPr lang="en-GB" dirty="0" err="1">
                <a:solidFill>
                  <a:schemeClr val="bg1"/>
                </a:solidFill>
              </a:rPr>
              <a:t>frame.get</a:t>
            </a:r>
            <a:r>
              <a:rPr lang="en-GB" dirty="0">
                <a:solidFill>
                  <a:schemeClr val="bg1"/>
                </a:solidFill>
              </a:rPr>
              <a:t>(); *</a:t>
            </a:r>
            <a:r>
              <a:rPr lang="en-GB" dirty="0" err="1">
                <a:solidFill>
                  <a:schemeClr val="bg1"/>
                </a:solidFill>
              </a:rPr>
              <a:t>i</a:t>
            </a:r>
            <a:r>
              <a:rPr lang="en-GB" dirty="0">
                <a:solidFill>
                  <a:schemeClr val="bg1"/>
                </a:solidFill>
              </a:rPr>
              <a:t> &lt;= </a:t>
            </a:r>
            <a:r>
              <a:rPr lang="en-GB" dirty="0" err="1">
                <a:solidFill>
                  <a:schemeClr val="bg1"/>
                </a:solidFill>
              </a:rPr>
              <a:t>Tmax</a:t>
            </a:r>
            <a:r>
              <a:rPr lang="en-GB" dirty="0">
                <a:solidFill>
                  <a:schemeClr val="bg1"/>
                </a:solidFill>
              </a:rPr>
              <a:t>; ++</a:t>
            </a:r>
            <a:r>
              <a:rPr lang="en-GB" dirty="0" err="1">
                <a:solidFill>
                  <a:schemeClr val="bg1"/>
                </a:solidFill>
              </a:rPr>
              <a:t>i</a:t>
            </a:r>
            <a:r>
              <a:rPr lang="en-GB" dirty="0">
                <a:solidFill>
                  <a:schemeClr val="bg1"/>
                </a:solidFill>
              </a:rPr>
              <a:t>) {</a:t>
            </a: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  <a:tab pos="3581400" algn="l"/>
              </a:tabLst>
            </a:pPr>
            <a:endParaRPr lang="en-GB" dirty="0" smtClean="0">
              <a:solidFill>
                <a:schemeClr val="bg1"/>
              </a:solidFill>
            </a:endParaRP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  <a:tab pos="3581400" algn="l"/>
              </a:tabLst>
            </a:pPr>
            <a:r>
              <a:rPr lang="en-GB" dirty="0">
                <a:solidFill>
                  <a:schemeClr val="bg1"/>
                </a:solidFill>
              </a:rPr>
              <a:t>	</a:t>
            </a:r>
            <a:r>
              <a:rPr lang="en-GB" dirty="0" smtClean="0">
                <a:solidFill>
                  <a:schemeClr val="bg1"/>
                </a:solidFill>
              </a:rPr>
              <a:t>		if </a:t>
            </a:r>
            <a:r>
              <a:rPr lang="en-GB" dirty="0">
                <a:solidFill>
                  <a:schemeClr val="bg1"/>
                </a:solidFill>
              </a:rPr>
              <a:t>(*</a:t>
            </a:r>
            <a:r>
              <a:rPr lang="en-GB" dirty="0" err="1">
                <a:solidFill>
                  <a:schemeClr val="bg1"/>
                </a:solidFill>
              </a:rPr>
              <a:t>i</a:t>
            </a:r>
            <a:r>
              <a:rPr lang="en-GB" dirty="0">
                <a:solidFill>
                  <a:schemeClr val="bg1"/>
                </a:solidFill>
              </a:rPr>
              <a:t> &gt;= </a:t>
            </a:r>
            <a:r>
              <a:rPr lang="en-GB" dirty="0" err="1">
                <a:solidFill>
                  <a:schemeClr val="bg1"/>
                </a:solidFill>
              </a:rPr>
              <a:t>Tmin</a:t>
            </a:r>
            <a:r>
              <a:rPr lang="en-GB" dirty="0">
                <a:solidFill>
                  <a:schemeClr val="bg1"/>
                </a:solidFill>
              </a:rPr>
              <a:t>) </a:t>
            </a:r>
            <a:r>
              <a:rPr lang="en-GB" dirty="0" smtClean="0">
                <a:solidFill>
                  <a:schemeClr val="bg1"/>
                </a:solidFill>
              </a:rPr>
              <a:t>{</a:t>
            </a: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  <a:tab pos="3581400" algn="l"/>
              </a:tabLst>
            </a:pPr>
            <a:r>
              <a:rPr lang="en-GB" dirty="0">
                <a:solidFill>
                  <a:schemeClr val="bg1"/>
                </a:solidFill>
              </a:rPr>
              <a:t>	</a:t>
            </a:r>
            <a:r>
              <a:rPr lang="en-GB" dirty="0" smtClean="0">
                <a:solidFill>
                  <a:schemeClr val="bg1"/>
                </a:solidFill>
              </a:rPr>
              <a:t>			</a:t>
            </a:r>
            <a:r>
              <a:rPr lang="en-GB" dirty="0" err="1" smtClean="0">
                <a:solidFill>
                  <a:schemeClr val="bg1"/>
                </a:solidFill>
              </a:rPr>
              <a:t>buffer.push_back</a:t>
            </a:r>
            <a:r>
              <a:rPr lang="en-GB" dirty="0" smtClean="0">
                <a:solidFill>
                  <a:schemeClr val="bg1"/>
                </a:solidFill>
              </a:rPr>
              <a:t>(	JHitR1(	</a:t>
            </a:r>
            <a:r>
              <a:rPr lang="en-GB" dirty="0" err="1" smtClean="0">
                <a:solidFill>
                  <a:schemeClr val="bg1"/>
                </a:solidFill>
              </a:rPr>
              <a:t>frame.getModuleID</a:t>
            </a:r>
            <a:r>
              <a:rPr lang="en-GB" dirty="0" smtClean="0">
                <a:solidFill>
                  <a:schemeClr val="bg1"/>
                </a:solidFill>
              </a:rPr>
              <a:t>(),</a:t>
            </a: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  <a:tab pos="3581400" algn="l"/>
              </a:tabLst>
            </a:pPr>
            <a:r>
              <a:rPr lang="en-GB" dirty="0">
                <a:solidFill>
                  <a:schemeClr val="bg1"/>
                </a:solidFill>
              </a:rPr>
              <a:t>	</a:t>
            </a:r>
            <a:r>
              <a:rPr lang="en-GB" dirty="0" smtClean="0">
                <a:solidFill>
                  <a:schemeClr val="bg1"/>
                </a:solidFill>
              </a:rPr>
              <a:t>							</a:t>
            </a:r>
            <a:r>
              <a:rPr lang="en-GB" dirty="0" err="1" smtClean="0">
                <a:solidFill>
                  <a:schemeClr val="bg1"/>
                </a:solidFill>
              </a:rPr>
              <a:t>frame.getPosition</a:t>
            </a:r>
            <a:r>
              <a:rPr lang="en-GB" dirty="0">
                <a:solidFill>
                  <a:schemeClr val="bg1"/>
                </a:solidFill>
              </a:rPr>
              <a:t>(),</a:t>
            </a: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  <a:tab pos="3581400" algn="l"/>
              </a:tabLst>
            </a:pPr>
            <a:r>
              <a:rPr lang="en-GB" dirty="0" smtClean="0">
                <a:solidFill>
                  <a:schemeClr val="bg1"/>
                </a:solidFill>
              </a:rPr>
              <a:t>								</a:t>
            </a:r>
            <a:r>
              <a:rPr lang="en-GB" dirty="0" err="1" smtClean="0">
                <a:solidFill>
                  <a:schemeClr val="bg1"/>
                </a:solidFill>
              </a:rPr>
              <a:t>frame.getJHit</a:t>
            </a:r>
            <a:r>
              <a:rPr lang="en-GB" dirty="0">
                <a:solidFill>
                  <a:schemeClr val="bg1"/>
                </a:solidFill>
              </a:rPr>
              <a:t>(*</a:t>
            </a:r>
            <a:r>
              <a:rPr lang="en-GB" dirty="0" err="1">
                <a:solidFill>
                  <a:schemeClr val="bg1"/>
                </a:solidFill>
              </a:rPr>
              <a:t>i</a:t>
            </a:r>
            <a:r>
              <a:rPr lang="en-GB" dirty="0">
                <a:solidFill>
                  <a:schemeClr val="bg1"/>
                </a:solidFill>
              </a:rPr>
              <a:t>)));</a:t>
            </a: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  <a:tab pos="3581400" algn="l"/>
              </a:tabLst>
            </a:pPr>
            <a:r>
              <a:rPr lang="en-GB" dirty="0" smtClean="0">
                <a:solidFill>
                  <a:schemeClr val="bg1"/>
                </a:solidFill>
              </a:rPr>
              <a:t>			}</a:t>
            </a: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  <a:tab pos="3581400" algn="l"/>
              </a:tabLst>
            </a:pPr>
            <a:r>
              <a:rPr lang="en-GB" dirty="0">
                <a:solidFill>
                  <a:schemeClr val="bg1"/>
                </a:solidFill>
              </a:rPr>
              <a:t>	</a:t>
            </a:r>
            <a:r>
              <a:rPr lang="en-GB" dirty="0" smtClean="0">
                <a:solidFill>
                  <a:schemeClr val="bg1"/>
                </a:solidFill>
              </a:rPr>
              <a:t>	}</a:t>
            </a:r>
            <a:endParaRPr lang="en-GB" dirty="0">
              <a:solidFill>
                <a:schemeClr val="bg1"/>
              </a:solidFill>
            </a:endParaRP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  <a:tab pos="3581400" algn="l"/>
              </a:tabLst>
            </a:pPr>
            <a:r>
              <a:rPr lang="en-GB" dirty="0" smtClean="0">
                <a:solidFill>
                  <a:schemeClr val="bg1"/>
                </a:solidFill>
              </a:rPr>
              <a:t>	}</a:t>
            </a:r>
            <a:endParaRPr lang="en-GB" dirty="0">
              <a:solidFill>
                <a:schemeClr val="bg1"/>
              </a:solidFill>
            </a:endParaRP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  <a:tab pos="3581400" algn="l"/>
              </a:tabLst>
            </a:pPr>
            <a:endParaRPr lang="en-GB" dirty="0" smtClean="0">
              <a:solidFill>
                <a:schemeClr val="bg1"/>
              </a:solidFill>
            </a:endParaRP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  <a:tab pos="3581400" algn="l"/>
              </a:tabLst>
            </a:pPr>
            <a:r>
              <a:rPr lang="en-GB" dirty="0" smtClean="0">
                <a:solidFill>
                  <a:schemeClr val="bg1"/>
                </a:solidFill>
              </a:rPr>
              <a:t>	:</a:t>
            </a: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  <a:tab pos="3581400" algn="l"/>
              </a:tabLst>
            </a:pPr>
            <a:r>
              <a:rPr lang="en-GB" dirty="0" smtClean="0">
                <a:solidFill>
                  <a:schemeClr val="bg1"/>
                </a:solidFill>
              </a:rPr>
              <a:t>}</a:t>
            </a:r>
            <a:endParaRPr lang="en-GB" dirty="0">
              <a:solidFill>
                <a:schemeClr val="bg1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6197704" y="3918977"/>
            <a:ext cx="288000" cy="0"/>
          </a:xfrm>
          <a:prstGeom prst="line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599272" y="3702953"/>
            <a:ext cx="154189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i="1" dirty="0" smtClean="0">
                <a:solidFill>
                  <a:schemeClr val="bg1"/>
                </a:solidFill>
              </a:rPr>
              <a:t>fill L0 buffer</a:t>
            </a:r>
            <a:endParaRPr lang="en-GB" sz="22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349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11</a:t>
            </a:fld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77429" y="739352"/>
            <a:ext cx="8360302" cy="53245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</a:tabLst>
            </a:pPr>
            <a:r>
              <a:rPr lang="en-GB" dirty="0" err="1">
                <a:solidFill>
                  <a:schemeClr val="bg1"/>
                </a:solidFill>
              </a:rPr>
              <a:t>JTimesliceClone</a:t>
            </a:r>
            <a:r>
              <a:rPr lang="en-GB" dirty="0">
                <a:solidFill>
                  <a:schemeClr val="bg1"/>
                </a:solidFill>
              </a:rPr>
              <a:t>&lt;..&gt; clone(inputL0, mapper);</a:t>
            </a: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</a:tabLst>
            </a:pPr>
            <a:endParaRPr lang="en-GB" dirty="0">
              <a:solidFill>
                <a:schemeClr val="bg1"/>
              </a:solidFill>
            </a:endParaRP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</a:tabLst>
            </a:pPr>
            <a:endParaRPr lang="en-GB" dirty="0" smtClean="0">
              <a:solidFill>
                <a:schemeClr val="bg1"/>
              </a:solidFill>
            </a:endParaRP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</a:tabLst>
            </a:pPr>
            <a:r>
              <a:rPr lang="en-GB" dirty="0" smtClean="0">
                <a:solidFill>
                  <a:schemeClr val="bg1"/>
                </a:solidFill>
              </a:rPr>
              <a:t>for </a:t>
            </a:r>
            <a:r>
              <a:rPr lang="en-GB" dirty="0">
                <a:solidFill>
                  <a:schemeClr val="bg1"/>
                </a:solidFill>
              </a:rPr>
              <a:t>(</a:t>
            </a:r>
            <a:r>
              <a:rPr lang="en-GB" dirty="0" err="1">
                <a:solidFill>
                  <a:schemeClr val="bg1"/>
                </a:solidFill>
              </a:rPr>
              <a:t>JTriggerInput</a:t>
            </a:r>
            <a:r>
              <a:rPr lang="en-GB" dirty="0">
                <a:solidFill>
                  <a:schemeClr val="bg1"/>
                </a:solidFill>
              </a:rPr>
              <a:t>::</a:t>
            </a:r>
            <a:r>
              <a:rPr lang="en-GB" dirty="0" err="1">
                <a:solidFill>
                  <a:schemeClr val="bg1"/>
                </a:solidFill>
              </a:rPr>
              <a:t>const_iterator</a:t>
            </a:r>
            <a:r>
              <a:rPr lang="en-GB" dirty="0">
                <a:solidFill>
                  <a:schemeClr val="bg1"/>
                </a:solidFill>
              </a:rPr>
              <a:t> root = inputL1.begin(); root != inputL1.end(); ++root) </a:t>
            </a:r>
            <a:r>
              <a:rPr lang="en-GB" dirty="0" smtClean="0">
                <a:solidFill>
                  <a:schemeClr val="bg1"/>
                </a:solidFill>
              </a:rPr>
              <a:t>{</a:t>
            </a:r>
            <a:endParaRPr lang="en-GB" dirty="0">
              <a:solidFill>
                <a:schemeClr val="bg1"/>
              </a:solidFill>
            </a:endParaRP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</a:tabLst>
            </a:pPr>
            <a:endParaRPr lang="en-GB" dirty="0">
              <a:solidFill>
                <a:schemeClr val="bg1"/>
              </a:solidFill>
            </a:endParaRP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</a:tabLst>
            </a:pPr>
            <a:r>
              <a:rPr lang="en-GB" dirty="0" smtClean="0">
                <a:solidFill>
                  <a:schemeClr val="bg1"/>
                </a:solidFill>
              </a:rPr>
              <a:t>	:</a:t>
            </a: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</a:tabLst>
            </a:pPr>
            <a:r>
              <a:rPr lang="en-GB" dirty="0" smtClean="0">
                <a:solidFill>
                  <a:schemeClr val="bg1"/>
                </a:solidFill>
              </a:rPr>
              <a:t>	</a:t>
            </a: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</a:tabLst>
            </a:pPr>
            <a:r>
              <a:rPr lang="en-GB" dirty="0">
                <a:solidFill>
                  <a:schemeClr val="bg1"/>
                </a:solidFill>
              </a:rPr>
              <a:t>	</a:t>
            </a:r>
            <a:r>
              <a:rPr lang="en-GB" dirty="0" smtClean="0">
                <a:solidFill>
                  <a:schemeClr val="bg1"/>
                </a:solidFill>
              </a:rPr>
              <a:t>if (</a:t>
            </a:r>
            <a:r>
              <a:rPr lang="en-GB" dirty="0" err="1" smtClean="0">
                <a:solidFill>
                  <a:schemeClr val="bg1"/>
                </a:solidFill>
              </a:rPr>
              <a:t>buffer.size</a:t>
            </a:r>
            <a:r>
              <a:rPr lang="en-GB" dirty="0">
                <a:solidFill>
                  <a:schemeClr val="bg1"/>
                </a:solidFill>
              </a:rPr>
              <a:t>() &gt;= </a:t>
            </a:r>
            <a:r>
              <a:rPr lang="en-GB" dirty="0" err="1">
                <a:solidFill>
                  <a:schemeClr val="bg1"/>
                </a:solidFill>
              </a:rPr>
              <a:t>parameters.numberOfHits</a:t>
            </a:r>
            <a:r>
              <a:rPr lang="en-GB" dirty="0">
                <a:solidFill>
                  <a:schemeClr val="bg1"/>
                </a:solidFill>
              </a:rPr>
              <a:t> - 1) {</a:t>
            </a: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</a:tabLst>
            </a:pPr>
            <a:endParaRPr lang="en-GB" dirty="0" smtClean="0">
              <a:solidFill>
                <a:schemeClr val="bg1"/>
              </a:solidFill>
            </a:endParaRP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</a:tabLst>
            </a:pPr>
            <a:r>
              <a:rPr lang="en-GB" dirty="0">
                <a:solidFill>
                  <a:schemeClr val="bg1"/>
                </a:solidFill>
              </a:rPr>
              <a:t>	</a:t>
            </a:r>
            <a:r>
              <a:rPr lang="en-GB" dirty="0" smtClean="0">
                <a:solidFill>
                  <a:schemeClr val="bg1"/>
                </a:solidFill>
              </a:rPr>
              <a:t>	if (</a:t>
            </a:r>
            <a:r>
              <a:rPr lang="en-GB" dirty="0" err="1" smtClean="0">
                <a:solidFill>
                  <a:schemeClr val="bg1"/>
                </a:solidFill>
              </a:rPr>
              <a:t>buffer.size</a:t>
            </a:r>
            <a:r>
              <a:rPr lang="en-GB" dirty="0">
                <a:solidFill>
                  <a:schemeClr val="bg1"/>
                </a:solidFill>
              </a:rPr>
              <a:t>() &lt; </a:t>
            </a:r>
            <a:r>
              <a:rPr lang="en-GB" dirty="0" err="1">
                <a:solidFill>
                  <a:schemeClr val="bg1"/>
                </a:solidFill>
              </a:rPr>
              <a:t>parameters.factoryLimit</a:t>
            </a:r>
            <a:r>
              <a:rPr lang="en-GB" dirty="0">
                <a:solidFill>
                  <a:schemeClr val="bg1"/>
                </a:solidFill>
              </a:rPr>
              <a:t>) {</a:t>
            </a: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</a:tabLst>
            </a:pPr>
            <a:endParaRPr lang="en-GB" dirty="0" smtClean="0">
              <a:solidFill>
                <a:schemeClr val="bg1"/>
              </a:solidFill>
            </a:endParaRP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</a:tabLst>
            </a:pPr>
            <a:r>
              <a:rPr lang="en-GB" dirty="0" smtClean="0">
                <a:solidFill>
                  <a:schemeClr val="bg1"/>
                </a:solidFill>
              </a:rPr>
              <a:t>			iterator </a:t>
            </a:r>
            <a:r>
              <a:rPr lang="en-GB" dirty="0">
                <a:solidFill>
                  <a:schemeClr val="bg1"/>
                </a:solidFill>
              </a:rPr>
              <a:t>q = </a:t>
            </a:r>
            <a:r>
              <a:rPr lang="en-GB" dirty="0" err="1">
                <a:solidFill>
                  <a:schemeClr val="bg1"/>
                </a:solidFill>
              </a:rPr>
              <a:t>clusterize</a:t>
            </a:r>
            <a:r>
              <a:rPr lang="en-GB" dirty="0">
                <a:solidFill>
                  <a:schemeClr val="bg1"/>
                </a:solidFill>
              </a:rPr>
              <a:t>(</a:t>
            </a:r>
            <a:r>
              <a:rPr lang="en-GB" dirty="0" err="1">
                <a:solidFill>
                  <a:schemeClr val="bg1"/>
                </a:solidFill>
              </a:rPr>
              <a:t>buffer.begin</a:t>
            </a:r>
            <a:r>
              <a:rPr lang="en-GB" dirty="0">
                <a:solidFill>
                  <a:schemeClr val="bg1"/>
                </a:solidFill>
              </a:rPr>
              <a:t>(), </a:t>
            </a:r>
            <a:r>
              <a:rPr lang="en-GB" dirty="0" err="1">
                <a:solidFill>
                  <a:schemeClr val="bg1"/>
                </a:solidFill>
              </a:rPr>
              <a:t>buffer.end</a:t>
            </a:r>
            <a:r>
              <a:rPr lang="en-GB" dirty="0">
                <a:solidFill>
                  <a:schemeClr val="bg1"/>
                </a:solidFill>
              </a:rPr>
              <a:t>(), </a:t>
            </a:r>
            <a:r>
              <a:rPr lang="en-GB" dirty="0" smtClean="0">
                <a:solidFill>
                  <a:schemeClr val="bg1"/>
                </a:solidFill>
              </a:rPr>
              <a:t>match);</a:t>
            </a:r>
            <a:endParaRPr lang="en-GB" dirty="0">
              <a:solidFill>
                <a:schemeClr val="bg1"/>
              </a:solidFill>
            </a:endParaRP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</a:tabLst>
            </a:pPr>
            <a:endParaRPr lang="en-GB" dirty="0" smtClean="0">
              <a:solidFill>
                <a:schemeClr val="bg1"/>
              </a:solidFill>
            </a:endParaRP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</a:tabLst>
            </a:pPr>
            <a:r>
              <a:rPr lang="en-GB" dirty="0">
                <a:solidFill>
                  <a:schemeClr val="bg1"/>
                </a:solidFill>
              </a:rPr>
              <a:t>	</a:t>
            </a:r>
            <a:r>
              <a:rPr lang="en-GB" dirty="0" smtClean="0">
                <a:solidFill>
                  <a:schemeClr val="bg1"/>
                </a:solidFill>
              </a:rPr>
              <a:t>		if </a:t>
            </a:r>
            <a:r>
              <a:rPr lang="en-GB" dirty="0">
                <a:solidFill>
                  <a:schemeClr val="bg1"/>
                </a:solidFill>
              </a:rPr>
              <a:t>(distance(</a:t>
            </a:r>
            <a:r>
              <a:rPr lang="en-GB" dirty="0" err="1">
                <a:solidFill>
                  <a:schemeClr val="bg1"/>
                </a:solidFill>
              </a:rPr>
              <a:t>buffer.begin</a:t>
            </a:r>
            <a:r>
              <a:rPr lang="en-GB" dirty="0">
                <a:solidFill>
                  <a:schemeClr val="bg1"/>
                </a:solidFill>
              </a:rPr>
              <a:t>(),q) &gt;= </a:t>
            </a:r>
            <a:r>
              <a:rPr lang="en-GB" dirty="0" err="1">
                <a:solidFill>
                  <a:schemeClr val="bg1"/>
                </a:solidFill>
              </a:rPr>
              <a:t>parameters.numberOfHits</a:t>
            </a:r>
            <a:r>
              <a:rPr lang="en-GB" dirty="0">
                <a:solidFill>
                  <a:schemeClr val="bg1"/>
                </a:solidFill>
              </a:rPr>
              <a:t> - 1) </a:t>
            </a:r>
            <a:r>
              <a:rPr lang="en-GB" dirty="0" smtClean="0">
                <a:solidFill>
                  <a:schemeClr val="bg1"/>
                </a:solidFill>
              </a:rPr>
              <a:t>{</a:t>
            </a: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</a:tabLst>
            </a:pPr>
            <a:endParaRPr lang="en-GB" dirty="0" smtClean="0">
              <a:solidFill>
                <a:schemeClr val="bg1"/>
              </a:solidFill>
            </a:endParaRP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</a:tabLst>
            </a:pPr>
            <a:r>
              <a:rPr lang="en-GB" dirty="0">
                <a:solidFill>
                  <a:schemeClr val="bg1"/>
                </a:solidFill>
              </a:rPr>
              <a:t>	</a:t>
            </a:r>
            <a:r>
              <a:rPr lang="en-GB" dirty="0" smtClean="0">
                <a:solidFill>
                  <a:schemeClr val="bg1"/>
                </a:solidFill>
              </a:rPr>
              <a:t>			</a:t>
            </a:r>
            <a:r>
              <a:rPr lang="en-GB" dirty="0" smtClean="0">
                <a:solidFill>
                  <a:schemeClr val="bg1"/>
                </a:solidFill>
                <a:sym typeface="Wingdings" panose="05000000000000000000" pitchFamily="2" charset="2"/>
              </a:rPr>
              <a:t>// </a:t>
            </a:r>
            <a:r>
              <a:rPr lang="en-GB" b="1" dirty="0" smtClean="0">
                <a:solidFill>
                  <a:schemeClr val="bg1"/>
                </a:solidFill>
              </a:rPr>
              <a:t>Trigger</a:t>
            </a: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</a:tabLst>
            </a:pPr>
            <a:r>
              <a:rPr lang="en-GB" dirty="0">
                <a:solidFill>
                  <a:schemeClr val="bg1"/>
                </a:solidFill>
              </a:rPr>
              <a:t>	</a:t>
            </a:r>
            <a:r>
              <a:rPr lang="en-GB" dirty="0" smtClean="0">
                <a:solidFill>
                  <a:schemeClr val="bg1"/>
                </a:solidFill>
              </a:rPr>
              <a:t>		}</a:t>
            </a: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</a:tabLst>
            </a:pPr>
            <a:endParaRPr lang="en-GB" dirty="0" smtClean="0">
              <a:solidFill>
                <a:schemeClr val="bg1"/>
              </a:solidFill>
            </a:endParaRP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</a:tabLst>
            </a:pPr>
            <a:r>
              <a:rPr lang="en-GB" dirty="0" smtClean="0">
                <a:solidFill>
                  <a:schemeClr val="bg1"/>
                </a:solidFill>
              </a:rPr>
              <a:t>		} else {</a:t>
            </a: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</a:tabLst>
            </a:pPr>
            <a:endParaRPr lang="en-GB" dirty="0" smtClean="0">
              <a:solidFill>
                <a:schemeClr val="bg1"/>
              </a:solidFill>
            </a:endParaRP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</a:tabLst>
            </a:pPr>
            <a:r>
              <a:rPr lang="en-GB" dirty="0">
                <a:solidFill>
                  <a:schemeClr val="bg1"/>
                </a:solidFill>
              </a:rPr>
              <a:t>	</a:t>
            </a:r>
            <a:r>
              <a:rPr lang="en-GB" dirty="0" smtClean="0">
                <a:solidFill>
                  <a:schemeClr val="bg1"/>
                </a:solidFill>
              </a:rPr>
              <a:t>		//</a:t>
            </a:r>
            <a:r>
              <a:rPr lang="en-GB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GB" b="1" dirty="0" smtClean="0">
                <a:solidFill>
                  <a:schemeClr val="bg1"/>
                </a:solidFill>
              </a:rPr>
              <a:t>Trigger</a:t>
            </a: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</a:tabLst>
            </a:pPr>
            <a:r>
              <a:rPr lang="en-GB" dirty="0" smtClean="0">
                <a:solidFill>
                  <a:schemeClr val="bg1"/>
                </a:solidFill>
              </a:rPr>
              <a:t>		}</a:t>
            </a: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</a:tabLst>
            </a:pPr>
            <a:r>
              <a:rPr lang="en-GB" dirty="0" smtClean="0">
                <a:solidFill>
                  <a:schemeClr val="bg1"/>
                </a:solidFill>
              </a:rPr>
              <a:t>	}</a:t>
            </a: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</a:tabLst>
            </a:pPr>
            <a:r>
              <a:rPr lang="en-GB" dirty="0">
                <a:solidFill>
                  <a:schemeClr val="bg1"/>
                </a:solidFill>
              </a:rPr>
              <a:t>}</a:t>
            </a:r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6791315" y="3251473"/>
            <a:ext cx="288000" cy="0"/>
          </a:xfrm>
          <a:prstGeom prst="line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192883" y="3050689"/>
            <a:ext cx="132472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i="1" dirty="0" smtClean="0">
                <a:solidFill>
                  <a:schemeClr val="bg1"/>
                </a:solidFill>
              </a:rPr>
              <a:t>JMatch3G</a:t>
            </a:r>
            <a:endParaRPr lang="en-GB" sz="2200" i="1" dirty="0">
              <a:solidFill>
                <a:schemeClr val="bg1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6804653" y="2786281"/>
            <a:ext cx="288000" cy="0"/>
          </a:xfrm>
          <a:prstGeom prst="line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206221" y="2585497"/>
            <a:ext cx="156433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i="1" dirty="0" smtClean="0">
                <a:solidFill>
                  <a:schemeClr val="bg1"/>
                </a:solidFill>
              </a:rPr>
              <a:t>factory limit</a:t>
            </a:r>
            <a:endParaRPr lang="en-GB" sz="2200" i="1" dirty="0">
              <a:solidFill>
                <a:schemeClr val="bg1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 flipH="1">
            <a:off x="6789008" y="2359928"/>
            <a:ext cx="288000" cy="0"/>
          </a:xfrm>
          <a:prstGeom prst="line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190576" y="2143904"/>
            <a:ext cx="168963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i="1" dirty="0" smtClean="0">
                <a:solidFill>
                  <a:schemeClr val="bg1"/>
                </a:solidFill>
              </a:rPr>
              <a:t>test L0 buffer</a:t>
            </a:r>
            <a:endParaRPr lang="en-GB" sz="22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379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>
                <a:solidFill>
                  <a:schemeClr val="bg1"/>
                </a:solidFill>
              </a:rPr>
              <a:t>JTriggerMXShower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parameters (with default values)</a:t>
            </a:r>
          </a:p>
          <a:p>
            <a:pPr marL="808038" lvl="1" indent="0">
              <a:lnSpc>
                <a:spcPct val="130000"/>
              </a:lnSpc>
              <a:buNone/>
              <a:tabLst>
                <a:tab pos="5745163" algn="ctr"/>
                <a:tab pos="6461125" algn="r"/>
              </a:tabLst>
            </a:pPr>
            <a:r>
              <a:rPr lang="en-GB" dirty="0" err="1" smtClean="0">
                <a:solidFill>
                  <a:schemeClr val="bg1"/>
                </a:solidFill>
              </a:rPr>
              <a:t>triggerMXShower.enabled</a:t>
            </a:r>
            <a:r>
              <a:rPr lang="en-GB" dirty="0" smtClean="0">
                <a:solidFill>
                  <a:schemeClr val="bg1"/>
                </a:solidFill>
              </a:rPr>
              <a:t>	=	0;</a:t>
            </a:r>
            <a:endParaRPr lang="en-GB" dirty="0">
              <a:solidFill>
                <a:schemeClr val="bg1"/>
              </a:solidFill>
            </a:endParaRPr>
          </a:p>
          <a:p>
            <a:pPr marL="808038" lvl="1" indent="0">
              <a:lnSpc>
                <a:spcPct val="130000"/>
              </a:lnSpc>
              <a:buNone/>
              <a:tabLst>
                <a:tab pos="5745163" algn="ctr"/>
                <a:tab pos="6461125" algn="r"/>
              </a:tabLst>
            </a:pPr>
            <a:r>
              <a:rPr lang="en-GB" dirty="0" err="1" smtClean="0">
                <a:solidFill>
                  <a:schemeClr val="bg1"/>
                </a:solidFill>
              </a:rPr>
              <a:t>triggerMXShower.numberOfHits</a:t>
            </a:r>
            <a:r>
              <a:rPr lang="en-GB" dirty="0" smtClean="0">
                <a:solidFill>
                  <a:schemeClr val="bg1"/>
                </a:solidFill>
              </a:rPr>
              <a:t>	=	7</a:t>
            </a:r>
            <a:r>
              <a:rPr lang="en-GB" dirty="0">
                <a:solidFill>
                  <a:schemeClr val="bg1"/>
                </a:solidFill>
              </a:rPr>
              <a:t>;</a:t>
            </a:r>
          </a:p>
          <a:p>
            <a:pPr marL="808038" lvl="1" indent="0">
              <a:lnSpc>
                <a:spcPct val="130000"/>
              </a:lnSpc>
              <a:buNone/>
              <a:tabLst>
                <a:tab pos="5745163" algn="ctr"/>
                <a:tab pos="6461125" algn="r"/>
              </a:tabLst>
            </a:pPr>
            <a:r>
              <a:rPr lang="en-GB" dirty="0" err="1" smtClean="0">
                <a:solidFill>
                  <a:schemeClr val="bg1"/>
                </a:solidFill>
              </a:rPr>
              <a:t>triggerMXShower.DMax_m</a:t>
            </a:r>
            <a:r>
              <a:rPr lang="en-GB" dirty="0" smtClean="0">
                <a:solidFill>
                  <a:schemeClr val="bg1"/>
                </a:solidFill>
              </a:rPr>
              <a:t>	=	43</a:t>
            </a:r>
            <a:r>
              <a:rPr lang="en-GB" dirty="0">
                <a:solidFill>
                  <a:schemeClr val="bg1"/>
                </a:solidFill>
              </a:rPr>
              <a:t>;</a:t>
            </a:r>
          </a:p>
          <a:p>
            <a:pPr marL="808038" lvl="1" indent="0">
              <a:lnSpc>
                <a:spcPct val="130000"/>
              </a:lnSpc>
              <a:buNone/>
              <a:tabLst>
                <a:tab pos="5745163" algn="ctr"/>
                <a:tab pos="6461125" algn="r"/>
              </a:tabLst>
            </a:pPr>
            <a:r>
              <a:rPr lang="en-GB" dirty="0" err="1" smtClean="0">
                <a:solidFill>
                  <a:schemeClr val="bg1"/>
                </a:solidFill>
              </a:rPr>
              <a:t>triggerMXShower.TMaxExtra_ns</a:t>
            </a:r>
            <a:r>
              <a:rPr lang="en-GB" dirty="0" smtClean="0">
                <a:solidFill>
                  <a:schemeClr val="bg1"/>
                </a:solidFill>
              </a:rPr>
              <a:t>	=	20</a:t>
            </a:r>
            <a:r>
              <a:rPr lang="en-GB" dirty="0">
                <a:solidFill>
                  <a:schemeClr val="bg1"/>
                </a:solidFill>
              </a:rPr>
              <a:t>;</a:t>
            </a:r>
          </a:p>
          <a:p>
            <a:pPr marL="457200" lvl="1" indent="0">
              <a:buNone/>
            </a:pP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3512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CPU</a:t>
            </a:r>
            <a:r>
              <a:rPr lang="en-GB" baseline="30000" dirty="0">
                <a:solidFill>
                  <a:schemeClr val="bg1"/>
                </a:solidFill>
              </a:rPr>
              <a:t>◊</a:t>
            </a:r>
            <a:r>
              <a:rPr lang="en-GB" dirty="0">
                <a:solidFill>
                  <a:schemeClr val="bg1"/>
                </a:solidFill>
              </a:rPr>
              <a:t> usage </a:t>
            </a:r>
            <a:r>
              <a:rPr lang="en-GB" dirty="0" smtClean="0">
                <a:solidFill>
                  <a:schemeClr val="bg1"/>
                </a:solidFill>
              </a:rPr>
              <a:t>(1/2</a:t>
            </a:r>
            <a:r>
              <a:rPr lang="en-GB" dirty="0">
                <a:solidFill>
                  <a:schemeClr val="bg1"/>
                </a:solidFill>
              </a:rPr>
              <a:t>)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13</a:t>
            </a:fld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0" t="6561" r="6568" b="2956"/>
          <a:stretch/>
        </p:blipFill>
        <p:spPr>
          <a:xfrm>
            <a:off x="1839888" y="1499806"/>
            <a:ext cx="5227189" cy="488152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1169" y="6464563"/>
            <a:ext cx="4303486" cy="3488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  <a:tabLst>
                <a:tab pos="182563" algn="l"/>
              </a:tabLst>
            </a:pPr>
            <a:r>
              <a:rPr lang="en-GB" baseline="30000" dirty="0" smtClean="0">
                <a:solidFill>
                  <a:schemeClr val="bg1"/>
                </a:solidFill>
              </a:rPr>
              <a:t>◊</a:t>
            </a:r>
            <a:r>
              <a:rPr lang="en-GB" baseline="30000" dirty="0">
                <a:solidFill>
                  <a:schemeClr val="bg1"/>
                </a:solidFill>
                <a:latin typeface="Sylfaen" panose="010A0502050306030303" pitchFamily="18" charset="0"/>
              </a:rPr>
              <a:t>	</a:t>
            </a:r>
            <a:r>
              <a:rPr lang="pt-BR" dirty="0" smtClean="0">
                <a:solidFill>
                  <a:schemeClr val="bg1"/>
                </a:solidFill>
              </a:rPr>
              <a:t>Intel(R</a:t>
            </a:r>
            <a:r>
              <a:rPr lang="pt-BR" dirty="0">
                <a:solidFill>
                  <a:schemeClr val="bg1"/>
                </a:solidFill>
              </a:rPr>
              <a:t>) Core(TM) i5-4570 CPU @ </a:t>
            </a:r>
            <a:r>
              <a:rPr lang="pt-BR" dirty="0" smtClean="0">
                <a:solidFill>
                  <a:schemeClr val="bg1"/>
                </a:solidFill>
              </a:rPr>
              <a:t>3.20GHz</a:t>
            </a:r>
            <a:endParaRPr lang="en-GB" dirty="0" smtClean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172648" y="6450275"/>
            <a:ext cx="3600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2643024" y="2117616"/>
            <a:ext cx="4140000" cy="356400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9287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CPU</a:t>
            </a:r>
            <a:r>
              <a:rPr lang="en-GB" baseline="30000" dirty="0">
                <a:solidFill>
                  <a:schemeClr val="bg1"/>
                </a:solidFill>
              </a:rPr>
              <a:t>◊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smtClean="0">
                <a:solidFill>
                  <a:schemeClr val="bg1"/>
                </a:solidFill>
              </a:rPr>
              <a:t>usage (2/2)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14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111169" y="6267366"/>
            <a:ext cx="8494633" cy="6052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  <a:tabLst>
                <a:tab pos="182563" algn="l"/>
              </a:tabLst>
            </a:pPr>
            <a:r>
              <a:rPr lang="en-GB" baseline="30000" dirty="0" smtClean="0">
                <a:solidFill>
                  <a:schemeClr val="bg1"/>
                </a:solidFill>
              </a:rPr>
              <a:t>◊</a:t>
            </a:r>
            <a:r>
              <a:rPr lang="en-GB" baseline="30000" dirty="0">
                <a:solidFill>
                  <a:schemeClr val="bg1"/>
                </a:solidFill>
                <a:latin typeface="Sylfaen" panose="010A0502050306030303" pitchFamily="18" charset="0"/>
              </a:rPr>
              <a:t>	</a:t>
            </a:r>
            <a:r>
              <a:rPr lang="pt-BR" dirty="0" smtClean="0">
                <a:solidFill>
                  <a:schemeClr val="bg1"/>
                </a:solidFill>
              </a:rPr>
              <a:t>Intel(R</a:t>
            </a:r>
            <a:r>
              <a:rPr lang="pt-BR" dirty="0">
                <a:solidFill>
                  <a:schemeClr val="bg1"/>
                </a:solidFill>
              </a:rPr>
              <a:t>) Core(TM) i5-4570 CPU @ 3.20GHz</a:t>
            </a:r>
            <a:endParaRPr lang="en-GB" baseline="30000" dirty="0" smtClean="0">
              <a:solidFill>
                <a:schemeClr val="bg1"/>
              </a:solidFill>
              <a:latin typeface="Sylfaen" panose="010A0502050306030303" pitchFamily="18" charset="0"/>
            </a:endParaRPr>
          </a:p>
          <a:p>
            <a:pPr>
              <a:lnSpc>
                <a:spcPts val="2000"/>
              </a:lnSpc>
              <a:tabLst>
                <a:tab pos="182563" algn="l"/>
              </a:tabLst>
            </a:pPr>
            <a:r>
              <a:rPr lang="en-GB" baseline="30000" dirty="0">
                <a:solidFill>
                  <a:schemeClr val="bg1"/>
                </a:solidFill>
                <a:latin typeface="Sylfaen" panose="010A0502050306030303" pitchFamily="18" charset="0"/>
              </a:rPr>
              <a:t>	</a:t>
            </a:r>
            <a:r>
              <a:rPr lang="en-GB" dirty="0" smtClean="0">
                <a:solidFill>
                  <a:schemeClr val="bg1"/>
                </a:solidFill>
              </a:rPr>
              <a:t>Random background as a function of multiplicity 5000, 500, 50, 5, 0.5 Hz, respectively</a:t>
            </a:r>
            <a:r>
              <a:rPr lang="en-GB" baseline="30000" dirty="0">
                <a:solidFill>
                  <a:schemeClr val="bg1"/>
                </a:solidFill>
              </a:rPr>
              <a:t>	</a:t>
            </a:r>
            <a:endParaRPr lang="en-GB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172648" y="6237312"/>
            <a:ext cx="3600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6473039"/>
              </p:ext>
            </p:extLst>
          </p:nvPr>
        </p:nvGraphicFramePr>
        <p:xfrm>
          <a:off x="796053" y="2042959"/>
          <a:ext cx="7632847" cy="3703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7470"/>
                <a:gridCol w="1748350"/>
                <a:gridCol w="1678415"/>
                <a:gridCol w="1468612"/>
              </a:tblGrid>
              <a:tr h="274638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GB" sz="2400" b="1" dirty="0" smtClean="0">
                          <a:solidFill>
                            <a:schemeClr val="bg1"/>
                          </a:solidFill>
                        </a:rPr>
                        <a:t>Level</a:t>
                      </a:r>
                      <a:endParaRPr lang="en-GB" sz="2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GB" sz="2400" b="1" dirty="0" smtClean="0">
                          <a:solidFill>
                            <a:schemeClr val="bg1"/>
                          </a:solidFill>
                        </a:rPr>
                        <a:t>Live time</a:t>
                      </a:r>
                    </a:p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GB" sz="2400" b="1" dirty="0" smtClean="0">
                          <a:solidFill>
                            <a:schemeClr val="bg1"/>
                          </a:solidFill>
                        </a:rPr>
                        <a:t>[</a:t>
                      </a:r>
                      <a:r>
                        <a:rPr lang="en-GB" sz="2400" b="1" dirty="0" err="1" smtClean="0">
                          <a:solidFill>
                            <a:schemeClr val="bg1"/>
                          </a:solidFill>
                        </a:rPr>
                        <a:t>ms</a:t>
                      </a:r>
                      <a:r>
                        <a:rPr lang="en-GB" sz="2400" b="1" dirty="0" smtClean="0">
                          <a:solidFill>
                            <a:schemeClr val="bg1"/>
                          </a:solidFill>
                        </a:rPr>
                        <a:t>]</a:t>
                      </a:r>
                      <a:endParaRPr lang="en-GB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GB" sz="2400" b="1" dirty="0" smtClean="0">
                          <a:solidFill>
                            <a:schemeClr val="bg1"/>
                          </a:solidFill>
                        </a:rPr>
                        <a:t>CPU time</a:t>
                      </a:r>
                    </a:p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GB" sz="2400" b="1" dirty="0" smtClean="0">
                          <a:solidFill>
                            <a:schemeClr val="bg1"/>
                          </a:solidFill>
                        </a:rPr>
                        <a:t>[</a:t>
                      </a:r>
                      <a:r>
                        <a:rPr lang="en-GB" sz="2400" b="1" dirty="0" err="1" smtClean="0">
                          <a:solidFill>
                            <a:schemeClr val="bg1"/>
                          </a:solidFill>
                        </a:rPr>
                        <a:t>ms</a:t>
                      </a:r>
                      <a:r>
                        <a:rPr lang="en-GB" sz="2400" b="1" dirty="0" smtClean="0">
                          <a:solidFill>
                            <a:schemeClr val="bg1"/>
                          </a:solidFill>
                        </a:rPr>
                        <a:t>]</a:t>
                      </a:r>
                      <a:endParaRPr lang="en-GB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GB" sz="2400" b="1" smtClean="0">
                          <a:solidFill>
                            <a:schemeClr val="bg1"/>
                          </a:solidFill>
                        </a:rPr>
                        <a:t>Ratio</a:t>
                      </a:r>
                      <a:br>
                        <a:rPr lang="en-GB" sz="2400" b="1" smtClean="0">
                          <a:solidFill>
                            <a:schemeClr val="bg1"/>
                          </a:solidFill>
                        </a:rPr>
                      </a:br>
                      <a:r>
                        <a:rPr lang="en-GB" sz="2400" b="1" smtClean="0">
                          <a:solidFill>
                            <a:schemeClr val="bg1"/>
                          </a:solidFill>
                        </a:rPr>
                        <a:t>CPU/Live</a:t>
                      </a:r>
                      <a:endParaRPr lang="en-GB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ts val="2600"/>
                        </a:lnSpc>
                      </a:pPr>
                      <a:r>
                        <a:rPr lang="en-GB" sz="2400" baseline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calibration</a:t>
                      </a:r>
                      <a:endParaRPr lang="en-GB" sz="2400" baseline="300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36000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600"/>
                        </a:lnSpc>
                      </a:pPr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100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marL="90000" marR="612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600"/>
                        </a:lnSpc>
                      </a:pPr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65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marR="54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600"/>
                        </a:lnSpc>
                      </a:pPr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&lt;</a:t>
                      </a:r>
                      <a:r>
                        <a:rPr lang="en-GB" sz="2400" baseline="0" dirty="0" smtClean="0">
                          <a:solidFill>
                            <a:schemeClr val="bg1"/>
                          </a:solidFill>
                        </a:rPr>
                        <a:t> 1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marR="54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ts val="2600"/>
                        </a:lnSpc>
                      </a:pPr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L0 (sort)</a:t>
                      </a:r>
                      <a:endParaRPr lang="en-GB" sz="2400" baseline="300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36000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600"/>
                        </a:lnSpc>
                      </a:pPr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100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marL="90000" marR="612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600"/>
                        </a:lnSpc>
                      </a:pPr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800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marR="54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600"/>
                        </a:lnSpc>
                      </a:pPr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8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marR="54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ts val="2600"/>
                        </a:lnSpc>
                      </a:pPr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L1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marL="36000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600"/>
                        </a:lnSpc>
                      </a:pPr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100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marL="90000" marR="612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600"/>
                        </a:lnSpc>
                      </a:pPr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25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marR="54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600"/>
                        </a:lnSpc>
                      </a:pPr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&lt;</a:t>
                      </a:r>
                      <a:r>
                        <a:rPr lang="en-GB" sz="2400" baseline="0" dirty="0" smtClean="0">
                          <a:solidFill>
                            <a:schemeClr val="bg1"/>
                          </a:solidFill>
                        </a:rPr>
                        <a:t> 1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marR="54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ts val="2600"/>
                        </a:lnSpc>
                      </a:pPr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L2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marL="36000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600"/>
                        </a:lnSpc>
                      </a:pPr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100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marL="90000" marR="612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600"/>
                        </a:lnSpc>
                      </a:pPr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70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marR="54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600"/>
                        </a:lnSpc>
                      </a:pPr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&lt;</a:t>
                      </a:r>
                      <a:r>
                        <a:rPr lang="en-GB" sz="2400" baseline="0" dirty="0" smtClean="0">
                          <a:solidFill>
                            <a:schemeClr val="bg1"/>
                          </a:solidFill>
                        </a:rPr>
                        <a:t> 1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marR="54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ts val="2600"/>
                        </a:lnSpc>
                      </a:pPr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Time slice router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marL="36000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600"/>
                        </a:lnSpc>
                      </a:pPr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100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marL="90000" marR="612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600"/>
                        </a:lnSpc>
                      </a:pPr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100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marR="54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600"/>
                        </a:lnSpc>
                      </a:pPr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marR="54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ts val="2600"/>
                        </a:lnSpc>
                      </a:pPr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Trigger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marL="36000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600"/>
                        </a:lnSpc>
                      </a:pPr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100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marL="90000" marR="612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600"/>
                        </a:lnSpc>
                      </a:pPr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400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marR="54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600"/>
                        </a:lnSpc>
                      </a:pPr>
                      <a:r>
                        <a:rPr lang="en-GB" sz="2400" dirty="0" smtClean="0">
                          <a:solidFill>
                            <a:schemeClr val="bg1"/>
                          </a:solidFill>
                          <a:latin typeface="+mn-lt"/>
                        </a:rPr>
                        <a:t>4</a:t>
                      </a:r>
                      <a:endParaRPr lang="en-GB" sz="24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R="54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ts val="2600"/>
                        </a:lnSpc>
                      </a:pPr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Total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marL="36000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600"/>
                        </a:lnSpc>
                      </a:pPr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100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marL="90000" marR="612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600"/>
                        </a:lnSpc>
                      </a:pPr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1460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marR="54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600"/>
                        </a:lnSpc>
                      </a:pPr>
                      <a:r>
                        <a:rPr lang="en-GB" sz="2400" dirty="0" smtClean="0">
                          <a:solidFill>
                            <a:schemeClr val="bg1"/>
                          </a:solidFill>
                          <a:latin typeface="+mn-lt"/>
                        </a:rPr>
                        <a:t>15</a:t>
                      </a:r>
                      <a:endParaRPr lang="en-GB" sz="24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R="54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Oval 1"/>
          <p:cNvSpPr/>
          <p:nvPr/>
        </p:nvSpPr>
        <p:spPr>
          <a:xfrm>
            <a:off x="5630736" y="4851271"/>
            <a:ext cx="2654148" cy="504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8414712" y="4709904"/>
            <a:ext cx="36901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 smtClean="0">
                <a:solidFill>
                  <a:srgbClr val="FF0000"/>
                </a:solidFill>
              </a:rPr>
              <a:t>!</a:t>
            </a:r>
            <a:endParaRPr lang="en-GB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902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Random background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15</a:t>
            </a:fld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0" t="6561" r="5806" b="2956"/>
          <a:stretch/>
        </p:blipFill>
        <p:spPr>
          <a:xfrm>
            <a:off x="1981147" y="1549936"/>
            <a:ext cx="5270389" cy="4881522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 flipV="1">
            <a:off x="2784283" y="1777008"/>
            <a:ext cx="4176000" cy="396044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162320" y="3205463"/>
                <a:ext cx="115345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NL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nl-NL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≅</m:t>
                      </m:r>
                      <m:sSup>
                        <m:sSupPr>
                          <m:ctrlPr>
                            <a:rPr lang="nl-NL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nl-NL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nl-NL" sz="24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sup>
                      </m:sSup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2320" y="3205463"/>
                <a:ext cx="1153457" cy="461665"/>
              </a:xfrm>
              <a:prstGeom prst="rect">
                <a:avLst/>
              </a:prstGeom>
              <a:blipFill rotWithShape="0">
                <a:blip r:embed="rId3"/>
                <a:stretch>
                  <a:fillRect b="-92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Connector 8"/>
          <p:cNvCxnSpPr/>
          <p:nvPr/>
        </p:nvCxnSpPr>
        <p:spPr>
          <a:xfrm>
            <a:off x="4067976" y="3717064"/>
            <a:ext cx="288000" cy="288000"/>
          </a:xfrm>
          <a:prstGeom prst="line">
            <a:avLst/>
          </a:prstGeom>
          <a:ln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284240" y="2045608"/>
            <a:ext cx="166744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 err="1" smtClean="0"/>
              <a:t>numberOfHits</a:t>
            </a:r>
            <a:endParaRPr lang="en-GB" sz="2000" dirty="0" smtClean="0"/>
          </a:p>
          <a:p>
            <a:pPr algn="ctr"/>
            <a:r>
              <a:rPr lang="en-GB" sz="2000" dirty="0"/>
              <a:t>=</a:t>
            </a:r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4117856" y="2693680"/>
            <a:ext cx="0" cy="432000"/>
          </a:xfrm>
          <a:prstGeom prst="line">
            <a:avLst/>
          </a:prstGeom>
          <a:ln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8998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Effective volume </a:t>
            </a:r>
            <a:r>
              <a:rPr lang="en-GB" dirty="0" smtClean="0">
                <a:solidFill>
                  <a:schemeClr val="bg1"/>
                </a:solidFill>
                <a:latin typeface="Symbol" panose="05050102010706020507" pitchFamily="18" charset="2"/>
              </a:rPr>
              <a:t>n</a:t>
            </a:r>
            <a:r>
              <a:rPr lang="en-GB" baseline="-25000" dirty="0" smtClean="0">
                <a:solidFill>
                  <a:schemeClr val="bg1"/>
                </a:solidFill>
              </a:rPr>
              <a:t>e</a:t>
            </a:r>
            <a:endParaRPr lang="en-GB" baseline="-25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16</a:t>
            </a:fld>
            <a:endParaRPr lang="en-GB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0" t="6561" r="6568" b="2155"/>
          <a:stretch/>
        </p:blipFill>
        <p:spPr>
          <a:xfrm>
            <a:off x="1907704" y="1476000"/>
            <a:ext cx="5227189" cy="4924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9221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Effective volume </a:t>
            </a:r>
            <a:r>
              <a:rPr lang="en-GB" dirty="0" smtClean="0">
                <a:solidFill>
                  <a:schemeClr val="bg1"/>
                </a:solidFill>
                <a:latin typeface="Symbol" panose="05050102010706020507" pitchFamily="18" charset="2"/>
              </a:rPr>
              <a:t>n</a:t>
            </a:r>
            <a:r>
              <a:rPr lang="en-GB" baseline="-25000" dirty="0">
                <a:solidFill>
                  <a:schemeClr val="bg1"/>
                </a:solidFill>
                <a:latin typeface="Symbol" panose="05050102010706020507" pitchFamily="18" charset="2"/>
              </a:rPr>
              <a:t>m</a:t>
            </a:r>
            <a:endParaRPr lang="en-GB" dirty="0">
              <a:latin typeface="Symbol" panose="05050102010706020507" pitchFamily="18" charset="2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17</a:t>
            </a:fld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" t="7362" r="5803" b="2955"/>
          <a:stretch/>
        </p:blipFill>
        <p:spPr>
          <a:xfrm>
            <a:off x="1907704" y="1512000"/>
            <a:ext cx="5313646" cy="4838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6345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Status &amp; Outlook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New ORCA trigger available</a:t>
            </a:r>
          </a:p>
          <a:p>
            <a:pPr lvl="1">
              <a:lnSpc>
                <a:spcPct val="150000"/>
              </a:lnSpc>
            </a:pPr>
            <a:r>
              <a:rPr lang="en-GB" dirty="0" smtClean="0">
                <a:solidFill>
                  <a:schemeClr val="bg1"/>
                </a:solidFill>
              </a:rPr>
              <a:t>CPU power consumption very low</a:t>
            </a:r>
          </a:p>
          <a:p>
            <a:pPr lvl="1">
              <a:lnSpc>
                <a:spcPct val="150000"/>
              </a:lnSpc>
            </a:pPr>
            <a:r>
              <a:rPr lang="en-GB" dirty="0" smtClean="0">
                <a:solidFill>
                  <a:schemeClr val="bg1"/>
                </a:solidFill>
              </a:rPr>
              <a:t>reasonable purity</a:t>
            </a:r>
          </a:p>
          <a:p>
            <a:pPr lvl="1">
              <a:lnSpc>
                <a:spcPct val="150000"/>
              </a:lnSpc>
            </a:pPr>
            <a:r>
              <a:rPr lang="en-GB" dirty="0" smtClean="0">
                <a:solidFill>
                  <a:schemeClr val="bg1"/>
                </a:solidFill>
              </a:rPr>
              <a:t>improved efficiency</a:t>
            </a:r>
          </a:p>
          <a:p>
            <a:pPr lvl="1">
              <a:lnSpc>
                <a:spcPct val="150000"/>
              </a:lnSpc>
            </a:pPr>
            <a:r>
              <a:rPr lang="en-GB" dirty="0" smtClean="0">
                <a:solidFill>
                  <a:schemeClr val="bg1"/>
                </a:solidFill>
              </a:rPr>
              <a:t>input parameters to be (fine) tuned</a:t>
            </a:r>
          </a:p>
          <a:p>
            <a:pPr>
              <a:lnSpc>
                <a:spcPct val="130000"/>
              </a:lnSpc>
            </a:pPr>
            <a:endParaRPr lang="en-GB" dirty="0" smtClean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18</a:t>
            </a:fld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1241630" y="5702776"/>
            <a:ext cx="6660740" cy="988219"/>
          </a:xfrm>
          <a:prstGeom prst="rect">
            <a:avLst/>
          </a:prstGeom>
          <a:noFill/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en-GB" sz="2400" i="1" dirty="0">
                <a:solidFill>
                  <a:schemeClr val="bg1"/>
                </a:solidFill>
              </a:rPr>
              <a:t>Note that normalisation of ORCA Monte Carlo data</a:t>
            </a:r>
          </a:p>
          <a:p>
            <a:pPr algn="ctr"/>
            <a:r>
              <a:rPr lang="en-GB" sz="2400" i="1" dirty="0">
                <a:solidFill>
                  <a:schemeClr val="bg1"/>
                </a:solidFill>
              </a:rPr>
              <a:t>requires to process </a:t>
            </a:r>
            <a:r>
              <a:rPr lang="en-GB" sz="2400" i="1" dirty="0" err="1">
                <a:solidFill>
                  <a:schemeClr val="bg1"/>
                </a:solidFill>
              </a:rPr>
              <a:t>gSeaGen</a:t>
            </a:r>
            <a:r>
              <a:rPr lang="en-GB" sz="2400" i="1" dirty="0">
                <a:solidFill>
                  <a:schemeClr val="bg1"/>
                </a:solidFill>
              </a:rPr>
              <a:t> </a:t>
            </a:r>
            <a:r>
              <a:rPr lang="en-GB" sz="2400" i="1" dirty="0" smtClean="0">
                <a:solidFill>
                  <a:schemeClr val="bg1"/>
                </a:solidFill>
              </a:rPr>
              <a:t>files</a:t>
            </a:r>
            <a:endParaRPr lang="en-GB" sz="24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3070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Introduction (1/2)</a:t>
            </a:r>
            <a:endParaRPr lang="en-GB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GB" dirty="0">
                    <a:solidFill>
                      <a:schemeClr val="bg1"/>
                    </a:solidFill>
                  </a:rPr>
                  <a:t>Shower trigger based on a mix of L1 &amp; L0 </a:t>
                </a:r>
                <a:r>
                  <a:rPr lang="en-GB" dirty="0" smtClean="0">
                    <a:solidFill>
                      <a:schemeClr val="bg1"/>
                    </a:solidFill>
                  </a:rPr>
                  <a:t>hits</a:t>
                </a:r>
              </a:p>
              <a:p>
                <a:r>
                  <a:rPr lang="en-GB" dirty="0">
                    <a:solidFill>
                      <a:schemeClr val="bg1"/>
                    </a:solidFill>
                  </a:rPr>
                  <a:t>Total rates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nl-NL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𝐿</m:t>
                        </m:r>
                        <m:r>
                          <a:rPr lang="nl-NL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nl-NL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≅300 </m:t>
                    </m:r>
                    <m:r>
                      <m:rPr>
                        <m:sty m:val="p"/>
                      </m:rPr>
                      <a:rPr lang="nl-NL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MHz</m:t>
                    </m:r>
                  </m:oMath>
                </a14:m>
                <a:endParaRPr lang="en-GB" dirty="0">
                  <a:solidFill>
                    <a:schemeClr val="bg1"/>
                  </a:solidFill>
                </a:endParaRP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nl-NL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𝐿</m:t>
                        </m:r>
                        <m:r>
                          <a:rPr lang="nl-NL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nl-NL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≅     2</m:t>
                    </m:r>
                    <m:r>
                      <a:rPr lang="nl-NL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nl-NL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MHz</m:t>
                    </m:r>
                  </m:oMath>
                </a14:m>
                <a:endParaRPr lang="en-GB" dirty="0">
                  <a:solidFill>
                    <a:schemeClr val="bg1"/>
                  </a:solidFill>
                </a:endParaRPr>
              </a:p>
              <a:p>
                <a:r>
                  <a:rPr lang="en-GB" dirty="0">
                    <a:solidFill>
                      <a:schemeClr val="bg1"/>
                    </a:solidFill>
                  </a:rPr>
                  <a:t>Typical time window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nl-NL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nl-NL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𝑇</m:t>
                    </m:r>
                    <m:r>
                      <a:rPr lang="nl-NL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≅100 </m:t>
                    </m:r>
                    <m:r>
                      <m:rPr>
                        <m:sty m:val="p"/>
                      </m:rPr>
                      <a:rPr lang="nl-NL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ns</m:t>
                    </m:r>
                  </m:oMath>
                </a14:m>
                <a:endParaRPr lang="en-GB" dirty="0">
                  <a:solidFill>
                    <a:schemeClr val="bg1"/>
                  </a:solidFill>
                </a:endParaRPr>
              </a:p>
              <a:p>
                <a:endParaRPr lang="en-GB" dirty="0">
                  <a:solidFill>
                    <a:schemeClr val="bg1"/>
                  </a:solidFill>
                </a:endParaRPr>
              </a:p>
              <a:p>
                <a:endParaRPr lang="en-GB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704" t="-175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2</a:t>
            </a:fld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/>
              <p:cNvSpPr/>
              <p:nvPr/>
            </p:nvSpPr>
            <p:spPr>
              <a:xfrm>
                <a:off x="2232000" y="5078696"/>
                <a:ext cx="4680000" cy="1440000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48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nl-NL" sz="4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nl-NL" sz="4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𝐿</m:t>
                          </m:r>
                          <m:r>
                            <a:rPr lang="nl-NL" sz="4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GB" sz="48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nl-NL" sz="48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∆</m:t>
                      </m:r>
                      <m:r>
                        <a:rPr lang="nl-NL" sz="48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𝑇</m:t>
                      </m:r>
                      <m:r>
                        <a:rPr lang="nl-NL" sz="48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≫  1</m:t>
                      </m:r>
                    </m:oMath>
                  </m:oMathPara>
                </a14:m>
                <a:endParaRPr lang="en-GB" sz="48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2000" y="5078696"/>
                <a:ext cx="4680000" cy="144000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57690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roup 92"/>
          <p:cNvGrpSpPr/>
          <p:nvPr/>
        </p:nvGrpSpPr>
        <p:grpSpPr>
          <a:xfrm>
            <a:off x="737904" y="2569096"/>
            <a:ext cx="3960000" cy="1535937"/>
            <a:chOff x="1825409" y="2492896"/>
            <a:chExt cx="4989126" cy="1535937"/>
          </a:xfrm>
        </p:grpSpPr>
        <p:sp>
          <p:nvSpPr>
            <p:cNvPr id="9" name="AutoShape 10"/>
            <p:cNvSpPr>
              <a:spLocks noChangeArrowheads="1"/>
            </p:cNvSpPr>
            <p:nvPr/>
          </p:nvSpPr>
          <p:spPr bwMode="auto">
            <a:xfrm>
              <a:off x="5973861" y="2534424"/>
              <a:ext cx="840674" cy="1494409"/>
            </a:xfrm>
            <a:prstGeom prst="doubleWave">
              <a:avLst>
                <a:gd name="adj1" fmla="val 2078"/>
                <a:gd name="adj2" fmla="val 0"/>
              </a:avLst>
            </a:prstGeom>
            <a:solidFill>
              <a:srgbClr val="0070C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" name="AutoShape 10"/>
            <p:cNvSpPr>
              <a:spLocks noChangeArrowheads="1"/>
            </p:cNvSpPr>
            <p:nvPr/>
          </p:nvSpPr>
          <p:spPr bwMode="auto">
            <a:xfrm>
              <a:off x="5148064" y="2519184"/>
              <a:ext cx="840674" cy="1494409"/>
            </a:xfrm>
            <a:prstGeom prst="doubleWave">
              <a:avLst>
                <a:gd name="adj1" fmla="val 2078"/>
                <a:gd name="adj2" fmla="val 0"/>
              </a:avLst>
            </a:prstGeom>
            <a:solidFill>
              <a:srgbClr val="0070C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" name="AutoShape 10"/>
            <p:cNvSpPr>
              <a:spLocks noChangeArrowheads="1"/>
            </p:cNvSpPr>
            <p:nvPr/>
          </p:nvSpPr>
          <p:spPr bwMode="auto">
            <a:xfrm>
              <a:off x="4317677" y="2508136"/>
              <a:ext cx="840674" cy="1494409"/>
            </a:xfrm>
            <a:prstGeom prst="doubleWave">
              <a:avLst>
                <a:gd name="adj1" fmla="val 2078"/>
                <a:gd name="adj2" fmla="val 0"/>
              </a:avLst>
            </a:prstGeom>
            <a:solidFill>
              <a:srgbClr val="0070C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" name="AutoShape 10"/>
            <p:cNvSpPr>
              <a:spLocks noChangeArrowheads="1"/>
            </p:cNvSpPr>
            <p:nvPr/>
          </p:nvSpPr>
          <p:spPr bwMode="auto">
            <a:xfrm>
              <a:off x="3491880" y="2492896"/>
              <a:ext cx="840674" cy="1494409"/>
            </a:xfrm>
            <a:prstGeom prst="doubleWave">
              <a:avLst>
                <a:gd name="adj1" fmla="val 2078"/>
                <a:gd name="adj2" fmla="val 0"/>
              </a:avLst>
            </a:prstGeom>
            <a:solidFill>
              <a:srgbClr val="0070C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" name="AutoShape 10"/>
            <p:cNvSpPr>
              <a:spLocks noChangeArrowheads="1"/>
            </p:cNvSpPr>
            <p:nvPr/>
          </p:nvSpPr>
          <p:spPr bwMode="auto">
            <a:xfrm>
              <a:off x="2651206" y="2508136"/>
              <a:ext cx="840674" cy="1494409"/>
            </a:xfrm>
            <a:prstGeom prst="doubleWave">
              <a:avLst>
                <a:gd name="adj1" fmla="val 2078"/>
                <a:gd name="adj2" fmla="val 0"/>
              </a:avLst>
            </a:prstGeom>
            <a:solidFill>
              <a:srgbClr val="0070C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" name="AutoShape 10"/>
            <p:cNvSpPr>
              <a:spLocks noChangeArrowheads="1"/>
            </p:cNvSpPr>
            <p:nvPr/>
          </p:nvSpPr>
          <p:spPr bwMode="auto">
            <a:xfrm>
              <a:off x="1825409" y="2492896"/>
              <a:ext cx="840674" cy="1494409"/>
            </a:xfrm>
            <a:prstGeom prst="doubleWave">
              <a:avLst>
                <a:gd name="adj1" fmla="val 2078"/>
                <a:gd name="adj2" fmla="val 0"/>
              </a:avLst>
            </a:prstGeom>
            <a:solidFill>
              <a:srgbClr val="0070C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Introduction (2/2)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737904" y="3975888"/>
            <a:ext cx="3960000" cy="2326212"/>
          </a:xfrm>
          <a:prstGeom prst="rect">
            <a:avLst/>
          </a:prstGeom>
          <a:solidFill>
            <a:srgbClr val="0070C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Line 129"/>
          <p:cNvSpPr>
            <a:spLocks noChangeShapeType="1"/>
          </p:cNvSpPr>
          <p:nvPr/>
        </p:nvSpPr>
        <p:spPr bwMode="auto">
          <a:xfrm>
            <a:off x="1408045" y="6138758"/>
            <a:ext cx="2581326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8" name="Group 27"/>
          <p:cNvGrpSpPr/>
          <p:nvPr/>
        </p:nvGrpSpPr>
        <p:grpSpPr>
          <a:xfrm>
            <a:off x="3869870" y="3415787"/>
            <a:ext cx="114695" cy="2657335"/>
            <a:chOff x="827583" y="5265344"/>
            <a:chExt cx="54384" cy="1260000"/>
          </a:xfrm>
        </p:grpSpPr>
        <p:sp>
          <p:nvSpPr>
            <p:cNvPr id="29" name="Line 211"/>
            <p:cNvSpPr>
              <a:spLocks noChangeAspect="1" noChangeShapeType="1"/>
            </p:cNvSpPr>
            <p:nvPr/>
          </p:nvSpPr>
          <p:spPr bwMode="auto">
            <a:xfrm>
              <a:off x="854880" y="5297251"/>
              <a:ext cx="0" cy="122809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Oval 178"/>
            <p:cNvSpPr>
              <a:spLocks noChangeAspect="1" noChangeArrowheads="1"/>
            </p:cNvSpPr>
            <p:nvPr/>
          </p:nvSpPr>
          <p:spPr bwMode="auto">
            <a:xfrm>
              <a:off x="827956" y="5430039"/>
              <a:ext cx="54011" cy="540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Oval 182"/>
            <p:cNvSpPr>
              <a:spLocks noChangeAspect="1" noChangeArrowheads="1"/>
            </p:cNvSpPr>
            <p:nvPr/>
          </p:nvSpPr>
          <p:spPr bwMode="auto">
            <a:xfrm>
              <a:off x="827956" y="5549262"/>
              <a:ext cx="54011" cy="540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Oval 186"/>
            <p:cNvSpPr>
              <a:spLocks noChangeAspect="1" noChangeArrowheads="1"/>
            </p:cNvSpPr>
            <p:nvPr/>
          </p:nvSpPr>
          <p:spPr bwMode="auto">
            <a:xfrm>
              <a:off x="827956" y="5669011"/>
              <a:ext cx="54011" cy="540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Oval 190"/>
            <p:cNvSpPr>
              <a:spLocks noChangeAspect="1" noChangeArrowheads="1"/>
            </p:cNvSpPr>
            <p:nvPr/>
          </p:nvSpPr>
          <p:spPr bwMode="auto">
            <a:xfrm>
              <a:off x="827956" y="5788235"/>
              <a:ext cx="54011" cy="540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Oval 194"/>
            <p:cNvSpPr>
              <a:spLocks noChangeAspect="1" noChangeArrowheads="1"/>
            </p:cNvSpPr>
            <p:nvPr/>
          </p:nvSpPr>
          <p:spPr bwMode="auto">
            <a:xfrm>
              <a:off x="827956" y="5906933"/>
              <a:ext cx="54011" cy="540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Oval 198"/>
            <p:cNvSpPr>
              <a:spLocks noChangeAspect="1" noChangeArrowheads="1"/>
            </p:cNvSpPr>
            <p:nvPr/>
          </p:nvSpPr>
          <p:spPr bwMode="auto">
            <a:xfrm>
              <a:off x="827956" y="6026157"/>
              <a:ext cx="54011" cy="540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Oval 202"/>
            <p:cNvSpPr>
              <a:spLocks noChangeAspect="1" noChangeArrowheads="1"/>
            </p:cNvSpPr>
            <p:nvPr/>
          </p:nvSpPr>
          <p:spPr bwMode="auto">
            <a:xfrm>
              <a:off x="827956" y="6145380"/>
              <a:ext cx="54011" cy="540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Oval 206"/>
            <p:cNvSpPr>
              <a:spLocks noChangeAspect="1" noChangeArrowheads="1"/>
            </p:cNvSpPr>
            <p:nvPr/>
          </p:nvSpPr>
          <p:spPr bwMode="auto">
            <a:xfrm>
              <a:off x="827956" y="6264604"/>
              <a:ext cx="54011" cy="540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" name="Oval 210"/>
            <p:cNvSpPr>
              <a:spLocks noChangeAspect="1" noChangeArrowheads="1"/>
            </p:cNvSpPr>
            <p:nvPr/>
          </p:nvSpPr>
          <p:spPr bwMode="auto">
            <a:xfrm>
              <a:off x="827956" y="6383302"/>
              <a:ext cx="54011" cy="540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Oval 212"/>
            <p:cNvSpPr>
              <a:spLocks noChangeAspect="1" noChangeArrowheads="1"/>
            </p:cNvSpPr>
            <p:nvPr/>
          </p:nvSpPr>
          <p:spPr bwMode="auto">
            <a:xfrm>
              <a:off x="827583" y="5315085"/>
              <a:ext cx="54000" cy="54000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Oval 212"/>
            <p:cNvSpPr>
              <a:spLocks noChangeAspect="1" noChangeArrowheads="1"/>
            </p:cNvSpPr>
            <p:nvPr/>
          </p:nvSpPr>
          <p:spPr bwMode="auto">
            <a:xfrm>
              <a:off x="827583" y="5265344"/>
              <a:ext cx="54000" cy="54000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2654956" y="3428197"/>
            <a:ext cx="114695" cy="2657335"/>
            <a:chOff x="827583" y="5265344"/>
            <a:chExt cx="54384" cy="1260000"/>
          </a:xfrm>
        </p:grpSpPr>
        <p:sp>
          <p:nvSpPr>
            <p:cNvPr id="42" name="Line 211"/>
            <p:cNvSpPr>
              <a:spLocks noChangeAspect="1" noChangeShapeType="1"/>
            </p:cNvSpPr>
            <p:nvPr/>
          </p:nvSpPr>
          <p:spPr bwMode="auto">
            <a:xfrm>
              <a:off x="854880" y="5297251"/>
              <a:ext cx="0" cy="122809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Oval 178"/>
            <p:cNvSpPr>
              <a:spLocks noChangeAspect="1" noChangeArrowheads="1"/>
            </p:cNvSpPr>
            <p:nvPr/>
          </p:nvSpPr>
          <p:spPr bwMode="auto">
            <a:xfrm>
              <a:off x="827956" y="5430039"/>
              <a:ext cx="54011" cy="540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Oval 182"/>
            <p:cNvSpPr>
              <a:spLocks noChangeAspect="1" noChangeArrowheads="1"/>
            </p:cNvSpPr>
            <p:nvPr/>
          </p:nvSpPr>
          <p:spPr bwMode="auto">
            <a:xfrm>
              <a:off x="827956" y="5549262"/>
              <a:ext cx="54011" cy="540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" name="Oval 186"/>
            <p:cNvSpPr>
              <a:spLocks noChangeAspect="1" noChangeArrowheads="1"/>
            </p:cNvSpPr>
            <p:nvPr/>
          </p:nvSpPr>
          <p:spPr bwMode="auto">
            <a:xfrm>
              <a:off x="827956" y="5669011"/>
              <a:ext cx="54011" cy="540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" name="Oval 190"/>
            <p:cNvSpPr>
              <a:spLocks noChangeAspect="1" noChangeArrowheads="1"/>
            </p:cNvSpPr>
            <p:nvPr/>
          </p:nvSpPr>
          <p:spPr bwMode="auto">
            <a:xfrm>
              <a:off x="827956" y="5788235"/>
              <a:ext cx="54011" cy="540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Oval 194"/>
            <p:cNvSpPr>
              <a:spLocks noChangeAspect="1" noChangeArrowheads="1"/>
            </p:cNvSpPr>
            <p:nvPr/>
          </p:nvSpPr>
          <p:spPr bwMode="auto">
            <a:xfrm>
              <a:off x="827956" y="5906933"/>
              <a:ext cx="54011" cy="540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Oval 198"/>
            <p:cNvSpPr>
              <a:spLocks noChangeAspect="1" noChangeArrowheads="1"/>
            </p:cNvSpPr>
            <p:nvPr/>
          </p:nvSpPr>
          <p:spPr bwMode="auto">
            <a:xfrm>
              <a:off x="827956" y="6026157"/>
              <a:ext cx="54011" cy="540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Oval 202"/>
            <p:cNvSpPr>
              <a:spLocks noChangeAspect="1" noChangeArrowheads="1"/>
            </p:cNvSpPr>
            <p:nvPr/>
          </p:nvSpPr>
          <p:spPr bwMode="auto">
            <a:xfrm>
              <a:off x="827956" y="6145380"/>
              <a:ext cx="54011" cy="540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Oval 206"/>
            <p:cNvSpPr>
              <a:spLocks noChangeAspect="1" noChangeArrowheads="1"/>
            </p:cNvSpPr>
            <p:nvPr/>
          </p:nvSpPr>
          <p:spPr bwMode="auto">
            <a:xfrm>
              <a:off x="827956" y="6264604"/>
              <a:ext cx="54011" cy="540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Oval 210"/>
            <p:cNvSpPr>
              <a:spLocks noChangeAspect="1" noChangeArrowheads="1"/>
            </p:cNvSpPr>
            <p:nvPr/>
          </p:nvSpPr>
          <p:spPr bwMode="auto">
            <a:xfrm>
              <a:off x="827956" y="6383302"/>
              <a:ext cx="54011" cy="540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Oval 212"/>
            <p:cNvSpPr>
              <a:spLocks noChangeAspect="1" noChangeArrowheads="1"/>
            </p:cNvSpPr>
            <p:nvPr/>
          </p:nvSpPr>
          <p:spPr bwMode="auto">
            <a:xfrm>
              <a:off x="827583" y="5315085"/>
              <a:ext cx="54000" cy="54000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Oval 212"/>
            <p:cNvSpPr>
              <a:spLocks noChangeAspect="1" noChangeArrowheads="1"/>
            </p:cNvSpPr>
            <p:nvPr/>
          </p:nvSpPr>
          <p:spPr bwMode="auto">
            <a:xfrm>
              <a:off x="827583" y="5265344"/>
              <a:ext cx="54000" cy="54000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3299582" y="3263923"/>
            <a:ext cx="114695" cy="2657335"/>
            <a:chOff x="827583" y="5265344"/>
            <a:chExt cx="54384" cy="1260000"/>
          </a:xfrm>
        </p:grpSpPr>
        <p:sp>
          <p:nvSpPr>
            <p:cNvPr id="68" name="Line 211"/>
            <p:cNvSpPr>
              <a:spLocks noChangeAspect="1" noChangeShapeType="1"/>
            </p:cNvSpPr>
            <p:nvPr/>
          </p:nvSpPr>
          <p:spPr bwMode="auto">
            <a:xfrm>
              <a:off x="854880" y="5297251"/>
              <a:ext cx="0" cy="122809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Oval 178"/>
            <p:cNvSpPr>
              <a:spLocks noChangeAspect="1" noChangeArrowheads="1"/>
            </p:cNvSpPr>
            <p:nvPr/>
          </p:nvSpPr>
          <p:spPr bwMode="auto">
            <a:xfrm>
              <a:off x="827956" y="5430039"/>
              <a:ext cx="54011" cy="540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" name="Oval 182"/>
            <p:cNvSpPr>
              <a:spLocks noChangeAspect="1" noChangeArrowheads="1"/>
            </p:cNvSpPr>
            <p:nvPr/>
          </p:nvSpPr>
          <p:spPr bwMode="auto">
            <a:xfrm>
              <a:off x="827956" y="5549262"/>
              <a:ext cx="54011" cy="540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" name="Oval 186"/>
            <p:cNvSpPr>
              <a:spLocks noChangeAspect="1" noChangeArrowheads="1"/>
            </p:cNvSpPr>
            <p:nvPr/>
          </p:nvSpPr>
          <p:spPr bwMode="auto">
            <a:xfrm>
              <a:off x="827956" y="5669011"/>
              <a:ext cx="54011" cy="540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" name="Oval 71"/>
            <p:cNvSpPr>
              <a:spLocks noChangeAspect="1" noChangeArrowheads="1"/>
            </p:cNvSpPr>
            <p:nvPr/>
          </p:nvSpPr>
          <p:spPr bwMode="auto">
            <a:xfrm>
              <a:off x="827956" y="5788235"/>
              <a:ext cx="54011" cy="540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" name="Oval 194"/>
            <p:cNvSpPr>
              <a:spLocks noChangeAspect="1" noChangeArrowheads="1"/>
            </p:cNvSpPr>
            <p:nvPr/>
          </p:nvSpPr>
          <p:spPr bwMode="auto">
            <a:xfrm>
              <a:off x="827956" y="5906933"/>
              <a:ext cx="54011" cy="540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" name="Oval 198"/>
            <p:cNvSpPr>
              <a:spLocks noChangeAspect="1" noChangeArrowheads="1"/>
            </p:cNvSpPr>
            <p:nvPr/>
          </p:nvSpPr>
          <p:spPr bwMode="auto">
            <a:xfrm>
              <a:off x="827956" y="6026157"/>
              <a:ext cx="54011" cy="540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" name="Oval 202"/>
            <p:cNvSpPr>
              <a:spLocks noChangeAspect="1" noChangeArrowheads="1"/>
            </p:cNvSpPr>
            <p:nvPr/>
          </p:nvSpPr>
          <p:spPr bwMode="auto">
            <a:xfrm>
              <a:off x="827956" y="6145380"/>
              <a:ext cx="54011" cy="540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" name="Oval 206"/>
            <p:cNvSpPr>
              <a:spLocks noChangeAspect="1" noChangeArrowheads="1"/>
            </p:cNvSpPr>
            <p:nvPr/>
          </p:nvSpPr>
          <p:spPr bwMode="auto">
            <a:xfrm>
              <a:off x="827956" y="6264604"/>
              <a:ext cx="54011" cy="540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" name="Oval 210"/>
            <p:cNvSpPr>
              <a:spLocks noChangeAspect="1" noChangeArrowheads="1"/>
            </p:cNvSpPr>
            <p:nvPr/>
          </p:nvSpPr>
          <p:spPr bwMode="auto">
            <a:xfrm>
              <a:off x="827956" y="6383302"/>
              <a:ext cx="54011" cy="540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" name="Oval 212"/>
            <p:cNvSpPr>
              <a:spLocks noChangeAspect="1" noChangeArrowheads="1"/>
            </p:cNvSpPr>
            <p:nvPr/>
          </p:nvSpPr>
          <p:spPr bwMode="auto">
            <a:xfrm>
              <a:off x="827583" y="5315085"/>
              <a:ext cx="54000" cy="54000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" name="Oval 212"/>
            <p:cNvSpPr>
              <a:spLocks noChangeAspect="1" noChangeArrowheads="1"/>
            </p:cNvSpPr>
            <p:nvPr/>
          </p:nvSpPr>
          <p:spPr bwMode="auto">
            <a:xfrm>
              <a:off x="827583" y="5265344"/>
              <a:ext cx="54000" cy="54000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4" name="Chord 93"/>
          <p:cNvSpPr>
            <a:spLocks noChangeAspect="1"/>
          </p:cNvSpPr>
          <p:nvPr/>
        </p:nvSpPr>
        <p:spPr>
          <a:xfrm rot="5400000">
            <a:off x="1243080" y="4622120"/>
            <a:ext cx="810000" cy="648000"/>
          </a:xfrm>
          <a:prstGeom prst="chord">
            <a:avLst>
              <a:gd name="adj1" fmla="val 20787611"/>
              <a:gd name="adj2" fmla="val 18168817"/>
            </a:avLst>
          </a:prstGeom>
          <a:gradFill>
            <a:gsLst>
              <a:gs pos="0">
                <a:srgbClr val="00B0F0"/>
              </a:gs>
              <a:gs pos="100000">
                <a:srgbClr val="00FF00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4" name="Straight Connector 83"/>
          <p:cNvCxnSpPr/>
          <p:nvPr/>
        </p:nvCxnSpPr>
        <p:spPr>
          <a:xfrm flipV="1">
            <a:off x="233616" y="5319696"/>
            <a:ext cx="1518473" cy="1518477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4"/>
          <p:cNvGrpSpPr/>
          <p:nvPr/>
        </p:nvGrpSpPr>
        <p:grpSpPr>
          <a:xfrm>
            <a:off x="1420189" y="3434401"/>
            <a:ext cx="114695" cy="2657335"/>
            <a:chOff x="827583" y="5265344"/>
            <a:chExt cx="54384" cy="1260000"/>
          </a:xfrm>
        </p:grpSpPr>
        <p:sp>
          <p:nvSpPr>
            <p:cNvPr id="16" name="Line 211"/>
            <p:cNvSpPr>
              <a:spLocks noChangeAspect="1" noChangeShapeType="1"/>
            </p:cNvSpPr>
            <p:nvPr/>
          </p:nvSpPr>
          <p:spPr bwMode="auto">
            <a:xfrm>
              <a:off x="854880" y="5297251"/>
              <a:ext cx="0" cy="122809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Oval 178"/>
            <p:cNvSpPr>
              <a:spLocks noChangeAspect="1" noChangeArrowheads="1"/>
            </p:cNvSpPr>
            <p:nvPr/>
          </p:nvSpPr>
          <p:spPr bwMode="auto">
            <a:xfrm>
              <a:off x="827956" y="5430039"/>
              <a:ext cx="54011" cy="540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Oval 182"/>
            <p:cNvSpPr>
              <a:spLocks noChangeAspect="1" noChangeArrowheads="1"/>
            </p:cNvSpPr>
            <p:nvPr/>
          </p:nvSpPr>
          <p:spPr bwMode="auto">
            <a:xfrm>
              <a:off x="827956" y="5549262"/>
              <a:ext cx="54011" cy="540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Oval 186"/>
            <p:cNvSpPr>
              <a:spLocks noChangeAspect="1" noChangeArrowheads="1"/>
            </p:cNvSpPr>
            <p:nvPr/>
          </p:nvSpPr>
          <p:spPr bwMode="auto">
            <a:xfrm>
              <a:off x="827956" y="5669011"/>
              <a:ext cx="54011" cy="540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Oval 190"/>
            <p:cNvSpPr>
              <a:spLocks noChangeAspect="1" noChangeArrowheads="1"/>
            </p:cNvSpPr>
            <p:nvPr/>
          </p:nvSpPr>
          <p:spPr bwMode="auto">
            <a:xfrm>
              <a:off x="827956" y="5788235"/>
              <a:ext cx="54011" cy="540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Oval 194"/>
            <p:cNvSpPr>
              <a:spLocks noChangeAspect="1" noChangeArrowheads="1"/>
            </p:cNvSpPr>
            <p:nvPr/>
          </p:nvSpPr>
          <p:spPr bwMode="auto">
            <a:xfrm>
              <a:off x="827956" y="5906933"/>
              <a:ext cx="54011" cy="540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Oval 198"/>
            <p:cNvSpPr>
              <a:spLocks noChangeAspect="1" noChangeArrowheads="1"/>
            </p:cNvSpPr>
            <p:nvPr/>
          </p:nvSpPr>
          <p:spPr bwMode="auto">
            <a:xfrm>
              <a:off x="827956" y="6026157"/>
              <a:ext cx="54011" cy="540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Oval 202"/>
            <p:cNvSpPr>
              <a:spLocks noChangeAspect="1" noChangeArrowheads="1"/>
            </p:cNvSpPr>
            <p:nvPr/>
          </p:nvSpPr>
          <p:spPr bwMode="auto">
            <a:xfrm>
              <a:off x="827956" y="6145380"/>
              <a:ext cx="54011" cy="540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Oval 206"/>
            <p:cNvSpPr>
              <a:spLocks noChangeAspect="1" noChangeArrowheads="1"/>
            </p:cNvSpPr>
            <p:nvPr/>
          </p:nvSpPr>
          <p:spPr bwMode="auto">
            <a:xfrm>
              <a:off x="827956" y="6264604"/>
              <a:ext cx="54011" cy="540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Oval 210"/>
            <p:cNvSpPr>
              <a:spLocks noChangeAspect="1" noChangeArrowheads="1"/>
            </p:cNvSpPr>
            <p:nvPr/>
          </p:nvSpPr>
          <p:spPr bwMode="auto">
            <a:xfrm>
              <a:off x="827956" y="6383302"/>
              <a:ext cx="54011" cy="540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Oval 212"/>
            <p:cNvSpPr>
              <a:spLocks noChangeAspect="1" noChangeArrowheads="1"/>
            </p:cNvSpPr>
            <p:nvPr/>
          </p:nvSpPr>
          <p:spPr bwMode="auto">
            <a:xfrm>
              <a:off x="827583" y="5315085"/>
              <a:ext cx="54000" cy="54000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Oval 212"/>
            <p:cNvSpPr>
              <a:spLocks noChangeAspect="1" noChangeArrowheads="1"/>
            </p:cNvSpPr>
            <p:nvPr/>
          </p:nvSpPr>
          <p:spPr bwMode="auto">
            <a:xfrm>
              <a:off x="827583" y="5265344"/>
              <a:ext cx="54000" cy="54000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6" name="TextBox 95"/>
          <p:cNvSpPr txBox="1"/>
          <p:nvPr/>
        </p:nvSpPr>
        <p:spPr>
          <a:xfrm>
            <a:off x="5631658" y="2800760"/>
            <a:ext cx="2603598" cy="34163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 anchor="ctr" anchorCtr="0">
            <a:spAutoFit/>
          </a:bodyPr>
          <a:lstStyle/>
          <a:p>
            <a:pPr algn="ctr"/>
            <a:r>
              <a:rPr lang="en-GB" sz="2400" dirty="0" smtClean="0"/>
              <a:t>size of shower</a:t>
            </a:r>
          </a:p>
          <a:p>
            <a:pPr algn="ctr"/>
            <a:r>
              <a:rPr lang="en-GB" sz="2400" dirty="0" smtClean="0"/>
              <a:t>much smaller than</a:t>
            </a:r>
          </a:p>
          <a:p>
            <a:pPr algn="ctr"/>
            <a:r>
              <a:rPr lang="en-GB" sz="2400" dirty="0" smtClean="0"/>
              <a:t>size of detector</a:t>
            </a:r>
          </a:p>
          <a:p>
            <a:pPr algn="ctr"/>
            <a:endParaRPr lang="en-GB" sz="2400" dirty="0"/>
          </a:p>
          <a:p>
            <a:pPr algn="ctr"/>
            <a:endParaRPr lang="en-GB" sz="2400" dirty="0" smtClean="0"/>
          </a:p>
          <a:p>
            <a:pPr algn="ctr"/>
            <a:endParaRPr lang="en-GB" sz="2400" dirty="0" smtClean="0"/>
          </a:p>
          <a:p>
            <a:pPr algn="ctr"/>
            <a:r>
              <a:rPr lang="en-GB" sz="2400" dirty="0" smtClean="0"/>
              <a:t>limit distance</a:t>
            </a:r>
            <a:br>
              <a:rPr lang="en-GB" sz="2400" dirty="0" smtClean="0"/>
            </a:br>
            <a:r>
              <a:rPr lang="en-GB" sz="2400" dirty="0" smtClean="0"/>
              <a:t>between</a:t>
            </a:r>
          </a:p>
          <a:p>
            <a:pPr algn="ctr"/>
            <a:r>
              <a:rPr lang="en-GB" sz="2400" dirty="0" smtClean="0"/>
              <a:t>L1/L0 hits</a:t>
            </a:r>
            <a:endParaRPr lang="en-GB" sz="2400" dirty="0"/>
          </a:p>
        </p:txBody>
      </p:sp>
      <p:sp>
        <p:nvSpPr>
          <p:cNvPr id="97" name="Striped Right Arrow 96"/>
          <p:cNvSpPr/>
          <p:nvPr/>
        </p:nvSpPr>
        <p:spPr>
          <a:xfrm rot="5400000">
            <a:off x="6608588" y="4286296"/>
            <a:ext cx="576000" cy="432000"/>
          </a:xfrm>
          <a:prstGeom prst="stripedRightArrow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Chord 5"/>
          <p:cNvSpPr/>
          <p:nvPr/>
        </p:nvSpPr>
        <p:spPr>
          <a:xfrm rot="16200000">
            <a:off x="1814209" y="5034664"/>
            <a:ext cx="648000" cy="810000"/>
          </a:xfrm>
          <a:prstGeom prst="chord">
            <a:avLst>
              <a:gd name="adj1" fmla="val 19241285"/>
              <a:gd name="adj2" fmla="val 17081381"/>
            </a:avLst>
          </a:prstGeom>
          <a:gradFill flip="none" rotWithShape="1">
            <a:gsLst>
              <a:gs pos="0">
                <a:srgbClr val="00B0F0"/>
              </a:gs>
              <a:gs pos="100000">
                <a:srgbClr val="00FF00"/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54" name="Group 53"/>
          <p:cNvGrpSpPr/>
          <p:nvPr/>
        </p:nvGrpSpPr>
        <p:grpSpPr>
          <a:xfrm>
            <a:off x="2053055" y="3263923"/>
            <a:ext cx="114695" cy="2657335"/>
            <a:chOff x="827583" y="5265344"/>
            <a:chExt cx="54384" cy="1260000"/>
          </a:xfrm>
        </p:grpSpPr>
        <p:sp>
          <p:nvSpPr>
            <p:cNvPr id="55" name="Line 211"/>
            <p:cNvSpPr>
              <a:spLocks noChangeAspect="1" noChangeShapeType="1"/>
            </p:cNvSpPr>
            <p:nvPr/>
          </p:nvSpPr>
          <p:spPr bwMode="auto">
            <a:xfrm>
              <a:off x="854880" y="5297251"/>
              <a:ext cx="0" cy="122809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Oval 178"/>
            <p:cNvSpPr>
              <a:spLocks noChangeAspect="1" noChangeArrowheads="1"/>
            </p:cNvSpPr>
            <p:nvPr/>
          </p:nvSpPr>
          <p:spPr bwMode="auto">
            <a:xfrm>
              <a:off x="827956" y="5430039"/>
              <a:ext cx="54011" cy="540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" name="Oval 182"/>
            <p:cNvSpPr>
              <a:spLocks noChangeAspect="1" noChangeArrowheads="1"/>
            </p:cNvSpPr>
            <p:nvPr/>
          </p:nvSpPr>
          <p:spPr bwMode="auto">
            <a:xfrm>
              <a:off x="827956" y="5549262"/>
              <a:ext cx="54011" cy="540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" name="Oval 186"/>
            <p:cNvSpPr>
              <a:spLocks noChangeAspect="1" noChangeArrowheads="1"/>
            </p:cNvSpPr>
            <p:nvPr/>
          </p:nvSpPr>
          <p:spPr bwMode="auto">
            <a:xfrm>
              <a:off x="827956" y="5669011"/>
              <a:ext cx="54011" cy="540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" name="Oval 190"/>
            <p:cNvSpPr>
              <a:spLocks noChangeAspect="1" noChangeArrowheads="1"/>
            </p:cNvSpPr>
            <p:nvPr/>
          </p:nvSpPr>
          <p:spPr bwMode="auto">
            <a:xfrm>
              <a:off x="827956" y="5788235"/>
              <a:ext cx="54011" cy="540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" name="Oval 194"/>
            <p:cNvSpPr>
              <a:spLocks noChangeAspect="1" noChangeArrowheads="1"/>
            </p:cNvSpPr>
            <p:nvPr/>
          </p:nvSpPr>
          <p:spPr bwMode="auto">
            <a:xfrm>
              <a:off x="827956" y="5906933"/>
              <a:ext cx="54011" cy="540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" name="Oval 198"/>
            <p:cNvSpPr>
              <a:spLocks noChangeAspect="1" noChangeArrowheads="1"/>
            </p:cNvSpPr>
            <p:nvPr/>
          </p:nvSpPr>
          <p:spPr bwMode="auto">
            <a:xfrm>
              <a:off x="827956" y="6026157"/>
              <a:ext cx="54011" cy="540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" name="Oval 202"/>
            <p:cNvSpPr>
              <a:spLocks noChangeAspect="1" noChangeArrowheads="1"/>
            </p:cNvSpPr>
            <p:nvPr/>
          </p:nvSpPr>
          <p:spPr bwMode="auto">
            <a:xfrm>
              <a:off x="827956" y="6145380"/>
              <a:ext cx="54011" cy="540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" name="Oval 206"/>
            <p:cNvSpPr>
              <a:spLocks noChangeAspect="1" noChangeArrowheads="1"/>
            </p:cNvSpPr>
            <p:nvPr/>
          </p:nvSpPr>
          <p:spPr bwMode="auto">
            <a:xfrm>
              <a:off x="827956" y="6264604"/>
              <a:ext cx="54011" cy="540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" name="Oval 210"/>
            <p:cNvSpPr>
              <a:spLocks noChangeAspect="1" noChangeArrowheads="1"/>
            </p:cNvSpPr>
            <p:nvPr/>
          </p:nvSpPr>
          <p:spPr bwMode="auto">
            <a:xfrm>
              <a:off x="827956" y="6383302"/>
              <a:ext cx="54011" cy="540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" name="Oval 212"/>
            <p:cNvSpPr>
              <a:spLocks noChangeAspect="1" noChangeArrowheads="1"/>
            </p:cNvSpPr>
            <p:nvPr/>
          </p:nvSpPr>
          <p:spPr bwMode="auto">
            <a:xfrm>
              <a:off x="827583" y="5315085"/>
              <a:ext cx="54000" cy="54000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" name="Oval 212"/>
            <p:cNvSpPr>
              <a:spLocks noChangeAspect="1" noChangeArrowheads="1"/>
            </p:cNvSpPr>
            <p:nvPr/>
          </p:nvSpPr>
          <p:spPr bwMode="auto">
            <a:xfrm>
              <a:off x="827583" y="5265344"/>
              <a:ext cx="54000" cy="54000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80" name="Straight Connector 79"/>
          <p:cNvCxnSpPr>
            <a:cxnSpLocks noChangeAspect="1"/>
          </p:cNvCxnSpPr>
          <p:nvPr/>
        </p:nvCxnSpPr>
        <p:spPr>
          <a:xfrm flipV="1">
            <a:off x="1752641" y="5104637"/>
            <a:ext cx="216000" cy="216003"/>
          </a:xfrm>
          <a:prstGeom prst="line">
            <a:avLst/>
          </a:prstGeom>
          <a:ln w="25400">
            <a:solidFill>
              <a:srgbClr val="FF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3835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Algorithm (1/4)</a:t>
            </a:r>
            <a:endParaRPr lang="en-GB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>
                  <a:tabLst>
                    <a:tab pos="5562600" algn="l"/>
                  </a:tabLst>
                </a:pPr>
                <a:r>
                  <a:rPr lang="en-GB" dirty="0" smtClean="0">
                    <a:solidFill>
                      <a:schemeClr val="bg1"/>
                    </a:solidFill>
                  </a:rPr>
                  <a:t>Build 1D array of time sorted L1 hits</a:t>
                </a:r>
              </a:p>
              <a:p>
                <a:pPr lvl="1">
                  <a:tabLst>
                    <a:tab pos="5562600" algn="l"/>
                  </a:tabLst>
                </a:pPr>
                <a:r>
                  <a:rPr lang="en-GB" dirty="0">
                    <a:solidFill>
                      <a:schemeClr val="bg1"/>
                    </a:solidFill>
                  </a:rPr>
                  <a:t>Total L1 </a:t>
                </a:r>
                <a:r>
                  <a:rPr lang="en-GB" dirty="0" smtClean="0">
                    <a:solidFill>
                      <a:schemeClr val="bg1"/>
                    </a:solidFill>
                  </a:rPr>
                  <a:t>rate in detector</a:t>
                </a:r>
                <a:endParaRPr lang="en-GB" dirty="0">
                  <a:solidFill>
                    <a:schemeClr val="bg1"/>
                  </a:solidFill>
                </a:endParaRPr>
              </a:p>
              <a:p>
                <a:pPr lvl="2">
                  <a:tabLst>
                    <a:tab pos="5562600" algn="l"/>
                  </a:tabLs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nl-NL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  <m:r>
                          <a:rPr lang="nl-NL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nl-NL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≅115×18×</m:t>
                    </m:r>
                    <m:r>
                      <a:rPr lang="nl-NL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1 </m:t>
                    </m:r>
                    <m:r>
                      <a:rPr lang="nl-NL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𝑘𝐻</m:t>
                    </m:r>
                    <m:r>
                      <a:rPr lang="nl-NL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≅</m:t>
                    </m:r>
                    <m:r>
                      <a:rPr lang="nl-NL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2 </m:t>
                    </m:r>
                    <m:r>
                      <a:rPr lang="nl-NL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𝑀𝐻𝑧</m:t>
                    </m:r>
                  </m:oMath>
                </a14:m>
                <a:r>
                  <a:rPr lang="en-GB" dirty="0" smtClean="0">
                    <a:solidFill>
                      <a:schemeClr val="bg1"/>
                    </a:solidFill>
                  </a:rPr>
                  <a:t>	</a:t>
                </a:r>
                <a14:m>
                  <m:oMath xmlns:m="http://schemas.openxmlformats.org/officeDocument/2006/math">
                    <m:r>
                      <a:rPr lang="nl-NL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  <m:sSub>
                      <m:sSubPr>
                        <m:ctrlPr>
                          <a:rPr lang="nl-NL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nl-NL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nl-NL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𝐿</m:t>
                        </m:r>
                        <m:r>
                          <a:rPr lang="nl-NL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nl-NL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≅</m:t>
                    </m:r>
                    <m:r>
                      <a:rPr lang="nl-NL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0.</m:t>
                    </m:r>
                    <m:r>
                      <a:rPr lang="nl-NL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5 </m:t>
                    </m:r>
                    <m:r>
                      <a:rPr lang="nl-NL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nl-NL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</m:t>
                    </m:r>
                  </m:oMath>
                </a14:m>
                <a:endParaRPr lang="en-GB" dirty="0">
                  <a:solidFill>
                    <a:schemeClr val="bg1"/>
                  </a:solidFill>
                </a:endParaRPr>
              </a:p>
              <a:p>
                <a:pPr>
                  <a:tabLst>
                    <a:tab pos="5562600" algn="l"/>
                  </a:tabLst>
                </a:pPr>
                <a:endParaRPr lang="en-GB" dirty="0" smtClean="0">
                  <a:solidFill>
                    <a:schemeClr val="bg1"/>
                  </a:solidFill>
                </a:endParaRPr>
              </a:p>
              <a:p>
                <a:pPr>
                  <a:tabLst>
                    <a:tab pos="5562600" algn="l"/>
                  </a:tabLst>
                </a:pPr>
                <a:r>
                  <a:rPr lang="en-GB" dirty="0" smtClean="0">
                    <a:solidFill>
                      <a:schemeClr val="bg1"/>
                    </a:solidFill>
                  </a:rPr>
                  <a:t>Build 2D array of time sorted L0 hits</a:t>
                </a:r>
              </a:p>
              <a:p>
                <a:pPr lvl="1">
                  <a:tabLst>
                    <a:tab pos="5562600" algn="l"/>
                  </a:tabLst>
                </a:pPr>
                <a:r>
                  <a:rPr lang="en-GB" dirty="0">
                    <a:solidFill>
                      <a:schemeClr val="bg1"/>
                    </a:solidFill>
                  </a:rPr>
                  <a:t>organised by module index</a:t>
                </a:r>
                <a:r>
                  <a:rPr lang="en-GB" baseline="30000" dirty="0">
                    <a:solidFill>
                      <a:schemeClr val="bg1"/>
                    </a:solidFill>
                  </a:rPr>
                  <a:t>¶</a:t>
                </a:r>
                <a:endParaRPr lang="en-GB" dirty="0">
                  <a:solidFill>
                    <a:schemeClr val="bg1"/>
                  </a:solidFill>
                </a:endParaRPr>
              </a:p>
              <a:p>
                <a:pPr lvl="1">
                  <a:tabLst>
                    <a:tab pos="5562600" algn="l"/>
                  </a:tabLst>
                </a:pPr>
                <a:r>
                  <a:rPr lang="en-GB" dirty="0" smtClean="0">
                    <a:solidFill>
                      <a:schemeClr val="bg1"/>
                    </a:solidFill>
                  </a:rPr>
                  <a:t>Total </a:t>
                </a:r>
                <a:r>
                  <a:rPr lang="en-GB" dirty="0">
                    <a:solidFill>
                      <a:schemeClr val="bg1"/>
                    </a:solidFill>
                  </a:rPr>
                  <a:t>L0 rate per module</a:t>
                </a:r>
              </a:p>
              <a:p>
                <a:pPr lvl="2">
                  <a:tabLst>
                    <a:tab pos="5562600" algn="l"/>
                  </a:tabLs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nl-NL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  <m:r>
                          <a:rPr lang="nl-NL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nl-NL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≅31×</m:t>
                    </m:r>
                    <m:r>
                      <a:rPr lang="nl-NL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5 </m:t>
                    </m:r>
                    <m:r>
                      <a:rPr lang="nl-NL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𝑘𝐻𝑧</m:t>
                    </m:r>
                    <m:r>
                      <a:rPr lang="nl-NL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≅150 </m:t>
                    </m:r>
                    <m:r>
                      <a:rPr lang="nl-NL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𝑘𝐻𝑧</m:t>
                    </m:r>
                  </m:oMath>
                </a14:m>
                <a:r>
                  <a:rPr lang="en-GB" dirty="0" smtClean="0">
                    <a:solidFill>
                      <a:schemeClr val="bg1"/>
                    </a:solidFill>
                  </a:rPr>
                  <a:t>	</a:t>
                </a:r>
                <a14:m>
                  <m:oMath xmlns:m="http://schemas.openxmlformats.org/officeDocument/2006/math">
                    <m:r>
                      <a:rPr lang="nl-NL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  <m:sSub>
                      <m:sSubPr>
                        <m:ctrlPr>
                          <a:rPr lang="nl-NL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nl-NL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nl-NL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𝐿</m:t>
                        </m:r>
                        <m:r>
                          <a:rPr lang="nl-NL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nl-NL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≅6 </m:t>
                    </m:r>
                    <m:r>
                      <a:rPr lang="nl-NL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nl-NL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</m:t>
                    </m:r>
                  </m:oMath>
                </a14:m>
                <a:endParaRPr lang="en-GB" dirty="0" smtClean="0">
                  <a:solidFill>
                    <a:schemeClr val="bg1"/>
                  </a:solidFill>
                </a:endParaRPr>
              </a:p>
              <a:p>
                <a:pPr lvl="2"/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704" t="-175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35360" y="6447790"/>
            <a:ext cx="66051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aseline="30000" dirty="0">
                <a:solidFill>
                  <a:schemeClr val="bg1"/>
                </a:solidFill>
              </a:rPr>
              <a:t>¶</a:t>
            </a:r>
            <a:r>
              <a:rPr lang="en-GB" sz="2000" dirty="0">
                <a:solidFill>
                  <a:schemeClr val="bg1"/>
                </a:solidFill>
              </a:rPr>
              <a:t> </a:t>
            </a:r>
            <a:r>
              <a:rPr lang="en-GB" sz="2000" dirty="0" smtClean="0">
                <a:solidFill>
                  <a:schemeClr val="bg1"/>
                </a:solidFill>
              </a:rPr>
              <a:t>Index refers to position of module in </a:t>
            </a:r>
            <a:r>
              <a:rPr lang="en-GB" sz="2000" dirty="0">
                <a:solidFill>
                  <a:schemeClr val="bg1"/>
                </a:solidFill>
              </a:rPr>
              <a:t>detector data </a:t>
            </a:r>
            <a:r>
              <a:rPr lang="en-GB" sz="2000" dirty="0" smtClean="0">
                <a:solidFill>
                  <a:schemeClr val="bg1"/>
                </a:solidFill>
              </a:rPr>
              <a:t>structure</a:t>
            </a:r>
            <a:endParaRPr lang="en-GB" sz="2000" dirty="0">
              <a:solidFill>
                <a:schemeClr val="bg1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11560" y="6385243"/>
            <a:ext cx="3600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0809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479576" y="2780927"/>
            <a:ext cx="3888000" cy="34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Algorithm </a:t>
            </a:r>
            <a:r>
              <a:rPr lang="en-GB" dirty="0" smtClean="0">
                <a:solidFill>
                  <a:schemeClr val="bg1"/>
                </a:solidFill>
              </a:rPr>
              <a:t>(2/4)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Module </a:t>
            </a:r>
            <a:r>
              <a:rPr lang="en-GB" dirty="0">
                <a:solidFill>
                  <a:schemeClr val="bg1"/>
                </a:solidFill>
              </a:rPr>
              <a:t>m</a:t>
            </a:r>
            <a:r>
              <a:rPr lang="en-GB" dirty="0" smtClean="0">
                <a:solidFill>
                  <a:schemeClr val="bg1"/>
                </a:solidFill>
              </a:rPr>
              <a:t>ap</a:t>
            </a:r>
            <a:r>
              <a:rPr lang="en-GB" baseline="30000" dirty="0" smtClean="0">
                <a:solidFill>
                  <a:schemeClr val="bg1"/>
                </a:solidFill>
              </a:rPr>
              <a:t>¶</a:t>
            </a:r>
            <a:endParaRPr lang="en-GB" dirty="0">
              <a:solidFill>
                <a:schemeClr val="bg1"/>
              </a:solidFill>
            </a:endParaRPr>
          </a:p>
          <a:p>
            <a:pPr lvl="1"/>
            <a:r>
              <a:rPr lang="en-GB" dirty="0">
                <a:solidFill>
                  <a:schemeClr val="bg1"/>
                </a:solidFill>
              </a:rPr>
              <a:t>list of </a:t>
            </a:r>
            <a:r>
              <a:rPr lang="en-GB" dirty="0" smtClean="0">
                <a:solidFill>
                  <a:schemeClr val="bg1"/>
                </a:solidFill>
              </a:rPr>
              <a:t>modules within maximal distance</a:t>
            </a:r>
            <a:endParaRPr lang="en-GB" dirty="0" smtClean="0">
              <a:solidFill>
                <a:schemeClr val="bg1"/>
              </a:solidFill>
              <a:ea typeface="Cambria Math" panose="020405030504060302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535360" y="6447790"/>
            <a:ext cx="53510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aseline="30000" dirty="0">
                <a:solidFill>
                  <a:schemeClr val="bg1"/>
                </a:solidFill>
              </a:rPr>
              <a:t>¶</a:t>
            </a:r>
            <a:r>
              <a:rPr lang="en-GB" sz="2000" dirty="0">
                <a:solidFill>
                  <a:schemeClr val="bg1"/>
                </a:solidFill>
              </a:rPr>
              <a:t> see &lt;</a:t>
            </a:r>
            <a:r>
              <a:rPr lang="en-GB" sz="2000" dirty="0" err="1">
                <a:solidFill>
                  <a:schemeClr val="bg1"/>
                </a:solidFill>
              </a:rPr>
              <a:t>Jpp</a:t>
            </a:r>
            <a:r>
              <a:rPr lang="en-GB" sz="2000" dirty="0">
                <a:solidFill>
                  <a:schemeClr val="bg1"/>
                </a:solidFill>
              </a:rPr>
              <a:t>&gt;/examples/</a:t>
            </a:r>
            <a:r>
              <a:rPr lang="en-GB" sz="2000" dirty="0" err="1">
                <a:solidFill>
                  <a:schemeClr val="bg1"/>
                </a:solidFill>
              </a:rPr>
              <a:t>JDetector</a:t>
            </a:r>
            <a:r>
              <a:rPr lang="en-GB" sz="2000" dirty="0">
                <a:solidFill>
                  <a:schemeClr val="bg1"/>
                </a:solidFill>
              </a:rPr>
              <a:t>/</a:t>
            </a:r>
            <a:r>
              <a:rPr lang="en-GB" sz="2000" dirty="0" err="1">
                <a:solidFill>
                  <a:schemeClr val="bg1"/>
                </a:solidFill>
              </a:rPr>
              <a:t>JModuleMapper</a:t>
            </a:r>
            <a:endParaRPr lang="en-GB" sz="2000" dirty="0">
              <a:solidFill>
                <a:schemeClr val="bg1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11560" y="6385243"/>
            <a:ext cx="3600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72" t="6862" r="7169" b="11016"/>
          <a:stretch/>
        </p:blipFill>
        <p:spPr>
          <a:xfrm>
            <a:off x="2952000" y="2853304"/>
            <a:ext cx="3276000" cy="3060000"/>
          </a:xfrm>
          <a:prstGeom prst="rect">
            <a:avLst/>
          </a:prstGeom>
        </p:spPr>
      </p:pic>
      <p:cxnSp>
        <p:nvCxnSpPr>
          <p:cNvPr id="10" name="Straight Connector 9"/>
          <p:cNvCxnSpPr/>
          <p:nvPr/>
        </p:nvCxnSpPr>
        <p:spPr>
          <a:xfrm flipV="1">
            <a:off x="5163304" y="4395440"/>
            <a:ext cx="0" cy="133200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193704" y="4365032"/>
            <a:ext cx="19440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122254" y="5859687"/>
            <a:ext cx="10518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 err="1" smtClean="0"/>
              <a:t>D</a:t>
            </a:r>
            <a:r>
              <a:rPr lang="en-GB" sz="2000" baseline="-25000" dirty="0" err="1" smtClean="0"/>
              <a:t>max</a:t>
            </a:r>
            <a:r>
              <a:rPr lang="en-GB" sz="2000" dirty="0" smtClean="0"/>
              <a:t> [m]</a:t>
            </a:r>
            <a:endParaRPr lang="en-GB" sz="2000" dirty="0"/>
          </a:p>
        </p:txBody>
      </p:sp>
      <p:sp>
        <p:nvSpPr>
          <p:cNvPr id="13" name="TextBox 12"/>
          <p:cNvSpPr txBox="1"/>
          <p:nvPr/>
        </p:nvSpPr>
        <p:spPr>
          <a:xfrm rot="16200000">
            <a:off x="1589088" y="4154654"/>
            <a:ext cx="22381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 smtClean="0"/>
              <a:t>number of modules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724076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Algorithm </a:t>
            </a:r>
            <a:r>
              <a:rPr lang="en-GB" dirty="0" smtClean="0">
                <a:solidFill>
                  <a:schemeClr val="bg1"/>
                </a:solidFill>
              </a:rPr>
              <a:t>(3/4)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6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841040" y="1858536"/>
            <a:ext cx="79200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489112" y="1821200"/>
            <a:ext cx="0" cy="7200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569232" y="1821200"/>
            <a:ext cx="0" cy="7200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153408" y="1821200"/>
            <a:ext cx="0" cy="7200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089512" y="1821200"/>
            <a:ext cx="0" cy="7200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601680" y="1821200"/>
            <a:ext cx="0" cy="7200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8113848" y="1821200"/>
            <a:ext cx="0" cy="7200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016" y="1627272"/>
            <a:ext cx="4700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solidFill>
                  <a:schemeClr val="bg1"/>
                </a:solidFill>
              </a:rPr>
              <a:t>L1</a:t>
            </a:r>
            <a:endParaRPr lang="en-GB" sz="2400" b="1" dirty="0">
              <a:solidFill>
                <a:schemeClr val="bg1"/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1777144" y="1821200"/>
            <a:ext cx="0" cy="7200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361320" y="1821200"/>
            <a:ext cx="0" cy="7200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297424" y="1821200"/>
            <a:ext cx="0" cy="7200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5809592" y="1821200"/>
            <a:ext cx="0" cy="7200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321760" y="1821200"/>
            <a:ext cx="0" cy="7200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8" name="Group 77"/>
          <p:cNvGrpSpPr/>
          <p:nvPr/>
        </p:nvGrpSpPr>
        <p:grpSpPr>
          <a:xfrm>
            <a:off x="2887744" y="2074576"/>
            <a:ext cx="958200" cy="2592000"/>
            <a:chOff x="2887744" y="2348896"/>
            <a:chExt cx="958200" cy="3020624"/>
          </a:xfrm>
        </p:grpSpPr>
        <p:cxnSp>
          <p:nvCxnSpPr>
            <p:cNvPr id="22" name="Straight Connector 21"/>
            <p:cNvCxnSpPr/>
            <p:nvPr/>
          </p:nvCxnSpPr>
          <p:spPr>
            <a:xfrm flipH="1">
              <a:off x="2887744" y="2348896"/>
              <a:ext cx="360040" cy="14400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3485944" y="2348896"/>
              <a:ext cx="360000" cy="14400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2891936" y="2489520"/>
              <a:ext cx="0" cy="288000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3834896" y="2489520"/>
              <a:ext cx="0" cy="288000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8" name="Straight Connector 27"/>
          <p:cNvCxnSpPr/>
          <p:nvPr/>
        </p:nvCxnSpPr>
        <p:spPr>
          <a:xfrm flipV="1">
            <a:off x="852088" y="2656815"/>
            <a:ext cx="79200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1500160" y="2608431"/>
            <a:ext cx="0" cy="7200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5233528" y="2623671"/>
            <a:ext cx="0" cy="7200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7897824" y="2623671"/>
            <a:ext cx="0" cy="7200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16067" y="3263359"/>
            <a:ext cx="5902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solidFill>
                  <a:schemeClr val="bg1"/>
                </a:solidFill>
              </a:rPr>
              <a:t>L0</a:t>
            </a:r>
            <a:r>
              <a:rPr lang="en-GB" sz="2400" baseline="30000" dirty="0" smtClean="0">
                <a:solidFill>
                  <a:schemeClr val="bg1"/>
                </a:solidFill>
              </a:rPr>
              <a:t>¶</a:t>
            </a:r>
            <a:endParaRPr lang="en-GB" sz="2400" baseline="30000" dirty="0">
              <a:solidFill>
                <a:schemeClr val="bg1"/>
              </a:solidFill>
            </a:endParaRPr>
          </a:p>
        </p:txBody>
      </p:sp>
      <p:cxnSp>
        <p:nvCxnSpPr>
          <p:cNvPr id="42" name="Straight Connector 41"/>
          <p:cNvCxnSpPr/>
          <p:nvPr/>
        </p:nvCxnSpPr>
        <p:spPr>
          <a:xfrm>
            <a:off x="6385656" y="1821200"/>
            <a:ext cx="0" cy="7200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7753808" y="1821200"/>
            <a:ext cx="0" cy="7200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5521560" y="1821200"/>
            <a:ext cx="0" cy="7200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3073288" y="1821200"/>
            <a:ext cx="0" cy="7200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2425216" y="1821200"/>
            <a:ext cx="0" cy="7200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985056" y="1821200"/>
            <a:ext cx="0" cy="7200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7474160" y="1821200"/>
            <a:ext cx="0" cy="7200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5241912" y="1821200"/>
            <a:ext cx="0" cy="7200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V="1">
            <a:off x="852088" y="2974464"/>
            <a:ext cx="79200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2425216" y="2926080"/>
            <a:ext cx="0" cy="7200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7033728" y="2926080"/>
            <a:ext cx="0" cy="7200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852088" y="3319264"/>
            <a:ext cx="79200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1273088" y="3270880"/>
            <a:ext cx="0" cy="7200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3145296" y="3270880"/>
            <a:ext cx="0" cy="7200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8473888" y="3270880"/>
            <a:ext cx="0" cy="7200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V="1">
            <a:off x="841040" y="3649687"/>
            <a:ext cx="79200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4225416" y="3601303"/>
            <a:ext cx="0" cy="7200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7393768" y="3601303"/>
            <a:ext cx="0" cy="7200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V="1">
            <a:off x="841040" y="3967336"/>
            <a:ext cx="79200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985056" y="3918952"/>
            <a:ext cx="0" cy="7200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5521560" y="3918952"/>
            <a:ext cx="0" cy="7200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6601680" y="3918952"/>
            <a:ext cx="0" cy="7200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flipV="1">
            <a:off x="841040" y="4312136"/>
            <a:ext cx="79200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4502400" y="4263752"/>
            <a:ext cx="0" cy="7200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Left Brace 70"/>
          <p:cNvSpPr/>
          <p:nvPr/>
        </p:nvSpPr>
        <p:spPr>
          <a:xfrm>
            <a:off x="578032" y="2542624"/>
            <a:ext cx="155448" cy="1872000"/>
          </a:xfrm>
          <a:prstGeom prst="leftBrac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TextBox 71"/>
          <p:cNvSpPr txBox="1"/>
          <p:nvPr/>
        </p:nvSpPr>
        <p:spPr>
          <a:xfrm>
            <a:off x="1475656" y="5399504"/>
            <a:ext cx="6136039" cy="120032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</a:rPr>
              <a:t>maintain hit </a:t>
            </a:r>
            <a:r>
              <a:rPr lang="en-GB" sz="2400" dirty="0" smtClean="0">
                <a:solidFill>
                  <a:schemeClr val="bg1"/>
                </a:solidFill>
              </a:rPr>
              <a:t>iterator for each L0 frame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u="sng" dirty="0" smtClean="0">
                <a:solidFill>
                  <a:schemeClr val="bg1"/>
                </a:solidFill>
              </a:rPr>
              <a:t>increment</a:t>
            </a:r>
            <a:r>
              <a:rPr lang="en-GB" sz="2400" dirty="0" smtClean="0">
                <a:solidFill>
                  <a:schemeClr val="bg1"/>
                </a:solidFill>
              </a:rPr>
              <a:t> hit iterator until hit-&gt;</a:t>
            </a:r>
            <a:r>
              <a:rPr lang="en-GB" sz="2400" dirty="0" err="1" smtClean="0">
                <a:solidFill>
                  <a:schemeClr val="bg1"/>
                </a:solidFill>
              </a:rPr>
              <a:t>getT</a:t>
            </a:r>
            <a:r>
              <a:rPr lang="en-GB" sz="2400" dirty="0" smtClean="0">
                <a:solidFill>
                  <a:schemeClr val="bg1"/>
                </a:solidFill>
              </a:rPr>
              <a:t>() &gt;= </a:t>
            </a:r>
            <a:r>
              <a:rPr lang="en-GB" sz="2400" dirty="0" err="1" smtClean="0">
                <a:solidFill>
                  <a:schemeClr val="bg1"/>
                </a:solidFill>
              </a:rPr>
              <a:t>T</a:t>
            </a:r>
            <a:r>
              <a:rPr lang="en-GB" sz="2400" baseline="-25000" dirty="0" err="1" smtClean="0">
                <a:solidFill>
                  <a:schemeClr val="bg1"/>
                </a:solidFill>
              </a:rPr>
              <a:t>min</a:t>
            </a:r>
            <a:endParaRPr lang="en-GB" sz="2400" dirty="0">
              <a:solidFill>
                <a:schemeClr val="bg1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2630192" y="4715232"/>
            <a:ext cx="6336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err="1" smtClean="0">
                <a:solidFill>
                  <a:schemeClr val="bg1"/>
                </a:solidFill>
              </a:rPr>
              <a:t>T</a:t>
            </a:r>
            <a:r>
              <a:rPr lang="en-GB" sz="2400" baseline="-25000" dirty="0" err="1" smtClean="0">
                <a:solidFill>
                  <a:schemeClr val="bg1"/>
                </a:solidFill>
              </a:rPr>
              <a:t>min</a:t>
            </a:r>
            <a:endParaRPr lang="en-GB" sz="2400" dirty="0">
              <a:solidFill>
                <a:schemeClr val="bg1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3575833" y="4715232"/>
            <a:ext cx="6637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err="1" smtClean="0">
                <a:solidFill>
                  <a:schemeClr val="bg1"/>
                </a:solidFill>
              </a:rPr>
              <a:t>T</a:t>
            </a:r>
            <a:r>
              <a:rPr lang="en-GB" sz="2400" baseline="-25000" dirty="0" err="1" smtClean="0">
                <a:solidFill>
                  <a:schemeClr val="bg1"/>
                </a:solidFill>
              </a:rPr>
              <a:t>max</a:t>
            </a:r>
            <a:endParaRPr lang="en-GB" sz="2400" dirty="0">
              <a:solidFill>
                <a:schemeClr val="bg1"/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4220862" y="2041416"/>
            <a:ext cx="71045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200" dirty="0" smtClean="0">
                <a:solidFill>
                  <a:schemeClr val="bg1"/>
                </a:solidFill>
              </a:rPr>
              <a:t>time</a:t>
            </a:r>
            <a:endParaRPr lang="en-GB" sz="2200" dirty="0">
              <a:solidFill>
                <a:schemeClr val="bg1"/>
              </a:solidFill>
            </a:endParaRPr>
          </a:p>
        </p:txBody>
      </p:sp>
      <p:cxnSp>
        <p:nvCxnSpPr>
          <p:cNvPr id="77" name="Straight Connector 76"/>
          <p:cNvCxnSpPr/>
          <p:nvPr/>
        </p:nvCxnSpPr>
        <p:spPr>
          <a:xfrm>
            <a:off x="4939120" y="2269532"/>
            <a:ext cx="252000" cy="0"/>
          </a:xfrm>
          <a:prstGeom prst="line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6147096" y="4709904"/>
            <a:ext cx="24253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aseline="30000" dirty="0" smtClean="0">
                <a:solidFill>
                  <a:schemeClr val="bg1"/>
                </a:solidFill>
              </a:rPr>
              <a:t>¶</a:t>
            </a:r>
            <a:r>
              <a:rPr lang="en-GB" sz="2400" dirty="0" smtClean="0">
                <a:solidFill>
                  <a:schemeClr val="bg1"/>
                </a:solidFill>
              </a:rPr>
              <a:t>|</a:t>
            </a:r>
            <a:r>
              <a:rPr lang="en-GB" sz="2400" b="1" dirty="0" smtClean="0">
                <a:solidFill>
                  <a:schemeClr val="bg1"/>
                </a:solidFill>
              </a:rPr>
              <a:t>L1</a:t>
            </a:r>
            <a:r>
              <a:rPr lang="en-GB" sz="2400" dirty="0" smtClean="0">
                <a:solidFill>
                  <a:schemeClr val="bg1"/>
                </a:solidFill>
              </a:rPr>
              <a:t> - </a:t>
            </a:r>
            <a:r>
              <a:rPr lang="en-GB" sz="2400" b="1" dirty="0" smtClean="0">
                <a:solidFill>
                  <a:schemeClr val="bg1"/>
                </a:solidFill>
              </a:rPr>
              <a:t>L0</a:t>
            </a:r>
            <a:r>
              <a:rPr lang="en-GB" sz="2400" dirty="0" smtClean="0">
                <a:solidFill>
                  <a:schemeClr val="bg1"/>
                </a:solidFill>
              </a:rPr>
              <a:t>|  ≤  </a:t>
            </a:r>
            <a:r>
              <a:rPr lang="en-GB" sz="2400" dirty="0" err="1" smtClean="0">
                <a:solidFill>
                  <a:schemeClr val="bg1"/>
                </a:solidFill>
              </a:rPr>
              <a:t>D</a:t>
            </a:r>
            <a:r>
              <a:rPr lang="en-GB" sz="2400" baseline="-25000" dirty="0" err="1" smtClean="0">
                <a:solidFill>
                  <a:schemeClr val="bg1"/>
                </a:solidFill>
              </a:rPr>
              <a:t>max</a:t>
            </a:r>
            <a:endParaRPr lang="en-GB" sz="2400" dirty="0">
              <a:solidFill>
                <a:schemeClr val="bg1"/>
              </a:solidFill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>
            <a:off x="6224777" y="4740384"/>
            <a:ext cx="2520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0333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Algorithm </a:t>
            </a:r>
            <a:r>
              <a:rPr lang="en-GB" dirty="0" smtClean="0">
                <a:solidFill>
                  <a:schemeClr val="bg1"/>
                </a:solidFill>
              </a:rPr>
              <a:t>(4/4)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7</a:t>
            </a:fld>
            <a:endParaRPr lang="en-GB"/>
          </a:p>
        </p:txBody>
      </p:sp>
      <p:grpSp>
        <p:nvGrpSpPr>
          <p:cNvPr id="5" name="Group 4"/>
          <p:cNvGrpSpPr/>
          <p:nvPr/>
        </p:nvGrpSpPr>
        <p:grpSpPr>
          <a:xfrm>
            <a:off x="2891936" y="2030848"/>
            <a:ext cx="942960" cy="4212000"/>
            <a:chOff x="2891936" y="2489520"/>
            <a:chExt cx="942960" cy="2880000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891936" y="2489520"/>
              <a:ext cx="0" cy="288000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3834896" y="2489520"/>
              <a:ext cx="0" cy="288000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" name="Straight Connector 9"/>
          <p:cNvCxnSpPr/>
          <p:nvPr/>
        </p:nvCxnSpPr>
        <p:spPr>
          <a:xfrm flipV="1">
            <a:off x="852088" y="2319247"/>
            <a:ext cx="79200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500160" y="2270863"/>
            <a:ext cx="0" cy="7200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233528" y="2270863"/>
            <a:ext cx="0" cy="7200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7897824" y="2270863"/>
            <a:ext cx="0" cy="7200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6067" y="3898111"/>
            <a:ext cx="4700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solidFill>
                  <a:schemeClr val="bg1"/>
                </a:solidFill>
              </a:rPr>
              <a:t>L0</a:t>
            </a:r>
            <a:endParaRPr lang="en-GB" sz="2400" b="1" dirty="0">
              <a:solidFill>
                <a:schemeClr val="bg1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852088" y="2636896"/>
            <a:ext cx="79200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425216" y="2588512"/>
            <a:ext cx="0" cy="7200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7033728" y="2588512"/>
            <a:ext cx="0" cy="7200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852088" y="2981696"/>
            <a:ext cx="79200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273088" y="2933312"/>
            <a:ext cx="0" cy="7200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145296" y="2933312"/>
            <a:ext cx="0" cy="7200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8473888" y="2933312"/>
            <a:ext cx="0" cy="7200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841040" y="3312119"/>
            <a:ext cx="79200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4225416" y="3263735"/>
            <a:ext cx="0" cy="7200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7393768" y="3263735"/>
            <a:ext cx="0" cy="7200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841040" y="3629768"/>
            <a:ext cx="79200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985056" y="3718544"/>
            <a:ext cx="0" cy="7200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521560" y="3581384"/>
            <a:ext cx="0" cy="7200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6601680" y="3581384"/>
            <a:ext cx="0" cy="7200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841040" y="3974568"/>
            <a:ext cx="79200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502400" y="3926184"/>
            <a:ext cx="0" cy="7200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Left Brace 30"/>
          <p:cNvSpPr/>
          <p:nvPr/>
        </p:nvSpPr>
        <p:spPr>
          <a:xfrm>
            <a:off x="532312" y="2266016"/>
            <a:ext cx="155448" cy="3708000"/>
          </a:xfrm>
          <a:prstGeom prst="leftBrac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/>
          <p:cNvSpPr txBox="1"/>
          <p:nvPr/>
        </p:nvSpPr>
        <p:spPr>
          <a:xfrm>
            <a:off x="2630192" y="6195784"/>
            <a:ext cx="6336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err="1" smtClean="0">
                <a:solidFill>
                  <a:schemeClr val="bg1"/>
                </a:solidFill>
              </a:rPr>
              <a:t>T</a:t>
            </a:r>
            <a:r>
              <a:rPr lang="en-GB" sz="2400" baseline="-25000" dirty="0" err="1" smtClean="0">
                <a:solidFill>
                  <a:schemeClr val="bg1"/>
                </a:solidFill>
              </a:rPr>
              <a:t>min</a:t>
            </a:r>
            <a:endParaRPr lang="en-GB" sz="2400" dirty="0">
              <a:solidFill>
                <a:schemeClr val="bg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575833" y="6195784"/>
            <a:ext cx="6637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err="1" smtClean="0">
                <a:solidFill>
                  <a:schemeClr val="bg1"/>
                </a:solidFill>
              </a:rPr>
              <a:t>T</a:t>
            </a:r>
            <a:r>
              <a:rPr lang="en-GB" sz="2400" baseline="-25000" dirty="0" err="1" smtClean="0">
                <a:solidFill>
                  <a:schemeClr val="bg1"/>
                </a:solidFill>
              </a:rPr>
              <a:t>max</a:t>
            </a:r>
            <a:endParaRPr lang="en-GB" sz="2400" dirty="0">
              <a:solidFill>
                <a:schemeClr val="bg1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266582" y="6067008"/>
            <a:ext cx="71045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200" dirty="0" smtClean="0">
                <a:solidFill>
                  <a:schemeClr val="bg1"/>
                </a:solidFill>
              </a:rPr>
              <a:t>time</a:t>
            </a:r>
            <a:endParaRPr lang="en-GB" sz="2200" dirty="0">
              <a:solidFill>
                <a:schemeClr val="bg1"/>
              </a:solidFill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4984840" y="6295124"/>
            <a:ext cx="252000" cy="0"/>
          </a:xfrm>
          <a:prstGeom prst="line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838632" y="4287111"/>
            <a:ext cx="79200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1187624" y="4238727"/>
            <a:ext cx="0" cy="7200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3635896" y="4238727"/>
            <a:ext cx="0" cy="7200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6084168" y="4238727"/>
            <a:ext cx="0" cy="7200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838632" y="4604760"/>
            <a:ext cx="79200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1763688" y="4556376"/>
            <a:ext cx="0" cy="7200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7020272" y="4556376"/>
            <a:ext cx="0" cy="7200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838632" y="4949560"/>
            <a:ext cx="79200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2987824" y="4901176"/>
            <a:ext cx="0" cy="7200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4860032" y="4901176"/>
            <a:ext cx="0" cy="7200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7308304" y="4901176"/>
            <a:ext cx="0" cy="7200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827584" y="5279983"/>
            <a:ext cx="79200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6084168" y="5231599"/>
            <a:ext cx="0" cy="7200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V="1">
            <a:off x="827584" y="5597632"/>
            <a:ext cx="79200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2195736" y="5549248"/>
            <a:ext cx="0" cy="7200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5508104" y="5549248"/>
            <a:ext cx="0" cy="7200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6588224" y="5898240"/>
            <a:ext cx="0" cy="7200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V="1">
            <a:off x="827584" y="5942432"/>
            <a:ext cx="79200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1907704" y="5894048"/>
            <a:ext cx="0" cy="7200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7884368" y="5560288"/>
            <a:ext cx="0" cy="7200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ounded Rectangle 57"/>
          <p:cNvSpPr/>
          <p:nvPr/>
        </p:nvSpPr>
        <p:spPr>
          <a:xfrm>
            <a:off x="2891936" y="2160672"/>
            <a:ext cx="942960" cy="3960000"/>
          </a:xfrm>
          <a:prstGeom prst="roundRect">
            <a:avLst>
              <a:gd name="adj" fmla="val 39294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0" name="Straight Connector 59"/>
          <p:cNvCxnSpPr/>
          <p:nvPr/>
        </p:nvCxnSpPr>
        <p:spPr>
          <a:xfrm flipV="1">
            <a:off x="3728216" y="1861632"/>
            <a:ext cx="360000" cy="360000"/>
          </a:xfrm>
          <a:prstGeom prst="line">
            <a:avLst/>
          </a:prstGeom>
          <a:ln w="25400">
            <a:solidFill>
              <a:srgbClr val="FF0000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4044320" y="1439927"/>
            <a:ext cx="36011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err="1" smtClean="0">
                <a:solidFill>
                  <a:schemeClr val="bg1"/>
                </a:solidFill>
              </a:rPr>
              <a:t>clusterize</a:t>
            </a:r>
            <a:r>
              <a:rPr lang="en-GB" sz="2400" dirty="0" smtClean="0">
                <a:solidFill>
                  <a:schemeClr val="bg1"/>
                </a:solidFill>
              </a:rPr>
              <a:t>( .. , .. , JMatch3G)</a:t>
            </a:r>
            <a:endParaRPr lang="en-GB" sz="2400" dirty="0">
              <a:solidFill>
                <a:schemeClr val="bg1"/>
              </a:solidFill>
            </a:endParaRPr>
          </a:p>
        </p:txBody>
      </p:sp>
      <p:sp>
        <p:nvSpPr>
          <p:cNvPr id="59" name="Rounded Rectangle 58"/>
          <p:cNvSpPr/>
          <p:nvPr/>
        </p:nvSpPr>
        <p:spPr>
          <a:xfrm>
            <a:off x="2900576" y="2148096"/>
            <a:ext cx="942960" cy="2376000"/>
          </a:xfrm>
          <a:prstGeom prst="roundRect">
            <a:avLst>
              <a:gd name="adj" fmla="val 39294"/>
            </a:avLst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Up Arrow 6"/>
          <p:cNvSpPr/>
          <p:nvPr/>
        </p:nvSpPr>
        <p:spPr>
          <a:xfrm>
            <a:off x="3144271" y="4554312"/>
            <a:ext cx="432000" cy="1548000"/>
          </a:xfrm>
          <a:prstGeom prst="upArrow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1774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 smtClean="0">
                <a:solidFill>
                  <a:schemeClr val="bg1"/>
                </a:solidFill>
              </a:rPr>
              <a:t>JTriggerMXShower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6652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9</a:t>
            </a:fld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77024" y="743442"/>
            <a:ext cx="8360302" cy="5760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</a:tabLst>
            </a:pPr>
            <a:r>
              <a:rPr lang="en-GB" dirty="0" err="1" smtClean="0">
                <a:solidFill>
                  <a:schemeClr val="bg1"/>
                </a:solidFill>
              </a:rPr>
              <a:t>JTimesliceClone</a:t>
            </a:r>
            <a:r>
              <a:rPr lang="en-GB" dirty="0" smtClean="0">
                <a:solidFill>
                  <a:schemeClr val="bg1"/>
                </a:solidFill>
              </a:rPr>
              <a:t>&lt;..&gt; </a:t>
            </a:r>
            <a:r>
              <a:rPr lang="en-GB" dirty="0">
                <a:solidFill>
                  <a:schemeClr val="bg1"/>
                </a:solidFill>
              </a:rPr>
              <a:t>clone(inputL0, mapper</a:t>
            </a:r>
            <a:r>
              <a:rPr lang="en-GB" dirty="0" smtClean="0">
                <a:solidFill>
                  <a:schemeClr val="bg1"/>
                </a:solidFill>
              </a:rPr>
              <a:t>);</a:t>
            </a: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</a:tabLst>
            </a:pPr>
            <a:endParaRPr lang="en-GB" dirty="0" smtClean="0">
              <a:solidFill>
                <a:schemeClr val="bg1"/>
              </a:solidFill>
            </a:endParaRP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</a:tabLst>
            </a:pPr>
            <a:endParaRPr lang="en-GB" dirty="0">
              <a:solidFill>
                <a:schemeClr val="bg1"/>
              </a:solidFill>
            </a:endParaRP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</a:tabLst>
            </a:pPr>
            <a:r>
              <a:rPr lang="en-GB" dirty="0" smtClean="0">
                <a:solidFill>
                  <a:schemeClr val="bg1"/>
                </a:solidFill>
              </a:rPr>
              <a:t>for </a:t>
            </a:r>
            <a:r>
              <a:rPr lang="en-GB" dirty="0">
                <a:solidFill>
                  <a:schemeClr val="bg1"/>
                </a:solidFill>
              </a:rPr>
              <a:t>(</a:t>
            </a:r>
            <a:r>
              <a:rPr lang="en-GB" dirty="0" err="1">
                <a:solidFill>
                  <a:schemeClr val="bg1"/>
                </a:solidFill>
              </a:rPr>
              <a:t>JTriggerInput</a:t>
            </a:r>
            <a:r>
              <a:rPr lang="en-GB" dirty="0">
                <a:solidFill>
                  <a:schemeClr val="bg1"/>
                </a:solidFill>
              </a:rPr>
              <a:t>::</a:t>
            </a:r>
            <a:r>
              <a:rPr lang="en-GB" dirty="0" err="1">
                <a:solidFill>
                  <a:schemeClr val="bg1"/>
                </a:solidFill>
              </a:rPr>
              <a:t>const_iterator</a:t>
            </a:r>
            <a:r>
              <a:rPr lang="en-GB" dirty="0">
                <a:solidFill>
                  <a:schemeClr val="bg1"/>
                </a:solidFill>
              </a:rPr>
              <a:t> root = inputL1.begin(); root != inputL1.end(); ++root) </a:t>
            </a:r>
            <a:r>
              <a:rPr lang="en-GB" dirty="0" smtClean="0">
                <a:solidFill>
                  <a:schemeClr val="bg1"/>
                </a:solidFill>
              </a:rPr>
              <a:t>{</a:t>
            </a:r>
            <a:endParaRPr lang="en-GB" dirty="0">
              <a:solidFill>
                <a:schemeClr val="bg1"/>
              </a:solidFill>
            </a:endParaRP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</a:tabLst>
            </a:pPr>
            <a:endParaRPr lang="en-GB" dirty="0" smtClean="0">
              <a:solidFill>
                <a:schemeClr val="bg1"/>
              </a:solidFill>
            </a:endParaRP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</a:tabLst>
            </a:pPr>
            <a:r>
              <a:rPr lang="en-GB" dirty="0">
                <a:solidFill>
                  <a:schemeClr val="bg1"/>
                </a:solidFill>
              </a:rPr>
              <a:t>	</a:t>
            </a:r>
            <a:r>
              <a:rPr lang="en-GB" dirty="0" err="1" smtClean="0">
                <a:solidFill>
                  <a:schemeClr val="bg1"/>
                </a:solidFill>
              </a:rPr>
              <a:t>buffer.clear</a:t>
            </a:r>
            <a:r>
              <a:rPr lang="en-GB" dirty="0" smtClean="0">
                <a:solidFill>
                  <a:schemeClr val="bg1"/>
                </a:solidFill>
              </a:rPr>
              <a:t>();</a:t>
            </a: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</a:tabLst>
            </a:pPr>
            <a:endParaRPr lang="en-GB" dirty="0">
              <a:solidFill>
                <a:schemeClr val="bg1"/>
              </a:solidFill>
            </a:endParaRP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</a:tabLst>
            </a:pPr>
            <a:r>
              <a:rPr lang="en-GB" dirty="0" smtClean="0">
                <a:solidFill>
                  <a:schemeClr val="bg1"/>
                </a:solidFill>
              </a:rPr>
              <a:t>	</a:t>
            </a:r>
            <a:r>
              <a:rPr lang="en-GB" dirty="0" err="1" smtClean="0">
                <a:solidFill>
                  <a:schemeClr val="bg1"/>
                </a:solidFill>
              </a:rPr>
              <a:t>const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JList_t</a:t>
            </a:r>
            <a:r>
              <a:rPr lang="en-GB" dirty="0">
                <a:solidFill>
                  <a:schemeClr val="bg1"/>
                </a:solidFill>
              </a:rPr>
              <a:t>&amp; zip = </a:t>
            </a:r>
            <a:r>
              <a:rPr lang="en-GB" dirty="0" err="1">
                <a:solidFill>
                  <a:schemeClr val="bg1"/>
                </a:solidFill>
              </a:rPr>
              <a:t>mapper.getList</a:t>
            </a:r>
            <a:r>
              <a:rPr lang="en-GB" dirty="0">
                <a:solidFill>
                  <a:schemeClr val="bg1"/>
                </a:solidFill>
              </a:rPr>
              <a:t>(root-&gt;</a:t>
            </a:r>
            <a:r>
              <a:rPr lang="en-GB" dirty="0" err="1">
                <a:solidFill>
                  <a:schemeClr val="bg1"/>
                </a:solidFill>
              </a:rPr>
              <a:t>getModuleID</a:t>
            </a:r>
            <a:r>
              <a:rPr lang="en-GB" dirty="0">
                <a:solidFill>
                  <a:schemeClr val="bg1"/>
                </a:solidFill>
              </a:rPr>
              <a:t>());</a:t>
            </a: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</a:tabLst>
            </a:pPr>
            <a:endParaRPr lang="en-GB" dirty="0" smtClean="0">
              <a:solidFill>
                <a:schemeClr val="bg1"/>
              </a:solidFill>
            </a:endParaRP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</a:tabLst>
            </a:pPr>
            <a:endParaRPr lang="en-GB" dirty="0" smtClean="0">
              <a:solidFill>
                <a:schemeClr val="bg1"/>
              </a:solidFill>
            </a:endParaRP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</a:tabLst>
            </a:pPr>
            <a:r>
              <a:rPr lang="en-GB" dirty="0">
                <a:solidFill>
                  <a:schemeClr val="bg1"/>
                </a:solidFill>
              </a:rPr>
              <a:t>	</a:t>
            </a:r>
            <a:r>
              <a:rPr lang="en-GB" dirty="0" smtClean="0">
                <a:solidFill>
                  <a:schemeClr val="bg1"/>
                </a:solidFill>
              </a:rPr>
              <a:t>for </a:t>
            </a:r>
            <a:r>
              <a:rPr lang="en-GB" dirty="0">
                <a:solidFill>
                  <a:schemeClr val="bg1"/>
                </a:solidFill>
              </a:rPr>
              <a:t>(</a:t>
            </a:r>
            <a:r>
              <a:rPr lang="en-GB" dirty="0" err="1">
                <a:solidFill>
                  <a:schemeClr val="bg1"/>
                </a:solidFill>
              </a:rPr>
              <a:t>typename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JList_t</a:t>
            </a:r>
            <a:r>
              <a:rPr lang="en-GB" dirty="0">
                <a:solidFill>
                  <a:schemeClr val="bg1"/>
                </a:solidFill>
              </a:rPr>
              <a:t>::</a:t>
            </a:r>
            <a:r>
              <a:rPr lang="en-GB" dirty="0" err="1">
                <a:solidFill>
                  <a:schemeClr val="bg1"/>
                </a:solidFill>
              </a:rPr>
              <a:t>const_iterator</a:t>
            </a:r>
            <a:r>
              <a:rPr lang="en-GB" dirty="0">
                <a:solidFill>
                  <a:schemeClr val="bg1"/>
                </a:solidFill>
              </a:rPr>
              <a:t> mod = </a:t>
            </a:r>
            <a:r>
              <a:rPr lang="en-GB" dirty="0" err="1">
                <a:solidFill>
                  <a:schemeClr val="bg1"/>
                </a:solidFill>
              </a:rPr>
              <a:t>zip.begin</a:t>
            </a:r>
            <a:r>
              <a:rPr lang="en-GB" dirty="0">
                <a:solidFill>
                  <a:schemeClr val="bg1"/>
                </a:solidFill>
              </a:rPr>
              <a:t>(); mod != </a:t>
            </a:r>
            <a:r>
              <a:rPr lang="en-GB" dirty="0" err="1">
                <a:solidFill>
                  <a:schemeClr val="bg1"/>
                </a:solidFill>
              </a:rPr>
              <a:t>zip.end</a:t>
            </a:r>
            <a:r>
              <a:rPr lang="en-GB" dirty="0">
                <a:solidFill>
                  <a:schemeClr val="bg1"/>
                </a:solidFill>
              </a:rPr>
              <a:t>(); ++mod) {</a:t>
            </a: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</a:tabLst>
            </a:pPr>
            <a:endParaRPr lang="en-GB" dirty="0">
              <a:solidFill>
                <a:schemeClr val="bg1"/>
              </a:solidFill>
            </a:endParaRP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</a:tabLst>
            </a:pPr>
            <a:r>
              <a:rPr lang="en-GB" dirty="0" smtClean="0">
                <a:solidFill>
                  <a:schemeClr val="bg1"/>
                </a:solidFill>
              </a:rPr>
              <a:t>		</a:t>
            </a:r>
            <a:r>
              <a:rPr lang="en-GB" dirty="0" err="1" smtClean="0">
                <a:solidFill>
                  <a:schemeClr val="bg1"/>
                </a:solidFill>
              </a:rPr>
              <a:t>const</a:t>
            </a:r>
            <a:r>
              <a:rPr lang="en-GB" dirty="0" smtClean="0">
                <a:solidFill>
                  <a:schemeClr val="bg1"/>
                </a:solidFill>
              </a:rPr>
              <a:t> double	</a:t>
            </a:r>
            <a:r>
              <a:rPr lang="en-GB" dirty="0" err="1" smtClean="0">
                <a:solidFill>
                  <a:schemeClr val="bg1"/>
                </a:solidFill>
              </a:rPr>
              <a:t>Tmin</a:t>
            </a:r>
            <a:r>
              <a:rPr lang="en-GB" dirty="0">
                <a:solidFill>
                  <a:schemeClr val="bg1"/>
                </a:solidFill>
              </a:rPr>
              <a:t>	</a:t>
            </a:r>
            <a:r>
              <a:rPr lang="en-GB" dirty="0" smtClean="0">
                <a:solidFill>
                  <a:schemeClr val="bg1"/>
                </a:solidFill>
              </a:rPr>
              <a:t>= </a:t>
            </a:r>
            <a:r>
              <a:rPr lang="en-GB" dirty="0">
                <a:solidFill>
                  <a:schemeClr val="bg1"/>
                </a:solidFill>
              </a:rPr>
              <a:t>root-&gt;</a:t>
            </a:r>
            <a:r>
              <a:rPr lang="en-GB" dirty="0" err="1">
                <a:solidFill>
                  <a:schemeClr val="bg1"/>
                </a:solidFill>
              </a:rPr>
              <a:t>getT</a:t>
            </a:r>
            <a:r>
              <a:rPr lang="en-GB" dirty="0">
                <a:solidFill>
                  <a:schemeClr val="bg1"/>
                </a:solidFill>
              </a:rPr>
              <a:t>() + mod-&gt;</a:t>
            </a:r>
            <a:r>
              <a:rPr lang="en-GB" dirty="0" err="1">
                <a:solidFill>
                  <a:schemeClr val="bg1"/>
                </a:solidFill>
              </a:rPr>
              <a:t>Tmin_ns</a:t>
            </a:r>
            <a:r>
              <a:rPr lang="en-GB" dirty="0">
                <a:solidFill>
                  <a:schemeClr val="bg1"/>
                </a:solidFill>
              </a:rPr>
              <a:t>;</a:t>
            </a: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</a:tabLst>
            </a:pPr>
            <a:r>
              <a:rPr lang="en-GB" dirty="0" smtClean="0">
                <a:solidFill>
                  <a:schemeClr val="bg1"/>
                </a:solidFill>
              </a:rPr>
              <a:t>		</a:t>
            </a:r>
            <a:r>
              <a:rPr lang="en-GB" dirty="0" err="1" smtClean="0">
                <a:solidFill>
                  <a:schemeClr val="bg1"/>
                </a:solidFill>
              </a:rPr>
              <a:t>const</a:t>
            </a:r>
            <a:r>
              <a:rPr lang="en-GB" dirty="0" smtClean="0">
                <a:solidFill>
                  <a:schemeClr val="bg1"/>
                </a:solidFill>
              </a:rPr>
              <a:t> double	</a:t>
            </a:r>
            <a:r>
              <a:rPr lang="en-GB" dirty="0" err="1" smtClean="0">
                <a:solidFill>
                  <a:schemeClr val="bg1"/>
                </a:solidFill>
              </a:rPr>
              <a:t>Tmax</a:t>
            </a:r>
            <a:r>
              <a:rPr lang="en-GB" dirty="0">
                <a:solidFill>
                  <a:schemeClr val="bg1"/>
                </a:solidFill>
              </a:rPr>
              <a:t>	</a:t>
            </a:r>
            <a:r>
              <a:rPr lang="en-GB" dirty="0" smtClean="0">
                <a:solidFill>
                  <a:schemeClr val="bg1"/>
                </a:solidFill>
              </a:rPr>
              <a:t>= </a:t>
            </a:r>
            <a:r>
              <a:rPr lang="en-GB" dirty="0">
                <a:solidFill>
                  <a:schemeClr val="bg1"/>
                </a:solidFill>
              </a:rPr>
              <a:t>root-&gt;</a:t>
            </a:r>
            <a:r>
              <a:rPr lang="en-GB" dirty="0" err="1">
                <a:solidFill>
                  <a:schemeClr val="bg1"/>
                </a:solidFill>
              </a:rPr>
              <a:t>getT</a:t>
            </a:r>
            <a:r>
              <a:rPr lang="en-GB" dirty="0">
                <a:solidFill>
                  <a:schemeClr val="bg1"/>
                </a:solidFill>
              </a:rPr>
              <a:t>() + mod-&gt;</a:t>
            </a:r>
            <a:r>
              <a:rPr lang="en-GB" dirty="0" err="1">
                <a:solidFill>
                  <a:schemeClr val="bg1"/>
                </a:solidFill>
              </a:rPr>
              <a:t>Tmax_ns</a:t>
            </a:r>
            <a:r>
              <a:rPr lang="en-GB" dirty="0">
                <a:solidFill>
                  <a:schemeClr val="bg1"/>
                </a:solidFill>
              </a:rPr>
              <a:t>;</a:t>
            </a: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</a:tabLst>
            </a:pPr>
            <a:endParaRPr lang="en-GB" dirty="0" smtClean="0">
              <a:solidFill>
                <a:schemeClr val="bg1"/>
              </a:solidFill>
            </a:endParaRP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</a:tabLst>
            </a:pPr>
            <a:endParaRPr lang="en-GB" dirty="0" smtClean="0">
              <a:solidFill>
                <a:schemeClr val="bg1"/>
              </a:solidFill>
            </a:endParaRP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</a:tabLst>
            </a:pPr>
            <a:r>
              <a:rPr lang="en-GB" dirty="0">
                <a:solidFill>
                  <a:schemeClr val="bg1"/>
                </a:solidFill>
              </a:rPr>
              <a:t>	</a:t>
            </a:r>
            <a:r>
              <a:rPr lang="en-GB" dirty="0" smtClean="0">
                <a:solidFill>
                  <a:schemeClr val="bg1"/>
                </a:solidFill>
              </a:rPr>
              <a:t>	</a:t>
            </a:r>
            <a:r>
              <a:rPr lang="en-GB" dirty="0" err="1" smtClean="0">
                <a:solidFill>
                  <a:schemeClr val="bg1"/>
                </a:solidFill>
              </a:rPr>
              <a:t>JFrame_t</a:t>
            </a:r>
            <a:r>
              <a:rPr lang="en-GB" dirty="0" smtClean="0">
                <a:solidFill>
                  <a:schemeClr val="bg1"/>
                </a:solidFill>
              </a:rPr>
              <a:t>&amp;	frame	= </a:t>
            </a:r>
            <a:r>
              <a:rPr lang="en-GB" dirty="0">
                <a:solidFill>
                  <a:schemeClr val="bg1"/>
                </a:solidFill>
              </a:rPr>
              <a:t>clone[mod-&gt;first];</a:t>
            </a: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</a:tabLst>
            </a:pPr>
            <a:endParaRPr lang="en-GB" dirty="0" smtClean="0">
              <a:solidFill>
                <a:schemeClr val="bg1"/>
              </a:solidFill>
            </a:endParaRP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</a:tabLst>
            </a:pPr>
            <a:endParaRPr lang="en-GB" dirty="0" smtClean="0">
              <a:solidFill>
                <a:schemeClr val="bg1"/>
              </a:solidFill>
            </a:endParaRP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</a:tabLst>
            </a:pPr>
            <a:r>
              <a:rPr lang="en-GB" dirty="0">
                <a:solidFill>
                  <a:schemeClr val="bg1"/>
                </a:solidFill>
              </a:rPr>
              <a:t>	</a:t>
            </a:r>
            <a:r>
              <a:rPr lang="en-GB" dirty="0" smtClean="0">
                <a:solidFill>
                  <a:schemeClr val="bg1"/>
                </a:solidFill>
              </a:rPr>
              <a:t>	</a:t>
            </a:r>
            <a:r>
              <a:rPr lang="en-GB" dirty="0" err="1" smtClean="0">
                <a:solidFill>
                  <a:schemeClr val="bg1"/>
                </a:solidFill>
              </a:rPr>
              <a:t>frame.fast_forward</a:t>
            </a:r>
            <a:r>
              <a:rPr lang="en-GB" dirty="0" smtClean="0">
                <a:solidFill>
                  <a:schemeClr val="bg1"/>
                </a:solidFill>
              </a:rPr>
              <a:t>(root-</a:t>
            </a:r>
            <a:r>
              <a:rPr lang="en-GB" dirty="0">
                <a:solidFill>
                  <a:schemeClr val="bg1"/>
                </a:solidFill>
              </a:rPr>
              <a:t>&gt;</a:t>
            </a:r>
            <a:r>
              <a:rPr lang="en-GB" dirty="0" err="1">
                <a:solidFill>
                  <a:schemeClr val="bg1"/>
                </a:solidFill>
              </a:rPr>
              <a:t>getT</a:t>
            </a:r>
            <a:r>
              <a:rPr lang="en-GB" dirty="0">
                <a:solidFill>
                  <a:schemeClr val="bg1"/>
                </a:solidFill>
              </a:rPr>
              <a:t>() - </a:t>
            </a:r>
            <a:r>
              <a:rPr lang="en-GB" dirty="0" err="1">
                <a:solidFill>
                  <a:schemeClr val="bg1"/>
                </a:solidFill>
              </a:rPr>
              <a:t>TMaxEvent_ns</a:t>
            </a:r>
            <a:r>
              <a:rPr lang="en-GB" dirty="0">
                <a:solidFill>
                  <a:schemeClr val="bg1"/>
                </a:solidFill>
              </a:rPr>
              <a:t>);</a:t>
            </a: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</a:tabLst>
            </a:pPr>
            <a:endParaRPr lang="en-GB" dirty="0" smtClean="0">
              <a:solidFill>
                <a:schemeClr val="bg1"/>
              </a:solidFill>
            </a:endParaRP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</a:tabLst>
            </a:pPr>
            <a:r>
              <a:rPr lang="en-GB" dirty="0" smtClean="0">
                <a:solidFill>
                  <a:schemeClr val="bg1"/>
                </a:solidFill>
              </a:rPr>
              <a:t>		:</a:t>
            </a:r>
            <a:endParaRPr lang="en-GB" dirty="0">
              <a:solidFill>
                <a:schemeClr val="bg1"/>
              </a:solidFill>
            </a:endParaRP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</a:tabLst>
            </a:pPr>
            <a:r>
              <a:rPr lang="en-GB" dirty="0" smtClean="0">
                <a:solidFill>
                  <a:schemeClr val="bg1"/>
                </a:solidFill>
              </a:rPr>
              <a:t>	}</a:t>
            </a:r>
            <a:endParaRPr lang="en-GB" dirty="0">
              <a:solidFill>
                <a:schemeClr val="bg1"/>
              </a:solidFill>
            </a:endParaRP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</a:tabLst>
            </a:pPr>
            <a:endParaRPr lang="en-GB" dirty="0" smtClean="0">
              <a:solidFill>
                <a:schemeClr val="bg1"/>
              </a:solidFill>
            </a:endParaRP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</a:tabLst>
            </a:pPr>
            <a:r>
              <a:rPr lang="en-GB" dirty="0" smtClean="0">
                <a:solidFill>
                  <a:schemeClr val="bg1"/>
                </a:solidFill>
              </a:rPr>
              <a:t>	:</a:t>
            </a:r>
          </a:p>
          <a:p>
            <a:pPr defTabSz="898525">
              <a:lnSpc>
                <a:spcPts val="1700"/>
              </a:lnSpc>
              <a:tabLst>
                <a:tab pos="365125" algn="l"/>
                <a:tab pos="625475" algn="l"/>
                <a:tab pos="898525" algn="l"/>
                <a:tab pos="1158875" algn="l"/>
                <a:tab pos="1889125" algn="l"/>
                <a:tab pos="2514600" algn="l"/>
                <a:tab pos="2865438" algn="l"/>
              </a:tabLst>
            </a:pPr>
            <a:r>
              <a:rPr lang="en-GB" dirty="0" smtClean="0">
                <a:solidFill>
                  <a:schemeClr val="bg1"/>
                </a:solidFill>
              </a:rPr>
              <a:t>}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561936" y="3364682"/>
            <a:ext cx="224131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i="1" dirty="0" smtClean="0">
                <a:solidFill>
                  <a:schemeClr val="bg1"/>
                </a:solidFill>
              </a:rPr>
              <a:t>module attributes</a:t>
            </a:r>
            <a:endParaRPr lang="en-GB" sz="2200" i="1" dirty="0">
              <a:solidFill>
                <a:schemeClr val="bg1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flipH="1">
            <a:off x="6156176" y="5013643"/>
            <a:ext cx="288000" cy="0"/>
          </a:xfrm>
          <a:prstGeom prst="line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557744" y="4797619"/>
            <a:ext cx="228011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i="1" dirty="0" smtClean="0">
                <a:solidFill>
                  <a:schemeClr val="bg1"/>
                </a:solidFill>
              </a:rPr>
              <a:t>increment iterator</a:t>
            </a:r>
            <a:endParaRPr lang="en-GB" sz="2200" i="1" dirty="0">
              <a:solidFill>
                <a:schemeClr val="bg1"/>
              </a:solidFill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 flipH="1">
            <a:off x="6171416" y="4353362"/>
            <a:ext cx="288000" cy="0"/>
          </a:xfrm>
          <a:prstGeom prst="line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572984" y="4137338"/>
            <a:ext cx="187102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i="1" dirty="0" smtClean="0">
                <a:solidFill>
                  <a:schemeClr val="bg1"/>
                </a:solidFill>
              </a:rPr>
              <a:t>direct indexing</a:t>
            </a:r>
            <a:endParaRPr lang="en-GB" sz="2200" i="1" dirty="0">
              <a:solidFill>
                <a:schemeClr val="bg1"/>
              </a:solidFill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 flipH="1">
            <a:off x="6173318" y="898506"/>
            <a:ext cx="288000" cy="0"/>
          </a:xfrm>
          <a:prstGeom prst="line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574886" y="682482"/>
            <a:ext cx="175176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i="1" dirty="0" smtClean="0">
                <a:solidFill>
                  <a:schemeClr val="bg1"/>
                </a:solidFill>
              </a:rPr>
              <a:t>start iterators</a:t>
            </a:r>
            <a:endParaRPr lang="en-GB" sz="2200" i="1" dirty="0">
              <a:solidFill>
                <a:schemeClr val="bg1"/>
              </a:solidFill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 flipH="1">
            <a:off x="6188558" y="2400420"/>
            <a:ext cx="288000" cy="0"/>
          </a:xfrm>
          <a:prstGeom prst="line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590126" y="2184396"/>
            <a:ext cx="243444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i="1" dirty="0" smtClean="0">
                <a:solidFill>
                  <a:schemeClr val="bg1"/>
                </a:solidFill>
              </a:rPr>
              <a:t>associated modules</a:t>
            </a:r>
            <a:endParaRPr lang="en-GB" sz="2200" i="1" dirty="0">
              <a:solidFill>
                <a:schemeClr val="bg1"/>
              </a:solidFill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>
            <a:off x="3851920" y="5321147"/>
            <a:ext cx="0" cy="360000"/>
          </a:xfrm>
          <a:prstGeom prst="line">
            <a:avLst/>
          </a:prstGeom>
          <a:ln>
            <a:solidFill>
              <a:schemeClr val="bg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597304" y="5825163"/>
            <a:ext cx="252235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200" i="1" dirty="0" smtClean="0">
                <a:solidFill>
                  <a:schemeClr val="bg1"/>
                </a:solidFill>
              </a:rPr>
              <a:t>strictly time ordered</a:t>
            </a:r>
            <a:endParaRPr lang="en-GB" sz="2200" i="1" dirty="0">
              <a:solidFill>
                <a:schemeClr val="bg1"/>
              </a:solidFill>
            </a:endParaRPr>
          </a:p>
        </p:txBody>
      </p:sp>
      <p:sp>
        <p:nvSpPr>
          <p:cNvPr id="2" name="Right Brace 1"/>
          <p:cNvSpPr/>
          <p:nvPr/>
        </p:nvSpPr>
        <p:spPr>
          <a:xfrm>
            <a:off x="6249518" y="3379922"/>
            <a:ext cx="144000" cy="432000"/>
          </a:xfrm>
          <a:prstGeom prst="rightBrac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Connector 20"/>
          <p:cNvCxnSpPr/>
          <p:nvPr/>
        </p:nvCxnSpPr>
        <p:spPr>
          <a:xfrm flipH="1">
            <a:off x="6197704" y="1961858"/>
            <a:ext cx="288000" cy="0"/>
          </a:xfrm>
          <a:prstGeom prst="line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599272" y="1745834"/>
            <a:ext cx="119885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i="1" dirty="0" smtClean="0">
                <a:solidFill>
                  <a:schemeClr val="bg1"/>
                </a:solidFill>
              </a:rPr>
              <a:t>L0 buffer</a:t>
            </a:r>
            <a:endParaRPr lang="en-GB" sz="22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975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4005</TotalTime>
  <Words>377</Words>
  <Application>Microsoft Office PowerPoint</Application>
  <PresentationFormat>On-screen Show (4:3)</PresentationFormat>
  <Paragraphs>214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Cambria Math</vt:lpstr>
      <vt:lpstr>Sylfaen</vt:lpstr>
      <vt:lpstr>Symbol</vt:lpstr>
      <vt:lpstr>Wingdings</vt:lpstr>
      <vt:lpstr>Office Theme</vt:lpstr>
      <vt:lpstr>New trigger for ORCA</vt:lpstr>
      <vt:lpstr>Introduction (1/2)</vt:lpstr>
      <vt:lpstr>Introduction (2/2)</vt:lpstr>
      <vt:lpstr>Algorithm (1/4)</vt:lpstr>
      <vt:lpstr>Algorithm (2/4)</vt:lpstr>
      <vt:lpstr>Algorithm (3/4)</vt:lpstr>
      <vt:lpstr>Algorithm (4/4)</vt:lpstr>
      <vt:lpstr>JTriggerMXShower</vt:lpstr>
      <vt:lpstr>PowerPoint Presentation</vt:lpstr>
      <vt:lpstr>PowerPoint Presentation</vt:lpstr>
      <vt:lpstr>PowerPoint Presentation</vt:lpstr>
      <vt:lpstr>JTriggerMXShower</vt:lpstr>
      <vt:lpstr>CPU◊ usage (1/2)</vt:lpstr>
      <vt:lpstr>CPU◊ usage (2/2)</vt:lpstr>
      <vt:lpstr>Random background</vt:lpstr>
      <vt:lpstr>Effective volume ne</vt:lpstr>
      <vt:lpstr>Effective volume nm</vt:lpstr>
      <vt:lpstr>Status &amp; Outlook</vt:lpstr>
    </vt:vector>
  </TitlesOfParts>
  <Company>Nikhef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Jpp</dc:title>
  <dc:creator>mjg_2</dc:creator>
  <cp:lastModifiedBy>mjg</cp:lastModifiedBy>
  <cp:revision>1048</cp:revision>
  <dcterms:created xsi:type="dcterms:W3CDTF">2013-10-02T15:15:34Z</dcterms:created>
  <dcterms:modified xsi:type="dcterms:W3CDTF">2017-09-05T04:48:51Z</dcterms:modified>
</cp:coreProperties>
</file>