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70" r:id="rId7"/>
    <p:sldId id="263" r:id="rId8"/>
    <p:sldId id="269" r:id="rId9"/>
    <p:sldId id="272" r:id="rId10"/>
    <p:sldId id="274" r:id="rId11"/>
    <p:sldId id="278" r:id="rId12"/>
    <p:sldId id="279" r:id="rId13"/>
    <p:sldId id="264" r:id="rId14"/>
    <p:sldId id="265" r:id="rId15"/>
    <p:sldId id="275" r:id="rId16"/>
    <p:sldId id="267" r:id="rId17"/>
    <p:sldId id="276" r:id="rId18"/>
    <p:sldId id="268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2F3112-FFE8-425B-A6C8-AB1B2C8FB5BF}" v="484" dt="2021-02-09T13:06:53.621"/>
    <p1510:client id="{0AF749AE-417D-476C-9997-FE5F9773E4D5}" v="4533" dt="2021-02-04T09:06:28.826"/>
    <p1510:client id="{3941EBD8-944F-452F-953F-A0FFFA29D7B7}" v="23" dt="2021-02-08T18:24:02.562"/>
    <p1510:client id="{5B03C925-B99B-4BF9-A9F7-CB866AF3352B}" v="1177" dt="2021-02-08T12:40:24.694"/>
    <p1510:client id="{69D869E9-CA35-4341-9E36-A91500546C0D}" v="2664" dt="2021-02-09T01:11:27.086"/>
    <p1510:client id="{B7217D5D-783C-4EA8-B1D7-C0DAAA27C07F}" v="137" dt="2021-02-08T13:06:59.778"/>
    <p1510:client id="{D77A3F9A-BF88-490B-B575-DEE378E6DBC4}" v="922" dt="2021-02-08T23:35:02.1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09.02.2021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KM3NeT collaboration meeting | Bouke Jung (bjung@nikhef.nl)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299040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09.02.2021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KM3NeT collaboration meeting | Bouke Jung (bjung@nikhef.nl)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967256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09.02.2021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KM3NeT collaboration meeting | Bouke Jung (bjung@nikhef.nl)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19585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09.02.2021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KM3NeT collaboration meeting | Bouke Jung (bjung@nikhef.nl)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912252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09.02.2021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KM3NeT collaboration meeting | Bouke Jung (bjung@nikhef.nl)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495715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09.02.2021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KM3NeT collaboration meeting | Bouke Jung (bjung@nikhef.nl)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811407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09.02.2021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KM3NeT collaboration meeting | Bouke Jung (bjung@nikhef.nl)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315968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09.02.2021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KM3NeT collaboration meeting | Bouke Jung (bjung@nikhef.nl)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782621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09.02.2021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KM3NeT collaboration meeting | Bouke Jung (bjung@nikhef.nl)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604172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09.02.2021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KM3NeT collaboration meeting | Bouke Jung (bjung@nikhef.nl)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389287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09.02.2021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KM3NeT collaboration meeting | Bouke Jung (bjung@nikhef.nl)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92403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09.02.2021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KM3NeT collaboration meeting | Bouke Jung (bjung@nikhef.nl)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54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8">
            <a:extLst>
              <a:ext uri="{FF2B5EF4-FFF2-40B4-BE49-F238E27FC236}">
                <a16:creationId xmlns:a16="http://schemas.microsoft.com/office/drawing/2014/main" id="{C728EEB0-4920-4500-B24F-18D90B43A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8898" y="5770180"/>
            <a:ext cx="2329296" cy="1052080"/>
          </a:xfrm>
          <a:prstGeom prst="rect">
            <a:avLst/>
          </a:prstGeom>
        </p:spPr>
      </p:pic>
      <p:pic>
        <p:nvPicPr>
          <p:cNvPr id="6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9848FBB9-2108-4A7F-BDDD-FEA344806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969" y="5941209"/>
            <a:ext cx="4942607" cy="71655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45308" y="2087857"/>
            <a:ext cx="10111153" cy="1957756"/>
          </a:xfrm>
        </p:spPr>
        <p:txBody>
          <a:bodyPr>
            <a:normAutofit/>
          </a:bodyPr>
          <a:lstStyle/>
          <a:p>
            <a:r>
              <a:rPr lang="de-DE" dirty="0" err="1">
                <a:latin typeface="Times New Roman"/>
                <a:cs typeface="Calibri Light"/>
              </a:rPr>
              <a:t>Jpp</a:t>
            </a:r>
            <a:r>
              <a:rPr lang="de-DE" dirty="0">
                <a:latin typeface="Times New Roman"/>
                <a:cs typeface="Calibri Light"/>
              </a:rPr>
              <a:t> Event-</a:t>
            </a:r>
            <a:r>
              <a:rPr lang="de-DE" dirty="0" err="1">
                <a:latin typeface="Times New Roman"/>
                <a:cs typeface="Calibri Light"/>
              </a:rPr>
              <a:t>Weighting</a:t>
            </a:r>
            <a:r>
              <a:rPr lang="de-DE" dirty="0">
                <a:latin typeface="Times New Roman"/>
                <a:cs typeface="Calibri Light"/>
              </a:rPr>
              <a:t> </a:t>
            </a:r>
            <a:br>
              <a:rPr lang="de-DE" dirty="0">
                <a:latin typeface="Times New Roman"/>
                <a:cs typeface="Calibri Light"/>
              </a:rPr>
            </a:br>
            <a:r>
              <a:rPr lang="de-DE" dirty="0">
                <a:latin typeface="Times New Roman"/>
                <a:cs typeface="Calibri Light"/>
              </a:rPr>
              <a:t>Framework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C4A901D-1330-4441-B652-3A23CE65D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KM3NeT </a:t>
            </a:r>
            <a:r>
              <a:rPr lang="nl-NL" dirty="0" err="1"/>
              <a:t>collaboration</a:t>
            </a:r>
            <a:r>
              <a:rPr lang="nl-NL" dirty="0"/>
              <a:t> meeting | Bouke Jung (bjung@nikhef.nl)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A50C9FF-F1E2-48BB-A9CA-86CEBE589AE4}"/>
              </a:ext>
            </a:extLst>
          </p:cNvPr>
          <p:cNvSpPr txBox="1"/>
          <p:nvPr/>
        </p:nvSpPr>
        <p:spPr>
          <a:xfrm>
            <a:off x="953477" y="4040554"/>
            <a:ext cx="983565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2400" dirty="0">
                <a:latin typeface="Times New Roman"/>
                <a:cs typeface="Times New Roman"/>
              </a:rPr>
              <a:t>A consistent event-</a:t>
            </a:r>
            <a:r>
              <a:rPr lang="nl-NL" sz="2400" dirty="0" err="1">
                <a:latin typeface="Times New Roman"/>
                <a:cs typeface="Times New Roman"/>
              </a:rPr>
              <a:t>weighting</a:t>
            </a:r>
            <a:r>
              <a:rPr lang="nl-NL" sz="2400" dirty="0">
                <a:latin typeface="Times New Roman"/>
                <a:cs typeface="Times New Roman"/>
              </a:rPr>
              <a:t> </a:t>
            </a:r>
            <a:r>
              <a:rPr lang="nl-NL" sz="2400" dirty="0" err="1">
                <a:latin typeface="Times New Roman"/>
                <a:cs typeface="Times New Roman"/>
              </a:rPr>
              <a:t>scheme</a:t>
            </a:r>
            <a:r>
              <a:rPr lang="nl-NL" sz="2400" dirty="0">
                <a:latin typeface="Times New Roman"/>
                <a:cs typeface="Times New Roman"/>
              </a:rPr>
              <a:t> </a:t>
            </a:r>
            <a:r>
              <a:rPr lang="nl-NL" sz="2400" dirty="0" err="1">
                <a:latin typeface="Times New Roman"/>
                <a:cs typeface="Times New Roman"/>
              </a:rPr>
              <a:t>for</a:t>
            </a:r>
            <a:r>
              <a:rPr lang="nl-NL" sz="2400" dirty="0">
                <a:latin typeface="Times New Roman"/>
                <a:cs typeface="Times New Roman"/>
              </a:rPr>
              <a:t> MC-</a:t>
            </a:r>
            <a:r>
              <a:rPr lang="nl-NL" sz="2400" dirty="0" err="1">
                <a:latin typeface="Times New Roman"/>
                <a:cs typeface="Times New Roman"/>
              </a:rPr>
              <a:t>combinations</a:t>
            </a:r>
            <a:endParaRPr lang="nl-NL" sz="2400">
              <a:latin typeface="Times New Roman"/>
              <a:cs typeface="Times New Roman"/>
            </a:endParaRPr>
          </a:p>
        </p:txBody>
      </p:sp>
      <p:pic>
        <p:nvPicPr>
          <p:cNvPr id="9" name="Afbeelding 9">
            <a:extLst>
              <a:ext uri="{FF2B5EF4-FFF2-40B4-BE49-F238E27FC236}">
                <a16:creationId xmlns:a16="http://schemas.microsoft.com/office/drawing/2014/main" id="{A44CF453-ABCF-42DD-B63E-048BB3FF78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10" y="201082"/>
            <a:ext cx="2843839" cy="87742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754C143-E7B9-470E-975C-A7BA2953DDA4}"/>
              </a:ext>
            </a:extLst>
          </p:cNvPr>
          <p:cNvSpPr txBox="1"/>
          <p:nvPr/>
        </p:nvSpPr>
        <p:spPr>
          <a:xfrm>
            <a:off x="4592216" y="4638869"/>
            <a:ext cx="301534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>
                <a:solidFill>
                  <a:srgbClr val="002060"/>
                </a:solidFill>
                <a:latin typeface="Times New Roman"/>
                <a:cs typeface="Times New Roman"/>
              </a:rPr>
              <a:t>Bouke Jung, Maarten de Jong</a:t>
            </a:r>
          </a:p>
        </p:txBody>
      </p:sp>
    </p:spTree>
    <p:extLst>
      <p:ext uri="{BB962C8B-B14F-4D97-AF65-F5344CB8AC3E}">
        <p14:creationId xmlns:p14="http://schemas.microsoft.com/office/powerpoint/2010/main" val="3351439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5D5129-86A8-474B-969A-E678A6A19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54" y="140433"/>
            <a:ext cx="10515600" cy="749179"/>
          </a:xfrm>
        </p:spPr>
        <p:txBody>
          <a:bodyPr/>
          <a:lstStyle/>
          <a:p>
            <a:r>
              <a:rPr lang="nl-NL" b="1" dirty="0">
                <a:latin typeface="Times New Roman"/>
                <a:cs typeface="Calibri Light"/>
              </a:rPr>
              <a:t>Header </a:t>
            </a:r>
            <a:r>
              <a:rPr lang="nl-NL" b="1" dirty="0" err="1">
                <a:latin typeface="Times New Roman"/>
                <a:cs typeface="Calibri Light"/>
              </a:rPr>
              <a:t>bookkeeping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AEA5D1-7415-4B68-8AC3-CBFAECD51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1044086"/>
            <a:ext cx="11150600" cy="534779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l-NL" sz="2000" dirty="0">
                <a:latin typeface="Times New Roman"/>
                <a:cs typeface="Calibri"/>
              </a:rPr>
              <a:t>Header ordering </a:t>
            </a:r>
            <a:r>
              <a:rPr lang="nl-NL" sz="2000" err="1">
                <a:latin typeface="Times New Roman"/>
                <a:cs typeface="Calibri"/>
              </a:rPr>
              <a:t>enabled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err="1">
                <a:latin typeface="Times New Roman"/>
                <a:cs typeface="Calibri"/>
              </a:rPr>
              <a:t>by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err="1">
                <a:latin typeface="Times New Roman"/>
                <a:cs typeface="Calibri"/>
              </a:rPr>
              <a:t>JHead</a:t>
            </a:r>
            <a:r>
              <a:rPr lang="nl-NL" sz="2000" dirty="0">
                <a:latin typeface="Times New Roman"/>
                <a:cs typeface="Calibri"/>
              </a:rPr>
              <a:t>::</a:t>
            </a:r>
            <a:r>
              <a:rPr lang="nl-NL" sz="2000" err="1">
                <a:latin typeface="Times New Roman"/>
                <a:cs typeface="Calibri"/>
              </a:rPr>
              <a:t>less</a:t>
            </a:r>
            <a:endParaRPr lang="nl-NL" sz="2000">
              <a:latin typeface="Times New Roman"/>
              <a:cs typeface="Calibri"/>
            </a:endParaRPr>
          </a:p>
          <a:p>
            <a:pPr lvl="1"/>
            <a:endParaRPr lang="nl-NL" sz="1800" dirty="0">
              <a:latin typeface="Times New Roman"/>
              <a:cs typeface="Calibri"/>
            </a:endParaRPr>
          </a:p>
          <a:p>
            <a:pPr lvl="1"/>
            <a:r>
              <a:rPr lang="nl-NL" sz="1800" dirty="0">
                <a:latin typeface="Times New Roman"/>
                <a:cs typeface="Calibri"/>
              </a:rPr>
              <a:t>Goes </a:t>
            </a:r>
            <a:r>
              <a:rPr lang="nl-NL" sz="1800" err="1">
                <a:latin typeface="Times New Roman"/>
                <a:cs typeface="Calibri"/>
              </a:rPr>
              <a:t>through</a:t>
            </a:r>
            <a:r>
              <a:rPr lang="nl-NL" sz="1800" dirty="0">
                <a:latin typeface="Times New Roman"/>
                <a:cs typeface="Calibri"/>
              </a:rPr>
              <a:t> </a:t>
            </a:r>
            <a:r>
              <a:rPr lang="nl-NL" sz="1800" err="1">
                <a:latin typeface="Times New Roman"/>
                <a:cs typeface="Calibri"/>
              </a:rPr>
              <a:t>all</a:t>
            </a:r>
            <a:r>
              <a:rPr lang="nl-NL" sz="1800" dirty="0">
                <a:latin typeface="Times New Roman"/>
                <a:cs typeface="Calibri"/>
              </a:rPr>
              <a:t> header fields</a:t>
            </a:r>
          </a:p>
          <a:p>
            <a:pPr lvl="1"/>
            <a:r>
              <a:rPr lang="nl-NL" sz="1800" dirty="0">
                <a:latin typeface="Times New Roman"/>
                <a:cs typeface="Calibri"/>
              </a:rPr>
              <a:t>Calls </a:t>
            </a:r>
            <a:r>
              <a:rPr lang="nl-NL" sz="1800" err="1">
                <a:latin typeface="Times New Roman"/>
                <a:cs typeface="Calibri"/>
              </a:rPr>
              <a:t>the</a:t>
            </a:r>
            <a:r>
              <a:rPr lang="nl-NL" sz="1800" dirty="0">
                <a:latin typeface="Times New Roman"/>
                <a:cs typeface="Calibri"/>
              </a:rPr>
              <a:t> </a:t>
            </a:r>
            <a:r>
              <a:rPr lang="nl-NL" sz="1800" err="1">
                <a:latin typeface="Times New Roman"/>
                <a:cs typeface="Calibri"/>
              </a:rPr>
              <a:t>associated</a:t>
            </a:r>
            <a:r>
              <a:rPr lang="nl-NL" sz="1800" dirty="0">
                <a:latin typeface="Times New Roman"/>
                <a:cs typeface="Calibri"/>
              </a:rPr>
              <a:t> </a:t>
            </a:r>
            <a:r>
              <a:rPr lang="nl-NL" sz="1800" err="1">
                <a:latin typeface="Times New Roman"/>
                <a:cs typeface="Calibri"/>
              </a:rPr>
              <a:t>less</a:t>
            </a:r>
            <a:r>
              <a:rPr lang="nl-NL" sz="1800" dirty="0">
                <a:latin typeface="Times New Roman"/>
                <a:cs typeface="Calibri"/>
              </a:rPr>
              <a:t> </a:t>
            </a:r>
            <a:r>
              <a:rPr lang="nl-NL" sz="1800" err="1">
                <a:latin typeface="Times New Roman"/>
                <a:cs typeface="Calibri"/>
              </a:rPr>
              <a:t>method</a:t>
            </a:r>
            <a:endParaRPr lang="nl-NL" sz="1800">
              <a:latin typeface="Times New Roman"/>
              <a:cs typeface="Calibri"/>
            </a:endParaRPr>
          </a:p>
          <a:p>
            <a:pPr lvl="1"/>
            <a:r>
              <a:rPr lang="nl-NL" sz="1800" dirty="0">
                <a:latin typeface="Times New Roman"/>
                <a:cs typeface="Calibri"/>
              </a:rPr>
              <a:t>Returns </a:t>
            </a:r>
            <a:r>
              <a:rPr lang="nl-NL" sz="1800" err="1">
                <a:latin typeface="Times New Roman"/>
                <a:cs typeface="Calibri"/>
              </a:rPr>
              <a:t>true</a:t>
            </a:r>
            <a:r>
              <a:rPr lang="nl-NL" sz="1800" dirty="0">
                <a:latin typeface="Times New Roman"/>
                <a:cs typeface="Calibri"/>
              </a:rPr>
              <a:t> </a:t>
            </a:r>
            <a:r>
              <a:rPr lang="nl-NL" sz="1800" err="1">
                <a:latin typeface="Times New Roman"/>
                <a:cs typeface="Calibri"/>
              </a:rPr>
              <a:t>if</a:t>
            </a:r>
            <a:r>
              <a:rPr lang="nl-NL" sz="1800" dirty="0">
                <a:latin typeface="Times New Roman"/>
                <a:cs typeface="Calibri"/>
              </a:rPr>
              <a:t> </a:t>
            </a:r>
            <a:r>
              <a:rPr lang="nl-NL" sz="1800" err="1">
                <a:latin typeface="Times New Roman"/>
                <a:cs typeface="Calibri"/>
              </a:rPr>
              <a:t>any</a:t>
            </a:r>
            <a:r>
              <a:rPr lang="nl-NL" sz="1800" dirty="0">
                <a:latin typeface="Times New Roman"/>
                <a:cs typeface="Calibri"/>
              </a:rPr>
              <a:t> field in </a:t>
            </a:r>
            <a:r>
              <a:rPr lang="nl-NL" sz="1800" err="1">
                <a:latin typeface="Times New Roman"/>
                <a:cs typeface="Calibri"/>
              </a:rPr>
              <a:t>given</a:t>
            </a:r>
            <a:r>
              <a:rPr lang="nl-NL" sz="1800" dirty="0">
                <a:latin typeface="Times New Roman"/>
                <a:cs typeface="Calibri"/>
              </a:rPr>
              <a:t> header </a:t>
            </a:r>
            <a:br>
              <a:rPr lang="nl-NL" sz="1800" dirty="0">
                <a:latin typeface="Times New Roman"/>
                <a:cs typeface="Calibri"/>
              </a:rPr>
            </a:br>
            <a:r>
              <a:rPr lang="nl-NL" sz="1800" dirty="0">
                <a:latin typeface="Times New Roman"/>
                <a:cs typeface="Calibri"/>
              </a:rPr>
              <a:t>smaller </a:t>
            </a:r>
            <a:r>
              <a:rPr lang="nl-NL" sz="1800" err="1">
                <a:latin typeface="Times New Roman"/>
                <a:cs typeface="Calibri"/>
              </a:rPr>
              <a:t>than</a:t>
            </a:r>
            <a:r>
              <a:rPr lang="nl-NL" sz="1800" dirty="0">
                <a:latin typeface="Times New Roman"/>
                <a:cs typeface="Calibri"/>
              </a:rPr>
              <a:t> </a:t>
            </a:r>
            <a:r>
              <a:rPr lang="nl-NL" sz="1800" err="1">
                <a:latin typeface="Times New Roman"/>
                <a:cs typeface="Calibri"/>
              </a:rPr>
              <a:t>the</a:t>
            </a:r>
            <a:r>
              <a:rPr lang="nl-NL" sz="1800" dirty="0">
                <a:latin typeface="Times New Roman"/>
                <a:cs typeface="Calibri"/>
              </a:rPr>
              <a:t> </a:t>
            </a:r>
            <a:r>
              <a:rPr lang="nl-NL" sz="1800" err="1">
                <a:latin typeface="Times New Roman"/>
                <a:cs typeface="Calibri"/>
              </a:rPr>
              <a:t>associated</a:t>
            </a:r>
            <a:r>
              <a:rPr lang="nl-NL" sz="1800" dirty="0">
                <a:latin typeface="Times New Roman"/>
                <a:cs typeface="Calibri"/>
              </a:rPr>
              <a:t> field of </a:t>
            </a:r>
            <a:r>
              <a:rPr lang="nl-NL" sz="1800" err="1">
                <a:latin typeface="Times New Roman"/>
                <a:cs typeface="Calibri"/>
              </a:rPr>
              <a:t>this</a:t>
            </a:r>
            <a:r>
              <a:rPr lang="nl-NL" sz="1800" dirty="0">
                <a:latin typeface="Times New Roman"/>
                <a:cs typeface="Calibri"/>
              </a:rPr>
              <a:t> header</a:t>
            </a:r>
            <a:br>
              <a:rPr lang="nl-NL" sz="1600" dirty="0">
                <a:latin typeface="Times New Roman"/>
                <a:cs typeface="Calibri"/>
              </a:rPr>
            </a:br>
            <a:endParaRPr lang="nl-NL" sz="1600" dirty="0">
              <a:latin typeface="Times New Roman"/>
              <a:cs typeface="Calibri"/>
            </a:endParaRPr>
          </a:p>
          <a:p>
            <a:r>
              <a:rPr lang="nl-NL" sz="2000" dirty="0">
                <a:latin typeface="Times New Roman"/>
                <a:cs typeface="Calibri"/>
              </a:rPr>
              <a:t>Header matching </a:t>
            </a:r>
            <a:r>
              <a:rPr lang="nl-NL" sz="2000" err="1">
                <a:latin typeface="Times New Roman"/>
                <a:cs typeface="Calibri"/>
              </a:rPr>
              <a:t>enabled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err="1">
                <a:latin typeface="Times New Roman"/>
                <a:cs typeface="Calibri"/>
              </a:rPr>
              <a:t>by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err="1">
                <a:latin typeface="Times New Roman"/>
                <a:cs typeface="Calibri"/>
              </a:rPr>
              <a:t>JHead</a:t>
            </a:r>
            <a:r>
              <a:rPr lang="nl-NL" sz="2000" dirty="0">
                <a:latin typeface="Times New Roman"/>
                <a:cs typeface="Calibri"/>
              </a:rPr>
              <a:t>::match</a:t>
            </a:r>
          </a:p>
          <a:p>
            <a:pPr lvl="1"/>
            <a:endParaRPr lang="nl-NL" sz="1800" dirty="0">
              <a:latin typeface="Times New Roman"/>
              <a:cs typeface="Calibri"/>
            </a:endParaRPr>
          </a:p>
          <a:p>
            <a:pPr lvl="1"/>
            <a:r>
              <a:rPr lang="nl-NL" sz="1800" dirty="0">
                <a:latin typeface="Times New Roman"/>
                <a:cs typeface="Calibri"/>
              </a:rPr>
              <a:t>Goes </a:t>
            </a:r>
            <a:r>
              <a:rPr lang="nl-NL" sz="1800" err="1">
                <a:latin typeface="Times New Roman"/>
                <a:cs typeface="Calibri"/>
              </a:rPr>
              <a:t>through</a:t>
            </a:r>
            <a:r>
              <a:rPr lang="nl-NL" sz="1800" dirty="0">
                <a:latin typeface="Times New Roman"/>
                <a:cs typeface="Calibri"/>
              </a:rPr>
              <a:t> </a:t>
            </a:r>
            <a:r>
              <a:rPr lang="nl-NL" sz="1800" err="1">
                <a:latin typeface="Times New Roman"/>
                <a:cs typeface="Calibri"/>
              </a:rPr>
              <a:t>all</a:t>
            </a:r>
            <a:r>
              <a:rPr lang="nl-NL" sz="1800" dirty="0">
                <a:latin typeface="Times New Roman"/>
                <a:cs typeface="Calibri"/>
              </a:rPr>
              <a:t> header fields</a:t>
            </a:r>
          </a:p>
          <a:p>
            <a:pPr lvl="1"/>
            <a:r>
              <a:rPr lang="nl-NL" sz="1800" dirty="0">
                <a:latin typeface="Times New Roman"/>
                <a:cs typeface="Calibri"/>
              </a:rPr>
              <a:t>Calls </a:t>
            </a:r>
            <a:r>
              <a:rPr lang="nl-NL" sz="1800" err="1">
                <a:latin typeface="Times New Roman"/>
                <a:cs typeface="Calibri"/>
              </a:rPr>
              <a:t>the</a:t>
            </a:r>
            <a:r>
              <a:rPr lang="nl-NL" sz="1800" dirty="0">
                <a:latin typeface="Times New Roman"/>
                <a:cs typeface="Calibri"/>
              </a:rPr>
              <a:t> </a:t>
            </a:r>
            <a:r>
              <a:rPr lang="nl-NL" sz="1800" err="1">
                <a:latin typeface="Times New Roman"/>
                <a:cs typeface="Calibri"/>
              </a:rPr>
              <a:t>associated</a:t>
            </a:r>
            <a:r>
              <a:rPr lang="nl-NL" sz="1800" dirty="0">
                <a:latin typeface="Times New Roman"/>
                <a:cs typeface="Calibri"/>
              </a:rPr>
              <a:t> match </a:t>
            </a:r>
            <a:r>
              <a:rPr lang="nl-NL" sz="1800" err="1">
                <a:latin typeface="Times New Roman"/>
                <a:cs typeface="Calibri"/>
              </a:rPr>
              <a:t>method</a:t>
            </a:r>
            <a:endParaRPr lang="nl-NL" sz="1800">
              <a:latin typeface="Times New Roman"/>
              <a:cs typeface="Calibri"/>
            </a:endParaRPr>
          </a:p>
          <a:p>
            <a:pPr lvl="1"/>
            <a:r>
              <a:rPr lang="nl-NL" sz="1800" dirty="0">
                <a:latin typeface="Times New Roman"/>
                <a:cs typeface="Calibri"/>
              </a:rPr>
              <a:t>True </a:t>
            </a:r>
            <a:r>
              <a:rPr lang="nl-NL" sz="1800" err="1">
                <a:latin typeface="Times New Roman"/>
                <a:cs typeface="Calibri"/>
              </a:rPr>
              <a:t>if</a:t>
            </a:r>
            <a:r>
              <a:rPr lang="nl-NL" sz="1800" dirty="0">
                <a:latin typeface="Times New Roman"/>
                <a:cs typeface="Calibri"/>
              </a:rPr>
              <a:t> </a:t>
            </a:r>
            <a:r>
              <a:rPr lang="nl-NL" sz="1800" err="1">
                <a:latin typeface="Times New Roman"/>
                <a:cs typeface="Calibri"/>
              </a:rPr>
              <a:t>all</a:t>
            </a:r>
            <a:r>
              <a:rPr lang="nl-NL" sz="1800" dirty="0">
                <a:latin typeface="Times New Roman"/>
                <a:cs typeface="Calibri"/>
              </a:rPr>
              <a:t> header fields match</a:t>
            </a:r>
          </a:p>
          <a:p>
            <a:pPr lvl="1"/>
            <a:endParaRPr lang="nl-NL" sz="1800" dirty="0">
              <a:latin typeface="Times New Roman"/>
              <a:cs typeface="Calibri"/>
            </a:endParaRPr>
          </a:p>
          <a:p>
            <a:r>
              <a:rPr lang="nl-NL" sz="2000" err="1">
                <a:latin typeface="Times New Roman"/>
                <a:cs typeface="Calibri"/>
              </a:rPr>
              <a:t>Addition</a:t>
            </a:r>
            <a:r>
              <a:rPr lang="nl-NL" sz="2000" dirty="0">
                <a:latin typeface="Times New Roman"/>
                <a:cs typeface="Calibri"/>
              </a:rPr>
              <a:t> via </a:t>
            </a:r>
            <a:r>
              <a:rPr lang="nl-NL" sz="2000" err="1">
                <a:latin typeface="Times New Roman"/>
                <a:cs typeface="Calibri"/>
              </a:rPr>
              <a:t>JHead</a:t>
            </a:r>
            <a:r>
              <a:rPr lang="nl-NL" sz="2000" dirty="0">
                <a:latin typeface="Times New Roman"/>
                <a:cs typeface="Calibri"/>
              </a:rPr>
              <a:t>::</a:t>
            </a:r>
            <a:r>
              <a:rPr lang="nl-NL" sz="2000" err="1">
                <a:latin typeface="Times New Roman"/>
                <a:cs typeface="Calibri"/>
              </a:rPr>
              <a:t>add</a:t>
            </a:r>
            <a:endParaRPr lang="nl-NL" sz="2000">
              <a:latin typeface="Times New Roman"/>
              <a:cs typeface="Calibri"/>
            </a:endParaRPr>
          </a:p>
          <a:p>
            <a:pPr lvl="1"/>
            <a:endParaRPr lang="nl-NL" sz="1800" dirty="0">
              <a:latin typeface="Times New Roman"/>
              <a:cs typeface="Calibri"/>
            </a:endParaRPr>
          </a:p>
          <a:p>
            <a:pPr lvl="1"/>
            <a:r>
              <a:rPr lang="nl-NL" sz="1800" dirty="0">
                <a:latin typeface="Times New Roman"/>
                <a:cs typeface="Calibri"/>
              </a:rPr>
              <a:t>Loops over </a:t>
            </a:r>
            <a:r>
              <a:rPr lang="nl-NL" sz="1800" b="1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Calibri"/>
              </a:rPr>
              <a:t>relevant fields</a:t>
            </a:r>
          </a:p>
          <a:p>
            <a:pPr lvl="1"/>
            <a:r>
              <a:rPr lang="nl-NL" sz="1800" err="1">
                <a:latin typeface="Times New Roman"/>
                <a:cs typeface="Calibri"/>
              </a:rPr>
              <a:t>Adds</a:t>
            </a:r>
            <a:r>
              <a:rPr lang="nl-NL" sz="1800" dirty="0">
                <a:latin typeface="Times New Roman"/>
                <a:cs typeface="Calibri"/>
              </a:rPr>
              <a:t> </a:t>
            </a:r>
            <a:r>
              <a:rPr lang="nl-NL" sz="1800" err="1">
                <a:latin typeface="Times New Roman"/>
                <a:cs typeface="Calibri"/>
              </a:rPr>
              <a:t>associated</a:t>
            </a:r>
            <a:r>
              <a:rPr lang="nl-NL" sz="1800" dirty="0">
                <a:latin typeface="Times New Roman"/>
                <a:cs typeface="Calibri"/>
              </a:rPr>
              <a:t> variables, e.g.:</a:t>
            </a:r>
          </a:p>
          <a:p>
            <a:endParaRPr lang="nl-NL" sz="2400" dirty="0">
              <a:latin typeface="Times New Roman"/>
              <a:cs typeface="Calibri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2E6B930-A552-438F-96F1-73D63D14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10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5FE46AB-13AD-4C97-91F6-74DE305A9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KM3NeT collaboration meeting | Bouke Jung (bjung@nikhef.nl)</a:t>
            </a:r>
          </a:p>
        </p:txBody>
      </p:sp>
      <p:pic>
        <p:nvPicPr>
          <p:cNvPr id="6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2DD842ED-D578-471B-8CE6-782910366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016" y="515406"/>
            <a:ext cx="4353790" cy="3197643"/>
          </a:xfrm>
          <a:prstGeom prst="rect">
            <a:avLst/>
          </a:prstGeom>
        </p:spPr>
      </p:pic>
      <p:pic>
        <p:nvPicPr>
          <p:cNvPr id="8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6D7DF7FC-3B58-4CBB-AC60-E7108257E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232" y="3943464"/>
            <a:ext cx="5295440" cy="2055796"/>
          </a:xfrm>
          <a:prstGeom prst="rect">
            <a:avLst/>
          </a:prstGeom>
        </p:spPr>
      </p:pic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F728BC7B-0F28-490F-B465-C851E00EAF90}"/>
              </a:ext>
            </a:extLst>
          </p:cNvPr>
          <p:cNvCxnSpPr/>
          <p:nvPr/>
        </p:nvCxnSpPr>
        <p:spPr>
          <a:xfrm>
            <a:off x="3481329" y="5946353"/>
            <a:ext cx="468218" cy="1"/>
          </a:xfrm>
          <a:prstGeom prst="straightConnector1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66BAA87D-A21D-402D-9B6D-D58EAAC3C233}"/>
              </a:ext>
            </a:extLst>
          </p:cNvPr>
          <p:cNvCxnSpPr/>
          <p:nvPr/>
        </p:nvCxnSpPr>
        <p:spPr>
          <a:xfrm flipV="1">
            <a:off x="3468133" y="3931759"/>
            <a:ext cx="2689952" cy="2028940"/>
          </a:xfrm>
          <a:prstGeom prst="straightConnector1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70DABC9B-8AEE-45C0-9F51-2D3668239549}"/>
              </a:ext>
            </a:extLst>
          </p:cNvPr>
          <p:cNvCxnSpPr>
            <a:cxnSpLocks/>
          </p:cNvCxnSpPr>
          <p:nvPr/>
        </p:nvCxnSpPr>
        <p:spPr>
          <a:xfrm>
            <a:off x="3945530" y="5942337"/>
            <a:ext cx="2148290" cy="36722"/>
          </a:xfrm>
          <a:prstGeom prst="straightConnector1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jdelijke aanduiding voor voettekst 3">
            <a:extLst>
              <a:ext uri="{FF2B5EF4-FFF2-40B4-BE49-F238E27FC236}">
                <a16:creationId xmlns:a16="http://schemas.microsoft.com/office/drawing/2014/main" id="{3D239461-85BA-40B2-A2EE-F881E4050B73}"/>
              </a:ext>
            </a:extLst>
          </p:cNvPr>
          <p:cNvSpPr txBox="1">
            <a:spLocks/>
          </p:cNvSpPr>
          <p:nvPr/>
        </p:nvSpPr>
        <p:spPr>
          <a:xfrm>
            <a:off x="582282" y="6350599"/>
            <a:ext cx="1038046" cy="3795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/>
              <a:t>2021-02-09</a:t>
            </a:r>
          </a:p>
        </p:txBody>
      </p:sp>
    </p:spTree>
    <p:extLst>
      <p:ext uri="{BB962C8B-B14F-4D97-AF65-F5344CB8AC3E}">
        <p14:creationId xmlns:p14="http://schemas.microsoft.com/office/powerpoint/2010/main" val="78542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5D5129-86A8-474B-969A-E678A6A19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54" y="140433"/>
            <a:ext cx="10515600" cy="749179"/>
          </a:xfrm>
        </p:spPr>
        <p:txBody>
          <a:bodyPr/>
          <a:lstStyle/>
          <a:p>
            <a:r>
              <a:rPr lang="nl-NL" b="1" dirty="0" err="1">
                <a:latin typeface="Times New Roman"/>
                <a:cs typeface="Calibri Light"/>
              </a:rPr>
              <a:t>JEventWeighterMap</a:t>
            </a:r>
            <a:endParaRPr lang="nl-NL" dirty="0" err="1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AEA5D1-7415-4B68-8AC3-CBFAECD51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54" y="1139336"/>
            <a:ext cx="11150600" cy="53477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400" dirty="0">
                <a:latin typeface="Times New Roman"/>
                <a:cs typeface="Calibri"/>
              </a:rPr>
              <a:t>A </a:t>
            </a:r>
            <a:r>
              <a:rPr lang="nl-NL" sz="2400" dirty="0" err="1">
                <a:latin typeface="Times New Roman"/>
                <a:cs typeface="Calibri"/>
              </a:rPr>
              <a:t>mapping</a:t>
            </a:r>
            <a:r>
              <a:rPr lang="nl-NL" sz="2400" dirty="0">
                <a:latin typeface="Times New Roman"/>
                <a:cs typeface="Calibri"/>
              </a:rPr>
              <a:t> </a:t>
            </a:r>
            <a:r>
              <a:rPr lang="nl-NL" sz="2400" dirty="0" err="1">
                <a:latin typeface="Times New Roman"/>
                <a:cs typeface="Calibri"/>
              </a:rPr>
              <a:t>between</a:t>
            </a:r>
            <a:r>
              <a:rPr lang="nl-NL" sz="2400" dirty="0">
                <a:latin typeface="Times New Roman"/>
                <a:cs typeface="Calibri"/>
              </a:rPr>
              <a:t> </a:t>
            </a:r>
            <a:r>
              <a:rPr lang="nl-NL" sz="2400" dirty="0" err="1">
                <a:latin typeface="Times New Roman"/>
                <a:cs typeface="Calibri"/>
              </a:rPr>
              <a:t>the</a:t>
            </a:r>
            <a:r>
              <a:rPr lang="nl-NL" sz="2400" dirty="0">
                <a:latin typeface="Times New Roman"/>
                <a:cs typeface="Calibri"/>
              </a:rPr>
              <a:t> default MC-generator headers</a:t>
            </a:r>
            <a:br>
              <a:rPr lang="nl-NL" sz="2400" dirty="0">
                <a:latin typeface="Times New Roman"/>
                <a:cs typeface="Calibri"/>
              </a:rPr>
            </a:br>
            <a:r>
              <a:rPr lang="nl-NL" sz="2400" dirty="0" err="1">
                <a:latin typeface="Times New Roman"/>
                <a:cs typeface="Calibri"/>
              </a:rPr>
              <a:t>and</a:t>
            </a:r>
            <a:r>
              <a:rPr lang="nl-NL" sz="2400" dirty="0">
                <a:latin typeface="Times New Roman"/>
                <a:cs typeface="Calibri"/>
              </a:rPr>
              <a:t> event </a:t>
            </a:r>
            <a:r>
              <a:rPr lang="nl-NL" sz="2400" dirty="0" err="1">
                <a:latin typeface="Times New Roman"/>
                <a:cs typeface="Calibri"/>
              </a:rPr>
              <a:t>weighters</a:t>
            </a:r>
            <a:r>
              <a:rPr lang="nl-NL" sz="2400" dirty="0">
                <a:latin typeface="Times New Roman"/>
                <a:cs typeface="Calibri"/>
              </a:rPr>
              <a:t> is </a:t>
            </a:r>
            <a:r>
              <a:rPr lang="nl-NL" sz="2400" dirty="0" err="1">
                <a:latin typeface="Times New Roman"/>
                <a:cs typeface="Calibri"/>
              </a:rPr>
              <a:t>provided</a:t>
            </a:r>
            <a:r>
              <a:rPr lang="nl-NL" sz="2400" dirty="0">
                <a:latin typeface="Times New Roman"/>
                <a:cs typeface="Calibri"/>
              </a:rPr>
              <a:t> in `</a:t>
            </a:r>
            <a:r>
              <a:rPr lang="nl-NL" sz="2400" dirty="0" err="1">
                <a:latin typeface="Times New Roman"/>
                <a:cs typeface="Calibri"/>
              </a:rPr>
              <a:t>JWeightEventToolkit.hh</a:t>
            </a:r>
            <a:r>
              <a:rPr lang="nl-NL" sz="2400" dirty="0">
                <a:latin typeface="Times New Roman"/>
                <a:cs typeface="Calibri"/>
              </a:rPr>
              <a:t>`</a:t>
            </a:r>
          </a:p>
          <a:p>
            <a:pPr lvl="1" indent="-457200"/>
            <a:endParaRPr lang="nl-NL" sz="2000" dirty="0">
              <a:latin typeface="Times New Roman"/>
              <a:cs typeface="Calibri"/>
            </a:endParaRPr>
          </a:p>
          <a:p>
            <a:pPr lvl="1" indent="-457200"/>
            <a:r>
              <a:rPr lang="nl-NL" sz="2000" dirty="0">
                <a:latin typeface="Times New Roman"/>
                <a:cs typeface="Calibri"/>
              </a:rPr>
              <a:t>Default headers </a:t>
            </a:r>
            <a:r>
              <a:rPr lang="nl-NL" sz="2000" dirty="0" err="1">
                <a:latin typeface="Times New Roman"/>
                <a:cs typeface="Calibri"/>
              </a:rPr>
              <a:t>implemented</a:t>
            </a:r>
            <a:r>
              <a:rPr lang="nl-NL" sz="2000" dirty="0">
                <a:latin typeface="Times New Roman"/>
                <a:cs typeface="Calibri"/>
              </a:rPr>
              <a:t> in `</a:t>
            </a:r>
            <a:r>
              <a:rPr lang="nl-NL" sz="2000" dirty="0" err="1">
                <a:latin typeface="Times New Roman"/>
                <a:cs typeface="Calibri"/>
              </a:rPr>
              <a:t>JHeadToolkit.hh</a:t>
            </a:r>
            <a:r>
              <a:rPr lang="nl-NL" sz="2000" dirty="0">
                <a:latin typeface="Times New Roman"/>
                <a:cs typeface="Calibri"/>
              </a:rPr>
              <a:t>`</a:t>
            </a:r>
          </a:p>
          <a:p>
            <a:pPr lvl="1" indent="-457200"/>
            <a:r>
              <a:rPr lang="nl-NL" sz="2000" dirty="0" err="1">
                <a:latin typeface="Times New Roman"/>
                <a:cs typeface="Calibri"/>
              </a:rPr>
              <a:t>Two</a:t>
            </a:r>
            <a:r>
              <a:rPr lang="nl-NL" sz="2000" dirty="0">
                <a:latin typeface="Times New Roman"/>
                <a:cs typeface="Calibri"/>
              </a:rPr>
              <a:t> operators </a:t>
            </a:r>
            <a:r>
              <a:rPr lang="nl-NL" sz="2000" dirty="0" err="1">
                <a:latin typeface="Times New Roman"/>
                <a:cs typeface="Calibri"/>
              </a:rPr>
              <a:t>to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dirty="0" err="1">
                <a:latin typeface="Times New Roman"/>
                <a:cs typeface="Calibri"/>
              </a:rPr>
              <a:t>retrieve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dirty="0" err="1">
                <a:latin typeface="Times New Roman"/>
                <a:cs typeface="Calibri"/>
              </a:rPr>
              <a:t>the</a:t>
            </a:r>
            <a:r>
              <a:rPr lang="nl-NL" sz="2000" dirty="0">
                <a:latin typeface="Times New Roman"/>
                <a:cs typeface="Calibri"/>
              </a:rPr>
              <a:t> default </a:t>
            </a:r>
            <a:r>
              <a:rPr lang="nl-NL" sz="2000" dirty="0" err="1">
                <a:latin typeface="Times New Roman"/>
                <a:cs typeface="Calibri"/>
              </a:rPr>
              <a:t>weighter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dirty="0" err="1">
                <a:latin typeface="Times New Roman"/>
                <a:cs typeface="Calibri"/>
              </a:rPr>
              <a:t>corresponding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dirty="0" err="1">
                <a:latin typeface="Times New Roman"/>
                <a:cs typeface="Calibri"/>
              </a:rPr>
              <a:t>to</a:t>
            </a:r>
            <a:r>
              <a:rPr lang="nl-NL" sz="2000" dirty="0">
                <a:latin typeface="Times New Roman"/>
                <a:cs typeface="Calibri"/>
              </a:rPr>
              <a:t> a </a:t>
            </a:r>
            <a:r>
              <a:rPr lang="nl-NL" sz="2000" dirty="0" err="1">
                <a:latin typeface="Times New Roman"/>
                <a:cs typeface="Calibri"/>
              </a:rPr>
              <a:t>given</a:t>
            </a:r>
            <a:r>
              <a:rPr lang="nl-NL" sz="2000" dirty="0">
                <a:latin typeface="Times New Roman"/>
                <a:cs typeface="Calibri"/>
              </a:rPr>
              <a:t> header </a:t>
            </a:r>
            <a:r>
              <a:rPr lang="nl-NL" sz="2000" dirty="0" err="1">
                <a:latin typeface="Times New Roman"/>
                <a:cs typeface="Calibri"/>
              </a:rPr>
              <a:t>and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dirty="0" err="1">
                <a:latin typeface="Times New Roman"/>
                <a:cs typeface="Calibri"/>
              </a:rPr>
              <a:t>vice</a:t>
            </a:r>
            <a:r>
              <a:rPr lang="nl-NL" sz="2000" dirty="0">
                <a:latin typeface="Times New Roman"/>
                <a:cs typeface="Calibri"/>
              </a:rPr>
              <a:t> versa</a:t>
            </a:r>
          </a:p>
          <a:p>
            <a:endParaRPr lang="nl-NL" sz="2400" dirty="0">
              <a:latin typeface="Times New Roman"/>
              <a:cs typeface="Calibri"/>
            </a:endParaRPr>
          </a:p>
          <a:p>
            <a:pPr marL="0" indent="0">
              <a:buNone/>
            </a:pPr>
            <a:endParaRPr lang="nl-NL" sz="2400" dirty="0">
              <a:latin typeface="Times New Roman"/>
              <a:cs typeface="Calibri"/>
            </a:endParaRPr>
          </a:p>
          <a:p>
            <a:endParaRPr lang="nl-NL" sz="2400" dirty="0">
              <a:latin typeface="Times New Roman"/>
              <a:cs typeface="Calibri"/>
            </a:endParaRPr>
          </a:p>
          <a:p>
            <a:endParaRPr lang="nl-NL" sz="2400" dirty="0">
              <a:latin typeface="Times New Roman"/>
              <a:cs typeface="Calibri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2E6B930-A552-438F-96F1-73D63D14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11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5FE46AB-13AD-4C97-91F6-74DE305A9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KM3NeT collaboration meeting | Bouke Jung (bjung@nikhef.nl)</a:t>
            </a:r>
          </a:p>
        </p:txBody>
      </p:sp>
      <p:pic>
        <p:nvPicPr>
          <p:cNvPr id="7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13AF6A27-7352-4A2E-8BA2-E0C3FD84B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3517228"/>
            <a:ext cx="5829300" cy="2709618"/>
          </a:xfrm>
          <a:prstGeom prst="rect">
            <a:avLst/>
          </a:prstGeom>
        </p:spPr>
      </p:pic>
      <p:pic>
        <p:nvPicPr>
          <p:cNvPr id="8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FD2638E7-FBDA-42E0-9D81-6A49119F7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75" y="3063089"/>
            <a:ext cx="3048000" cy="3179747"/>
          </a:xfrm>
          <a:prstGeom prst="rect">
            <a:avLst/>
          </a:prstGeom>
        </p:spPr>
      </p:pic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4B9254FE-4A13-4A7D-9646-C4E8FB1C0EB5}"/>
              </a:ext>
            </a:extLst>
          </p:cNvPr>
          <p:cNvSpPr/>
          <p:nvPr/>
        </p:nvSpPr>
        <p:spPr>
          <a:xfrm>
            <a:off x="3324225" y="5505450"/>
            <a:ext cx="1419225" cy="171450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CB95A109-D426-445F-B3BC-13E5F2B43C2F}"/>
              </a:ext>
            </a:extLst>
          </p:cNvPr>
          <p:cNvCxnSpPr/>
          <p:nvPr/>
        </p:nvCxnSpPr>
        <p:spPr>
          <a:xfrm flipV="1">
            <a:off x="3344308" y="3084034"/>
            <a:ext cx="4194902" cy="2400415"/>
          </a:xfrm>
          <a:prstGeom prst="straightConnector1">
            <a:avLst/>
          </a:prstGeom>
          <a:ln w="127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ADC9490B-111F-4080-BB36-1F0C3B5BBAED}"/>
              </a:ext>
            </a:extLst>
          </p:cNvPr>
          <p:cNvCxnSpPr>
            <a:cxnSpLocks/>
          </p:cNvCxnSpPr>
          <p:nvPr/>
        </p:nvCxnSpPr>
        <p:spPr>
          <a:xfrm>
            <a:off x="3363357" y="5693999"/>
            <a:ext cx="4166327" cy="523760"/>
          </a:xfrm>
          <a:prstGeom prst="straightConnector1">
            <a:avLst/>
          </a:prstGeom>
          <a:ln w="127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jdelijke aanduiding voor voettekst 3">
            <a:extLst>
              <a:ext uri="{FF2B5EF4-FFF2-40B4-BE49-F238E27FC236}">
                <a16:creationId xmlns:a16="http://schemas.microsoft.com/office/drawing/2014/main" id="{0CFF9198-C5FD-468D-83A5-EB56D06BF493}"/>
              </a:ext>
            </a:extLst>
          </p:cNvPr>
          <p:cNvSpPr txBox="1">
            <a:spLocks/>
          </p:cNvSpPr>
          <p:nvPr/>
        </p:nvSpPr>
        <p:spPr>
          <a:xfrm>
            <a:off x="582282" y="6350599"/>
            <a:ext cx="1038046" cy="3795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/>
              <a:t>2021-02-09</a:t>
            </a:r>
          </a:p>
        </p:txBody>
      </p:sp>
    </p:spTree>
    <p:extLst>
      <p:ext uri="{BB962C8B-B14F-4D97-AF65-F5344CB8AC3E}">
        <p14:creationId xmlns:p14="http://schemas.microsoft.com/office/powerpoint/2010/main" val="2224648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5D5129-86A8-474B-969A-E678A6A19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54" y="140433"/>
            <a:ext cx="10515600" cy="749179"/>
          </a:xfrm>
        </p:spPr>
        <p:txBody>
          <a:bodyPr/>
          <a:lstStyle/>
          <a:p>
            <a:r>
              <a:rPr lang="nl-NL" b="1" dirty="0" err="1">
                <a:latin typeface="Times New Roman"/>
                <a:cs typeface="Calibri Light"/>
              </a:rPr>
              <a:t>JEventWeighterMap</a:t>
            </a:r>
            <a:endParaRPr lang="nl-NL" dirty="0" err="1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AEA5D1-7415-4B68-8AC3-CBFAECD51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54" y="1139336"/>
            <a:ext cx="11150600" cy="53477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400" dirty="0">
                <a:latin typeface="Times New Roman"/>
                <a:cs typeface="Calibri"/>
              </a:rPr>
              <a:t>A </a:t>
            </a:r>
            <a:r>
              <a:rPr lang="nl-NL" sz="2400" dirty="0" err="1">
                <a:latin typeface="Times New Roman"/>
                <a:cs typeface="Calibri"/>
              </a:rPr>
              <a:t>mapping</a:t>
            </a:r>
            <a:r>
              <a:rPr lang="nl-NL" sz="2400" dirty="0">
                <a:latin typeface="Times New Roman"/>
                <a:cs typeface="Calibri"/>
              </a:rPr>
              <a:t> </a:t>
            </a:r>
            <a:r>
              <a:rPr lang="nl-NL" sz="2400" dirty="0" err="1">
                <a:latin typeface="Times New Roman"/>
                <a:cs typeface="Calibri"/>
              </a:rPr>
              <a:t>between</a:t>
            </a:r>
            <a:r>
              <a:rPr lang="nl-NL" sz="2400" dirty="0">
                <a:latin typeface="Times New Roman"/>
                <a:cs typeface="Calibri"/>
              </a:rPr>
              <a:t> </a:t>
            </a:r>
            <a:r>
              <a:rPr lang="nl-NL" sz="2400" dirty="0" err="1">
                <a:latin typeface="Times New Roman"/>
                <a:cs typeface="Calibri"/>
              </a:rPr>
              <a:t>the</a:t>
            </a:r>
            <a:r>
              <a:rPr lang="nl-NL" sz="2400" dirty="0">
                <a:latin typeface="Times New Roman"/>
                <a:cs typeface="Calibri"/>
              </a:rPr>
              <a:t> default MC-generator headers</a:t>
            </a:r>
            <a:br>
              <a:rPr lang="nl-NL" sz="2400" dirty="0">
                <a:latin typeface="Times New Roman"/>
                <a:cs typeface="Calibri"/>
              </a:rPr>
            </a:br>
            <a:r>
              <a:rPr lang="nl-NL" sz="2400" dirty="0" err="1">
                <a:latin typeface="Times New Roman"/>
                <a:cs typeface="Calibri"/>
              </a:rPr>
              <a:t>and</a:t>
            </a:r>
            <a:r>
              <a:rPr lang="nl-NL" sz="2400" dirty="0">
                <a:latin typeface="Times New Roman"/>
                <a:cs typeface="Calibri"/>
              </a:rPr>
              <a:t> event </a:t>
            </a:r>
            <a:r>
              <a:rPr lang="nl-NL" sz="2400" dirty="0" err="1">
                <a:latin typeface="Times New Roman"/>
                <a:cs typeface="Calibri"/>
              </a:rPr>
              <a:t>weighters</a:t>
            </a:r>
            <a:r>
              <a:rPr lang="nl-NL" sz="2400" dirty="0">
                <a:latin typeface="Times New Roman"/>
                <a:cs typeface="Calibri"/>
              </a:rPr>
              <a:t> is </a:t>
            </a:r>
            <a:r>
              <a:rPr lang="nl-NL" sz="2400" dirty="0" err="1">
                <a:latin typeface="Times New Roman"/>
                <a:cs typeface="Calibri"/>
              </a:rPr>
              <a:t>provided</a:t>
            </a:r>
            <a:r>
              <a:rPr lang="nl-NL" sz="2400" dirty="0">
                <a:latin typeface="Times New Roman"/>
                <a:cs typeface="Calibri"/>
              </a:rPr>
              <a:t> in `</a:t>
            </a:r>
            <a:r>
              <a:rPr lang="nl-NL" sz="2400" dirty="0" err="1">
                <a:latin typeface="Times New Roman"/>
                <a:cs typeface="Calibri"/>
              </a:rPr>
              <a:t>JWeightEventToolkit.hh</a:t>
            </a:r>
            <a:r>
              <a:rPr lang="nl-NL" sz="2400" dirty="0">
                <a:latin typeface="Times New Roman"/>
                <a:cs typeface="Calibri"/>
              </a:rPr>
              <a:t>`</a:t>
            </a:r>
          </a:p>
          <a:p>
            <a:pPr lvl="1" indent="-457200"/>
            <a:endParaRPr lang="nl-NL" sz="2000" dirty="0">
              <a:latin typeface="Times New Roman"/>
              <a:cs typeface="Calibri"/>
            </a:endParaRPr>
          </a:p>
          <a:p>
            <a:pPr lvl="1" indent="-457200"/>
            <a:r>
              <a:rPr lang="nl-NL" sz="2000" dirty="0">
                <a:latin typeface="Times New Roman"/>
                <a:cs typeface="Calibri"/>
              </a:rPr>
              <a:t>Default headers </a:t>
            </a:r>
            <a:r>
              <a:rPr lang="nl-NL" sz="2000" dirty="0" err="1">
                <a:latin typeface="Times New Roman"/>
                <a:cs typeface="Calibri"/>
              </a:rPr>
              <a:t>implemented</a:t>
            </a:r>
            <a:r>
              <a:rPr lang="nl-NL" sz="2000" dirty="0">
                <a:latin typeface="Times New Roman"/>
                <a:cs typeface="Calibri"/>
              </a:rPr>
              <a:t> in `</a:t>
            </a:r>
            <a:r>
              <a:rPr lang="nl-NL" sz="2000" dirty="0" err="1">
                <a:latin typeface="Times New Roman"/>
                <a:cs typeface="Calibri"/>
              </a:rPr>
              <a:t>JHeadToolkit.hh</a:t>
            </a:r>
            <a:r>
              <a:rPr lang="nl-NL" sz="2000" dirty="0">
                <a:latin typeface="Times New Roman"/>
                <a:cs typeface="Calibri"/>
              </a:rPr>
              <a:t>`</a:t>
            </a:r>
          </a:p>
          <a:p>
            <a:pPr lvl="1" indent="-457200"/>
            <a:r>
              <a:rPr lang="nl-NL" sz="2000" dirty="0" err="1">
                <a:latin typeface="Times New Roman"/>
                <a:cs typeface="Calibri"/>
              </a:rPr>
              <a:t>Two</a:t>
            </a:r>
            <a:r>
              <a:rPr lang="nl-NL" sz="2000" dirty="0">
                <a:latin typeface="Times New Roman"/>
                <a:cs typeface="Calibri"/>
              </a:rPr>
              <a:t> operators </a:t>
            </a:r>
            <a:r>
              <a:rPr lang="nl-NL" sz="2000" dirty="0" err="1">
                <a:latin typeface="Times New Roman"/>
                <a:cs typeface="Calibri"/>
              </a:rPr>
              <a:t>to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dirty="0" err="1">
                <a:latin typeface="Times New Roman"/>
                <a:cs typeface="Calibri"/>
              </a:rPr>
              <a:t>retrieve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dirty="0" err="1">
                <a:latin typeface="Times New Roman"/>
                <a:cs typeface="Calibri"/>
              </a:rPr>
              <a:t>the</a:t>
            </a:r>
            <a:r>
              <a:rPr lang="nl-NL" sz="2000" dirty="0">
                <a:latin typeface="Times New Roman"/>
                <a:cs typeface="Calibri"/>
              </a:rPr>
              <a:t> default </a:t>
            </a:r>
            <a:r>
              <a:rPr lang="nl-NL" sz="2000" dirty="0" err="1">
                <a:latin typeface="Times New Roman"/>
                <a:cs typeface="Calibri"/>
              </a:rPr>
              <a:t>weighter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dirty="0" err="1">
                <a:latin typeface="Times New Roman"/>
                <a:cs typeface="Calibri"/>
              </a:rPr>
              <a:t>corresponding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dirty="0" err="1">
                <a:latin typeface="Times New Roman"/>
                <a:cs typeface="Calibri"/>
              </a:rPr>
              <a:t>to</a:t>
            </a:r>
            <a:r>
              <a:rPr lang="nl-NL" sz="2000" dirty="0">
                <a:latin typeface="Times New Roman"/>
                <a:cs typeface="Calibri"/>
              </a:rPr>
              <a:t> a </a:t>
            </a:r>
            <a:r>
              <a:rPr lang="nl-NL" sz="2000" dirty="0" err="1">
                <a:latin typeface="Times New Roman"/>
                <a:cs typeface="Calibri"/>
              </a:rPr>
              <a:t>given</a:t>
            </a:r>
            <a:r>
              <a:rPr lang="nl-NL" sz="2000" dirty="0">
                <a:latin typeface="Times New Roman"/>
                <a:cs typeface="Calibri"/>
              </a:rPr>
              <a:t> header </a:t>
            </a:r>
            <a:r>
              <a:rPr lang="nl-NL" sz="2000" dirty="0" err="1">
                <a:latin typeface="Times New Roman"/>
                <a:cs typeface="Calibri"/>
              </a:rPr>
              <a:t>and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dirty="0" err="1">
                <a:latin typeface="Times New Roman"/>
                <a:cs typeface="Calibri"/>
              </a:rPr>
              <a:t>vice</a:t>
            </a:r>
            <a:r>
              <a:rPr lang="nl-NL" sz="2000" dirty="0">
                <a:latin typeface="Times New Roman"/>
                <a:cs typeface="Calibri"/>
              </a:rPr>
              <a:t> versa</a:t>
            </a:r>
          </a:p>
          <a:p>
            <a:endParaRPr lang="nl-NL" sz="2400" dirty="0">
              <a:latin typeface="Times New Roman"/>
              <a:cs typeface="Calibri"/>
            </a:endParaRPr>
          </a:p>
          <a:p>
            <a:pPr marL="0" indent="0">
              <a:buNone/>
            </a:pPr>
            <a:endParaRPr lang="nl-NL" sz="2400" dirty="0">
              <a:latin typeface="Times New Roman"/>
              <a:cs typeface="Calibri"/>
            </a:endParaRPr>
          </a:p>
          <a:p>
            <a:endParaRPr lang="nl-NL" sz="2400" dirty="0">
              <a:latin typeface="Times New Roman"/>
              <a:cs typeface="Calibri"/>
            </a:endParaRPr>
          </a:p>
          <a:p>
            <a:endParaRPr lang="nl-NL" sz="2400" dirty="0">
              <a:latin typeface="Times New Roman"/>
              <a:cs typeface="Calibri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2E6B930-A552-438F-96F1-73D63D14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12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5FE46AB-13AD-4C97-91F6-74DE305A9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KM3NeT collaboration meeting | Bouke Jung (bjung@nikhef.nl)</a:t>
            </a:r>
          </a:p>
        </p:txBody>
      </p:sp>
      <p:pic>
        <p:nvPicPr>
          <p:cNvPr id="7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13AF6A27-7352-4A2E-8BA2-E0C3FD84B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3517228"/>
            <a:ext cx="5829300" cy="2709618"/>
          </a:xfrm>
          <a:prstGeom prst="rect">
            <a:avLst/>
          </a:prstGeom>
        </p:spPr>
      </p:pic>
      <p:pic>
        <p:nvPicPr>
          <p:cNvPr id="8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FD2638E7-FBDA-42E0-9D81-6A49119F7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75" y="3063089"/>
            <a:ext cx="3048000" cy="3179747"/>
          </a:xfrm>
          <a:prstGeom prst="rect">
            <a:avLst/>
          </a:prstGeom>
        </p:spPr>
      </p:pic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4B9254FE-4A13-4A7D-9646-C4E8FB1C0EB5}"/>
              </a:ext>
            </a:extLst>
          </p:cNvPr>
          <p:cNvSpPr/>
          <p:nvPr/>
        </p:nvSpPr>
        <p:spPr>
          <a:xfrm>
            <a:off x="3324225" y="5505450"/>
            <a:ext cx="1419225" cy="171450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CB95A109-D426-445F-B3BC-13E5F2B43C2F}"/>
              </a:ext>
            </a:extLst>
          </p:cNvPr>
          <p:cNvCxnSpPr/>
          <p:nvPr/>
        </p:nvCxnSpPr>
        <p:spPr>
          <a:xfrm flipV="1">
            <a:off x="3344308" y="3084034"/>
            <a:ext cx="4194902" cy="2400415"/>
          </a:xfrm>
          <a:prstGeom prst="straightConnector1">
            <a:avLst/>
          </a:prstGeom>
          <a:ln w="127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ADC9490B-111F-4080-BB36-1F0C3B5BBAED}"/>
              </a:ext>
            </a:extLst>
          </p:cNvPr>
          <p:cNvCxnSpPr>
            <a:cxnSpLocks/>
          </p:cNvCxnSpPr>
          <p:nvPr/>
        </p:nvCxnSpPr>
        <p:spPr>
          <a:xfrm>
            <a:off x="3363357" y="5693999"/>
            <a:ext cx="4166327" cy="523760"/>
          </a:xfrm>
          <a:prstGeom prst="straightConnector1">
            <a:avLst/>
          </a:prstGeom>
          <a:ln w="127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hoek 5">
            <a:extLst>
              <a:ext uri="{FF2B5EF4-FFF2-40B4-BE49-F238E27FC236}">
                <a16:creationId xmlns:a16="http://schemas.microsoft.com/office/drawing/2014/main" id="{DED3CF6C-0060-4F9C-8C64-8693DE95EEE9}"/>
              </a:ext>
            </a:extLst>
          </p:cNvPr>
          <p:cNvSpPr/>
          <p:nvPr/>
        </p:nvSpPr>
        <p:spPr>
          <a:xfrm>
            <a:off x="987732" y="2916831"/>
            <a:ext cx="9778157" cy="3497855"/>
          </a:xfrm>
          <a:prstGeom prst="rect">
            <a:avLst/>
          </a:prstGeom>
          <a:solidFill>
            <a:srgbClr val="FFFFFF">
              <a:alpha val="9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9EEC3E8D-DAF7-4C71-9894-2538B4CD2D1A}"/>
              </a:ext>
            </a:extLst>
          </p:cNvPr>
          <p:cNvSpPr txBox="1">
            <a:spLocks/>
          </p:cNvSpPr>
          <p:nvPr/>
        </p:nvSpPr>
        <p:spPr>
          <a:xfrm>
            <a:off x="357554" y="3425336"/>
            <a:ext cx="11150600" cy="53477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>
                <a:latin typeface="Times New Roman"/>
                <a:cs typeface="Calibri"/>
              </a:rPr>
              <a:t>Look-up operators </a:t>
            </a:r>
            <a:r>
              <a:rPr lang="nl-NL" sz="2400" dirty="0" err="1">
                <a:latin typeface="Times New Roman"/>
                <a:cs typeface="Calibri"/>
              </a:rPr>
              <a:t>can</a:t>
            </a:r>
            <a:r>
              <a:rPr lang="nl-NL" sz="2400" dirty="0">
                <a:latin typeface="Times New Roman"/>
                <a:cs typeface="Calibri"/>
              </a:rPr>
              <a:t> </a:t>
            </a:r>
            <a:r>
              <a:rPr lang="nl-NL" sz="2400" dirty="0" err="1">
                <a:latin typeface="Times New Roman"/>
                <a:cs typeface="Calibri"/>
              </a:rPr>
              <a:t>be</a:t>
            </a:r>
            <a:r>
              <a:rPr lang="nl-NL" sz="2400" dirty="0">
                <a:latin typeface="Times New Roman"/>
                <a:cs typeface="Calibri"/>
              </a:rPr>
              <a:t> </a:t>
            </a:r>
            <a:r>
              <a:rPr lang="nl-NL" sz="2400" dirty="0" err="1">
                <a:latin typeface="Times New Roman"/>
                <a:cs typeface="Calibri"/>
              </a:rPr>
              <a:t>called</a:t>
            </a:r>
            <a:r>
              <a:rPr lang="nl-NL" sz="2400" dirty="0">
                <a:latin typeface="Times New Roman"/>
                <a:cs typeface="Calibri"/>
              </a:rPr>
              <a:t> </a:t>
            </a:r>
            <a:r>
              <a:rPr lang="nl-NL" sz="2400" dirty="0" err="1">
                <a:latin typeface="Times New Roman"/>
                <a:cs typeface="Calibri"/>
              </a:rPr>
              <a:t>directly</a:t>
            </a:r>
            <a:r>
              <a:rPr lang="nl-NL" sz="2400" dirty="0">
                <a:latin typeface="Times New Roman"/>
                <a:cs typeface="Calibri"/>
              </a:rPr>
              <a:t> </a:t>
            </a:r>
            <a:r>
              <a:rPr lang="nl-NL" sz="2400" dirty="0" err="1">
                <a:latin typeface="Times New Roman"/>
                <a:cs typeface="Calibri"/>
              </a:rPr>
              <a:t>using</a:t>
            </a:r>
            <a:r>
              <a:rPr lang="nl-NL" sz="2400" dirty="0">
                <a:latin typeface="Times New Roman"/>
                <a:cs typeface="Calibri"/>
              </a:rPr>
              <a:t> </a:t>
            </a:r>
            <a:r>
              <a:rPr lang="nl-NL" sz="2400" dirty="0" err="1">
                <a:latin typeface="Times New Roman"/>
                <a:cs typeface="Calibri"/>
              </a:rPr>
              <a:t>two</a:t>
            </a:r>
            <a:r>
              <a:rPr lang="nl-NL" sz="2400" dirty="0">
                <a:latin typeface="Times New Roman"/>
                <a:cs typeface="Calibri"/>
              </a:rPr>
              <a:t> </a:t>
            </a:r>
            <a:r>
              <a:rPr lang="nl-NL" sz="2400" dirty="0" err="1">
                <a:latin typeface="Times New Roman"/>
                <a:cs typeface="Calibri"/>
              </a:rPr>
              <a:t>auxiliary</a:t>
            </a:r>
            <a:r>
              <a:rPr lang="nl-NL" sz="2400" dirty="0">
                <a:latin typeface="Times New Roman"/>
                <a:cs typeface="Calibri"/>
              </a:rPr>
              <a:t> </a:t>
            </a:r>
            <a:r>
              <a:rPr lang="nl-NL" sz="2400" dirty="0" err="1">
                <a:latin typeface="Times New Roman"/>
                <a:cs typeface="Calibri"/>
              </a:rPr>
              <a:t>function</a:t>
            </a:r>
            <a:r>
              <a:rPr lang="nl-NL" sz="2400" dirty="0">
                <a:latin typeface="Times New Roman"/>
                <a:cs typeface="Calibri"/>
              </a:rPr>
              <a:t> </a:t>
            </a:r>
            <a:r>
              <a:rPr lang="nl-NL" sz="2400" dirty="0" err="1">
                <a:latin typeface="Times New Roman"/>
                <a:cs typeface="Calibri"/>
              </a:rPr>
              <a:t>objects</a:t>
            </a:r>
            <a:r>
              <a:rPr lang="nl-NL" sz="2400" dirty="0">
                <a:latin typeface="Times New Roman"/>
                <a:cs typeface="Calibri"/>
              </a:rPr>
              <a:t>:</a:t>
            </a:r>
            <a:endParaRPr lang="nl-NL" dirty="0"/>
          </a:p>
          <a:p>
            <a:endParaRPr lang="nl-NL" sz="2400" dirty="0">
              <a:latin typeface="Times New Roman"/>
              <a:cs typeface="Calibri"/>
            </a:endParaRPr>
          </a:p>
          <a:p>
            <a:endParaRPr lang="nl-NL" sz="2400" dirty="0">
              <a:latin typeface="Times New Roman"/>
              <a:cs typeface="Calibri"/>
            </a:endParaRPr>
          </a:p>
        </p:txBody>
      </p:sp>
      <p:pic>
        <p:nvPicPr>
          <p:cNvPr id="16" name="Afbeelding 6">
            <a:extLst>
              <a:ext uri="{FF2B5EF4-FFF2-40B4-BE49-F238E27FC236}">
                <a16:creationId xmlns:a16="http://schemas.microsoft.com/office/drawing/2014/main" id="{83D32345-68F6-4A51-B90A-AE34FD380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425" y="4070728"/>
            <a:ext cx="10725150" cy="440569"/>
          </a:xfrm>
          <a:prstGeom prst="rect">
            <a:avLst/>
          </a:prstGeom>
        </p:spPr>
      </p:pic>
      <p:sp>
        <p:nvSpPr>
          <p:cNvPr id="13" name="Tijdelijke aanduiding voor voettekst 3">
            <a:extLst>
              <a:ext uri="{FF2B5EF4-FFF2-40B4-BE49-F238E27FC236}">
                <a16:creationId xmlns:a16="http://schemas.microsoft.com/office/drawing/2014/main" id="{94F5C2FD-2E27-464B-BCF5-79EE9E6BA52F}"/>
              </a:ext>
            </a:extLst>
          </p:cNvPr>
          <p:cNvSpPr txBox="1">
            <a:spLocks/>
          </p:cNvSpPr>
          <p:nvPr/>
        </p:nvSpPr>
        <p:spPr>
          <a:xfrm>
            <a:off x="582282" y="6350599"/>
            <a:ext cx="1038046" cy="3795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/>
              <a:t>2021-02-09</a:t>
            </a:r>
          </a:p>
        </p:txBody>
      </p:sp>
    </p:spTree>
    <p:extLst>
      <p:ext uri="{BB962C8B-B14F-4D97-AF65-F5344CB8AC3E}">
        <p14:creationId xmlns:p14="http://schemas.microsoft.com/office/powerpoint/2010/main" val="1069610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5D5129-86A8-474B-969A-E678A6A19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54" y="140433"/>
            <a:ext cx="10515600" cy="749179"/>
          </a:xfrm>
        </p:spPr>
        <p:txBody>
          <a:bodyPr/>
          <a:lstStyle/>
          <a:p>
            <a:r>
              <a:rPr lang="nl-NL" b="1" dirty="0" err="1">
                <a:latin typeface="Times New Roman"/>
                <a:cs typeface="Calibri Light"/>
              </a:rPr>
              <a:t>JWeightFileScanner</a:t>
            </a:r>
            <a:endParaRPr lang="nl-NL" dirty="0" err="1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AEA5D1-7415-4B68-8AC3-CBFAECD51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1251904"/>
            <a:ext cx="11150600" cy="53477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400">
                <a:latin typeface="Times New Roman"/>
                <a:cs typeface="Calibri"/>
              </a:rPr>
              <a:t>Under </a:t>
            </a:r>
            <a:r>
              <a:rPr lang="nl-NL" sz="2400">
                <a:solidFill>
                  <a:schemeClr val="bg2">
                    <a:lumMod val="50000"/>
                  </a:schemeClr>
                </a:solidFill>
                <a:latin typeface="Times New Roman"/>
                <a:cs typeface="Calibri"/>
              </a:rPr>
              <a:t>`$JPP_DIR/software/JSupport`</a:t>
            </a:r>
          </a:p>
          <a:p>
            <a:endParaRPr lang="nl-NL" sz="2400" dirty="0">
              <a:latin typeface="Times New Roman"/>
              <a:cs typeface="Calibri"/>
            </a:endParaRPr>
          </a:p>
          <a:p>
            <a:r>
              <a:rPr lang="nl-NL" sz="2400">
                <a:latin typeface="Times New Roman"/>
                <a:cs typeface="Times New Roman"/>
              </a:rPr>
              <a:t>Configuration method for setting</a:t>
            </a:r>
            <a:br>
              <a:rPr lang="nl-NL" sz="2400" dirty="0">
                <a:latin typeface="Times New Roman"/>
                <a:cs typeface="Times New Roman"/>
              </a:rPr>
            </a:br>
            <a:r>
              <a:rPr lang="nl-NL" sz="2400">
                <a:latin typeface="Times New Roman"/>
                <a:cs typeface="Times New Roman"/>
              </a:rPr>
              <a:t>the event weight helper</a:t>
            </a:r>
            <a:endParaRPr lang="nl-NL" sz="2400" dirty="0">
              <a:latin typeface="Times New Roman"/>
              <a:cs typeface="Calibri"/>
            </a:endParaRPr>
          </a:p>
          <a:p>
            <a:endParaRPr lang="nl-NL" sz="2400" dirty="0">
              <a:latin typeface="Times New Roman"/>
              <a:cs typeface="Calibri"/>
            </a:endParaRPr>
          </a:p>
          <a:p>
            <a:r>
              <a:rPr lang="nl-NL" sz="2400">
                <a:latin typeface="Times New Roman"/>
                <a:cs typeface="Calibri"/>
              </a:rPr>
              <a:t>Two</a:t>
            </a:r>
            <a:r>
              <a:rPr lang="nl-NL" sz="2400" dirty="0">
                <a:latin typeface="Times New Roman"/>
                <a:cs typeface="Calibri"/>
              </a:rPr>
              <a:t> 'put'-</a:t>
            </a:r>
            <a:r>
              <a:rPr lang="nl-NL" sz="2400" err="1">
                <a:latin typeface="Times New Roman"/>
                <a:cs typeface="Calibri"/>
              </a:rPr>
              <a:t>methods</a:t>
            </a:r>
            <a:r>
              <a:rPr lang="nl-NL" sz="2400" dirty="0">
                <a:latin typeface="Times New Roman"/>
                <a:cs typeface="Calibri"/>
              </a:rPr>
              <a:t> </a:t>
            </a:r>
            <a:r>
              <a:rPr lang="nl-NL" sz="2400" err="1">
                <a:latin typeface="Times New Roman"/>
                <a:cs typeface="Calibri"/>
              </a:rPr>
              <a:t>for</a:t>
            </a:r>
            <a:r>
              <a:rPr lang="nl-NL" sz="2400" dirty="0">
                <a:latin typeface="Times New Roman"/>
                <a:cs typeface="Calibri"/>
              </a:rPr>
              <a:t> </a:t>
            </a:r>
            <a:r>
              <a:rPr lang="nl-NL" sz="2400" err="1">
                <a:latin typeface="Times New Roman"/>
                <a:cs typeface="Calibri"/>
              </a:rPr>
              <a:t>adding</a:t>
            </a:r>
            <a:br>
              <a:rPr lang="nl-NL" sz="2400" dirty="0">
                <a:latin typeface="Times New Roman"/>
                <a:cs typeface="Calibri"/>
              </a:rPr>
            </a:br>
            <a:r>
              <a:rPr lang="nl-NL" sz="2400">
                <a:latin typeface="Times New Roman"/>
                <a:cs typeface="Calibri"/>
              </a:rPr>
              <a:t>single or multiple files to the list</a:t>
            </a:r>
            <a:br>
              <a:rPr lang="nl-NL" sz="2400" dirty="0">
                <a:latin typeface="Times New Roman"/>
                <a:cs typeface="Calibri"/>
              </a:rPr>
            </a:br>
            <a:r>
              <a:rPr lang="nl-NL" sz="2400">
                <a:latin typeface="Times New Roman"/>
                <a:cs typeface="Calibri"/>
              </a:rPr>
              <a:t>and updating the event weighter</a:t>
            </a:r>
            <a:endParaRPr lang="nl-NL">
              <a:cs typeface="Calibri"/>
            </a:endParaRPr>
          </a:p>
          <a:p>
            <a:endParaRPr lang="nl-NL" sz="2400" dirty="0">
              <a:latin typeface="Times New Roman"/>
              <a:cs typeface="Calibri"/>
            </a:endParaRPr>
          </a:p>
          <a:p>
            <a:r>
              <a:rPr lang="nl-NL" sz="2400">
                <a:latin typeface="Times New Roman"/>
                <a:cs typeface="Calibri"/>
              </a:rPr>
              <a:t>Note: </a:t>
            </a:r>
            <a:endParaRPr lang="nl-NL"/>
          </a:p>
          <a:p>
            <a:pPr lvl="1" indent="-457200"/>
            <a:r>
              <a:rPr lang="nl-NL" sz="2000">
                <a:latin typeface="Times New Roman"/>
                <a:cs typeface="Calibri"/>
              </a:rPr>
              <a:t>Only files consistent </a:t>
            </a:r>
            <a:r>
              <a:rPr lang="nl-NL" sz="2000" err="1">
                <a:latin typeface="Times New Roman"/>
                <a:cs typeface="Calibri"/>
              </a:rPr>
              <a:t>with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err="1">
                <a:latin typeface="Times New Roman"/>
                <a:cs typeface="Calibri"/>
              </a:rPr>
              <a:t>the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br>
              <a:rPr lang="nl-NL" sz="2000" dirty="0">
                <a:latin typeface="Times New Roman"/>
                <a:cs typeface="Calibri"/>
              </a:rPr>
            </a:br>
            <a:r>
              <a:rPr lang="nl-NL" sz="2000">
                <a:latin typeface="Times New Roman"/>
                <a:cs typeface="Calibri"/>
              </a:rPr>
              <a:t>set event weighter will </a:t>
            </a:r>
            <a:r>
              <a:rPr lang="nl-NL" sz="2000" err="1">
                <a:latin typeface="Times New Roman"/>
                <a:cs typeface="Calibri"/>
              </a:rPr>
              <a:t>be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err="1">
                <a:latin typeface="Times New Roman"/>
                <a:cs typeface="Calibri"/>
              </a:rPr>
              <a:t>added</a:t>
            </a:r>
            <a:endParaRPr lang="nl-NL" sz="2000" err="1">
              <a:cs typeface="Calibri" panose="020F0502020204030204"/>
            </a:endParaRPr>
          </a:p>
          <a:p>
            <a:pPr lvl="1"/>
            <a:endParaRPr lang="nl-NL" sz="2000" dirty="0">
              <a:latin typeface="Times New Roman"/>
              <a:cs typeface="Calibri"/>
            </a:endParaRPr>
          </a:p>
          <a:p>
            <a:endParaRPr lang="nl-NL" sz="2400" dirty="0">
              <a:latin typeface="Times New Roman"/>
              <a:cs typeface="Calibri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7C59422-301A-4A6B-9CA0-1EC29AC22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13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2CCE3FE-1947-4B8F-82AF-93E0F1A41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KM3NeT collaboration meeting | Bouke Jung (bjung@nikhef.nl)</a:t>
            </a:r>
          </a:p>
        </p:txBody>
      </p:sp>
      <p:sp>
        <p:nvSpPr>
          <p:cNvPr id="8" name="Tijdelijke aanduiding voor voettekst 3">
            <a:extLst>
              <a:ext uri="{FF2B5EF4-FFF2-40B4-BE49-F238E27FC236}">
                <a16:creationId xmlns:a16="http://schemas.microsoft.com/office/drawing/2014/main" id="{A3E90F44-AAC7-4E36-8AC4-E09D208E1CF3}"/>
              </a:ext>
            </a:extLst>
          </p:cNvPr>
          <p:cNvSpPr txBox="1">
            <a:spLocks/>
          </p:cNvSpPr>
          <p:nvPr/>
        </p:nvSpPr>
        <p:spPr>
          <a:xfrm>
            <a:off x="582282" y="6350599"/>
            <a:ext cx="1038046" cy="3795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/>
              <a:t>2021-02-09</a:t>
            </a:r>
          </a:p>
        </p:txBody>
      </p:sp>
      <p:pic>
        <p:nvPicPr>
          <p:cNvPr id="7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17BD7CFA-1E88-4605-B204-A5ACCEBA4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923" y="260151"/>
            <a:ext cx="4223904" cy="580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36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5D5129-86A8-474B-969A-E678A6A19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54" y="140433"/>
            <a:ext cx="10515600" cy="749179"/>
          </a:xfrm>
        </p:spPr>
        <p:txBody>
          <a:bodyPr/>
          <a:lstStyle/>
          <a:p>
            <a:r>
              <a:rPr lang="nl-NL" b="1" dirty="0" err="1">
                <a:latin typeface="Times New Roman"/>
                <a:cs typeface="Calibri Light"/>
              </a:rPr>
              <a:t>JWeightFileScannerSet</a:t>
            </a:r>
            <a:endParaRPr lang="nl-NL" dirty="0" err="1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AEA5D1-7415-4B68-8AC3-CBFAECD51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1044086"/>
            <a:ext cx="11580446" cy="53477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400" dirty="0">
                <a:latin typeface="Times New Roman"/>
                <a:cs typeface="Calibri"/>
              </a:rPr>
              <a:t>= The </a:t>
            </a:r>
            <a:r>
              <a:rPr lang="nl-NL" sz="2400" err="1">
                <a:latin typeface="Times New Roman"/>
                <a:cs typeface="Calibri"/>
              </a:rPr>
              <a:t>crown</a:t>
            </a:r>
            <a:r>
              <a:rPr lang="nl-NL" sz="2400" dirty="0">
                <a:latin typeface="Times New Roman"/>
                <a:cs typeface="Calibri"/>
              </a:rPr>
              <a:t> </a:t>
            </a:r>
            <a:r>
              <a:rPr lang="nl-NL" sz="2400" err="1">
                <a:latin typeface="Times New Roman"/>
                <a:cs typeface="Calibri"/>
              </a:rPr>
              <a:t>to</a:t>
            </a:r>
            <a:r>
              <a:rPr lang="nl-NL" sz="2400" dirty="0">
                <a:latin typeface="Times New Roman"/>
                <a:cs typeface="Calibri"/>
              </a:rPr>
              <a:t> top </a:t>
            </a:r>
            <a:r>
              <a:rPr lang="nl-NL" sz="2400" err="1">
                <a:latin typeface="Times New Roman"/>
                <a:cs typeface="Calibri"/>
              </a:rPr>
              <a:t>it</a:t>
            </a:r>
            <a:r>
              <a:rPr lang="nl-NL" sz="2400" dirty="0">
                <a:latin typeface="Times New Roman"/>
                <a:cs typeface="Calibri"/>
              </a:rPr>
              <a:t> off</a:t>
            </a:r>
          </a:p>
          <a:p>
            <a:endParaRPr lang="nl-NL" sz="2400" dirty="0">
              <a:latin typeface="Times New Roman"/>
              <a:cs typeface="Calibri"/>
            </a:endParaRPr>
          </a:p>
          <a:p>
            <a:r>
              <a:rPr lang="nl-NL" sz="2400" dirty="0">
                <a:latin typeface="Times New Roman"/>
                <a:cs typeface="Calibri"/>
              </a:rPr>
              <a:t>Takes a list (</a:t>
            </a:r>
            <a:r>
              <a:rPr lang="nl-NL" sz="2400" err="1">
                <a:latin typeface="Times New Roman"/>
                <a:cs typeface="Calibri"/>
              </a:rPr>
              <a:t>any</a:t>
            </a:r>
            <a:r>
              <a:rPr lang="nl-NL" sz="2400" dirty="0">
                <a:latin typeface="Times New Roman"/>
                <a:cs typeface="Calibri"/>
              </a:rPr>
              <a:t> mixture) of different MC-files </a:t>
            </a:r>
            <a:r>
              <a:rPr lang="nl-NL" sz="2400" err="1">
                <a:latin typeface="Times New Roman"/>
                <a:cs typeface="Calibri"/>
              </a:rPr>
              <a:t>and</a:t>
            </a:r>
            <a:endParaRPr lang="nl-NL" sz="2400">
              <a:latin typeface="Times New Roman"/>
              <a:cs typeface="Calibri"/>
            </a:endParaRPr>
          </a:p>
          <a:p>
            <a:endParaRPr lang="nl-NL" sz="2400" dirty="0">
              <a:latin typeface="Times New Roman"/>
              <a:cs typeface="Calibri"/>
            </a:endParaRPr>
          </a:p>
          <a:p>
            <a:pPr lvl="1" indent="-457200">
              <a:buAutoNum type="arabicPeriod"/>
            </a:pPr>
            <a:r>
              <a:rPr lang="nl-NL" sz="2000" dirty="0">
                <a:latin typeface="Times New Roman"/>
                <a:cs typeface="Calibri"/>
              </a:rPr>
              <a:t>Combines </a:t>
            </a:r>
            <a:r>
              <a:rPr lang="nl-NL" sz="2000" err="1">
                <a:latin typeface="Times New Roman"/>
                <a:cs typeface="Calibri"/>
              </a:rPr>
              <a:t>the</a:t>
            </a:r>
            <a:r>
              <a:rPr lang="nl-NL" sz="2000" dirty="0">
                <a:latin typeface="Times New Roman"/>
                <a:cs typeface="Calibri"/>
              </a:rPr>
              <a:t> files of consistent header-types </a:t>
            </a:r>
            <a:r>
              <a:rPr lang="nl-NL" sz="2000" err="1">
                <a:latin typeface="Times New Roman"/>
                <a:cs typeface="Calibri"/>
              </a:rPr>
              <a:t>into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err="1">
                <a:latin typeface="Times New Roman"/>
                <a:cs typeface="Calibri"/>
              </a:rPr>
              <a:t>individual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err="1">
                <a:latin typeface="Times New Roman"/>
                <a:cs typeface="Calibri"/>
              </a:rPr>
              <a:t>JWeightFileScanner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err="1">
                <a:latin typeface="Times New Roman"/>
                <a:cs typeface="Calibri"/>
              </a:rPr>
              <a:t>objects</a:t>
            </a:r>
            <a:endParaRPr lang="nl-NL" sz="2000">
              <a:latin typeface="Times New Roman"/>
              <a:cs typeface="Calibri"/>
            </a:endParaRPr>
          </a:p>
          <a:p>
            <a:pPr lvl="1" indent="-457200">
              <a:buAutoNum type="arabicPeriod"/>
            </a:pPr>
            <a:r>
              <a:rPr lang="nl-NL" sz="2000" dirty="0">
                <a:latin typeface="Times New Roman"/>
                <a:cs typeface="Calibri"/>
              </a:rPr>
              <a:t>Orders </a:t>
            </a:r>
            <a:r>
              <a:rPr lang="nl-NL" sz="2000" err="1">
                <a:latin typeface="Times New Roman"/>
                <a:cs typeface="Calibri"/>
              </a:rPr>
              <a:t>the</a:t>
            </a:r>
            <a:r>
              <a:rPr lang="nl-NL" sz="2000" dirty="0">
                <a:latin typeface="Times New Roman"/>
                <a:cs typeface="Calibri"/>
              </a:rPr>
              <a:t> file-scanners </a:t>
            </a:r>
            <a:r>
              <a:rPr lang="nl-NL" sz="2000" err="1">
                <a:latin typeface="Times New Roman"/>
                <a:cs typeface="Calibri"/>
              </a:rPr>
              <a:t>according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err="1">
                <a:latin typeface="Times New Roman"/>
                <a:cs typeface="Calibri"/>
              </a:rPr>
              <a:t>to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err="1">
                <a:latin typeface="Times New Roman"/>
                <a:cs typeface="Calibri"/>
              </a:rPr>
              <a:t>the</a:t>
            </a:r>
            <a:r>
              <a:rPr lang="nl-NL" sz="2000">
                <a:latin typeface="Times New Roman"/>
                <a:cs typeface="Calibri"/>
              </a:rPr>
              <a:t> associated header-information</a:t>
            </a:r>
          </a:p>
          <a:p>
            <a:endParaRPr lang="nl-NL" sz="2400" dirty="0">
              <a:latin typeface="Times New Roman"/>
              <a:cs typeface="Calibri"/>
            </a:endParaRPr>
          </a:p>
          <a:p>
            <a:r>
              <a:rPr lang="nl-NL" sz="2400" err="1">
                <a:latin typeface="Times New Roman"/>
                <a:cs typeface="Calibri"/>
              </a:rPr>
              <a:t>Available</a:t>
            </a:r>
            <a:r>
              <a:rPr lang="nl-NL" sz="2400" dirty="0">
                <a:latin typeface="Times New Roman"/>
                <a:cs typeface="Calibri"/>
              </a:rPr>
              <a:t> </a:t>
            </a:r>
            <a:r>
              <a:rPr lang="nl-NL" sz="2400" err="1">
                <a:latin typeface="Times New Roman"/>
                <a:cs typeface="Calibri"/>
              </a:rPr>
              <a:t>methods</a:t>
            </a:r>
            <a:r>
              <a:rPr lang="nl-NL" sz="2400" dirty="0">
                <a:latin typeface="Times New Roman"/>
                <a:cs typeface="Calibri"/>
              </a:rPr>
              <a:t>:</a:t>
            </a:r>
          </a:p>
          <a:p>
            <a:endParaRPr lang="nl-NL" sz="2400" dirty="0">
              <a:latin typeface="Times New Roman"/>
              <a:cs typeface="Calibri"/>
            </a:endParaRPr>
          </a:p>
          <a:p>
            <a:pPr lvl="1" indent="-457200"/>
            <a:r>
              <a:rPr lang="nl-NL" sz="2000" err="1">
                <a:latin typeface="Times New Roman"/>
                <a:cs typeface="Calibri"/>
              </a:rPr>
              <a:t>Two</a:t>
            </a:r>
            <a:r>
              <a:rPr lang="nl-NL" sz="2000" dirty="0">
                <a:latin typeface="Times New Roman"/>
                <a:cs typeface="Calibri"/>
              </a:rPr>
              <a:t> put </a:t>
            </a:r>
            <a:r>
              <a:rPr lang="nl-NL" sz="2000" err="1">
                <a:latin typeface="Times New Roman"/>
                <a:cs typeface="Calibri"/>
              </a:rPr>
              <a:t>methods</a:t>
            </a:r>
            <a:r>
              <a:rPr lang="nl-NL" sz="2000" dirty="0">
                <a:latin typeface="Times New Roman"/>
                <a:cs typeface="Calibri"/>
              </a:rPr>
              <a:t>, </a:t>
            </a:r>
            <a:r>
              <a:rPr lang="nl-NL" sz="2000" err="1">
                <a:latin typeface="Times New Roman"/>
                <a:cs typeface="Calibri"/>
              </a:rPr>
              <a:t>to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err="1">
                <a:latin typeface="Times New Roman"/>
                <a:cs typeface="Calibri"/>
              </a:rPr>
              <a:t>insert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err="1">
                <a:latin typeface="Times New Roman"/>
                <a:cs typeface="Calibri"/>
              </a:rPr>
              <a:t>additional</a:t>
            </a:r>
            <a:r>
              <a:rPr lang="nl-NL" sz="2000" dirty="0">
                <a:latin typeface="Times New Roman"/>
                <a:cs typeface="Calibri"/>
              </a:rPr>
              <a:t> file(s)</a:t>
            </a:r>
          </a:p>
          <a:p>
            <a:pPr lvl="1" indent="-457200"/>
            <a:r>
              <a:rPr lang="nl-NL" sz="2000" dirty="0">
                <a:latin typeface="Times New Roman"/>
                <a:cs typeface="Calibri"/>
              </a:rPr>
              <a:t>A get-</a:t>
            </a:r>
            <a:r>
              <a:rPr lang="nl-NL" sz="2000" err="1">
                <a:latin typeface="Times New Roman"/>
                <a:cs typeface="Calibri"/>
              </a:rPr>
              <a:t>function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err="1">
                <a:latin typeface="Times New Roman"/>
                <a:cs typeface="Calibri"/>
              </a:rPr>
              <a:t>to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err="1">
                <a:latin typeface="Times New Roman"/>
                <a:cs typeface="Calibri"/>
              </a:rPr>
              <a:t>retrieve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err="1">
                <a:latin typeface="Times New Roman"/>
                <a:cs typeface="Calibri"/>
              </a:rPr>
              <a:t>the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err="1">
                <a:latin typeface="Times New Roman"/>
                <a:cs typeface="Calibri"/>
              </a:rPr>
              <a:t>JWeightFileScanner</a:t>
            </a:r>
            <a:r>
              <a:rPr lang="nl-NL" sz="2000" dirty="0">
                <a:latin typeface="Times New Roman"/>
                <a:cs typeface="Calibri"/>
              </a:rPr>
              <a:t> object </a:t>
            </a:r>
            <a:r>
              <a:rPr lang="nl-NL" sz="2000" err="1">
                <a:latin typeface="Times New Roman"/>
                <a:cs typeface="Calibri"/>
              </a:rPr>
              <a:t>corresponding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err="1">
                <a:latin typeface="Times New Roman"/>
                <a:cs typeface="Calibri"/>
              </a:rPr>
              <a:t>to</a:t>
            </a:r>
            <a:r>
              <a:rPr lang="nl-NL" sz="2000" dirty="0">
                <a:latin typeface="Times New Roman"/>
                <a:cs typeface="Calibri"/>
              </a:rPr>
              <a:t> a </a:t>
            </a:r>
            <a:r>
              <a:rPr lang="nl-NL" sz="2000" err="1">
                <a:latin typeface="Times New Roman"/>
                <a:cs typeface="Calibri"/>
              </a:rPr>
              <a:t>specific</a:t>
            </a:r>
            <a:r>
              <a:rPr lang="nl-NL" sz="2000" dirty="0">
                <a:latin typeface="Times New Roman"/>
                <a:cs typeface="Calibri"/>
              </a:rPr>
              <a:t> header</a:t>
            </a:r>
          </a:p>
          <a:p>
            <a:pPr lvl="1" indent="-457200"/>
            <a:r>
              <a:rPr lang="nl-NL" sz="2000" dirty="0">
                <a:latin typeface="Times New Roman"/>
                <a:cs typeface="Calibri"/>
              </a:rPr>
              <a:t>A </a:t>
            </a:r>
            <a:r>
              <a:rPr lang="nl-NL" sz="2000" err="1">
                <a:latin typeface="Times New Roman"/>
                <a:cs typeface="Calibri"/>
              </a:rPr>
              <a:t>setLimit-function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err="1">
                <a:latin typeface="Times New Roman"/>
                <a:cs typeface="Calibri"/>
              </a:rPr>
              <a:t>to</a:t>
            </a:r>
            <a:r>
              <a:rPr lang="nl-NL" sz="2000" dirty="0">
                <a:latin typeface="Times New Roman"/>
                <a:cs typeface="Calibri"/>
              </a:rPr>
              <a:t> limit </a:t>
            </a:r>
            <a:r>
              <a:rPr lang="nl-NL" sz="2000" err="1">
                <a:latin typeface="Times New Roman"/>
                <a:cs typeface="Calibri"/>
              </a:rPr>
              <a:t>the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err="1">
                <a:latin typeface="Times New Roman"/>
                <a:cs typeface="Calibri"/>
              </a:rPr>
              <a:t>number</a:t>
            </a:r>
            <a:r>
              <a:rPr lang="nl-NL" sz="2000" dirty="0">
                <a:latin typeface="Times New Roman"/>
                <a:cs typeface="Calibri"/>
              </a:rPr>
              <a:t> of events </a:t>
            </a:r>
            <a:r>
              <a:rPr lang="nl-NL" sz="2000" err="1">
                <a:latin typeface="Times New Roman"/>
                <a:cs typeface="Calibri"/>
              </a:rPr>
              <a:t>read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err="1">
                <a:latin typeface="Times New Roman"/>
                <a:cs typeface="Calibri"/>
              </a:rPr>
              <a:t>from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err="1">
                <a:latin typeface="Times New Roman"/>
                <a:cs typeface="Calibri"/>
              </a:rPr>
              <a:t>each</a:t>
            </a:r>
            <a:r>
              <a:rPr lang="nl-NL" sz="2000" dirty="0">
                <a:latin typeface="Times New Roman"/>
                <a:cs typeface="Calibri"/>
              </a:rPr>
              <a:t> scanner (</a:t>
            </a:r>
            <a:r>
              <a:rPr lang="nl-NL" sz="2000" err="1">
                <a:latin typeface="Times New Roman"/>
                <a:cs typeface="Calibri"/>
              </a:rPr>
              <a:t>optional</a:t>
            </a:r>
            <a:r>
              <a:rPr lang="nl-NL" sz="2000" dirty="0">
                <a:latin typeface="Times New Roman"/>
                <a:cs typeface="Calibri"/>
              </a:rPr>
              <a:t>)</a:t>
            </a:r>
            <a:br>
              <a:rPr lang="nl-NL" sz="2000" dirty="0">
                <a:latin typeface="Times New Roman"/>
                <a:cs typeface="Calibri"/>
              </a:rPr>
            </a:br>
            <a:endParaRPr lang="nl-NL" sz="2000" dirty="0">
              <a:latin typeface="Times New Roman"/>
              <a:cs typeface="Calibri"/>
            </a:endParaRPr>
          </a:p>
          <a:p>
            <a:endParaRPr lang="nl-NL" sz="2400" dirty="0">
              <a:latin typeface="Times New Roman"/>
              <a:cs typeface="Calibri"/>
            </a:endParaRP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23E5877-CE8C-4F62-B4A7-5BAE57012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dirty="0" smtClean="0"/>
              <a:t>14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2204E3B-B9E3-44A9-8DEF-53AC8670C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KM3NeT collaboration meeting | Bouke Jung (bjung@nikhef.nl)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41D17F8-7B95-4E01-ADD9-CD30CCE63BD7}"/>
              </a:ext>
            </a:extLst>
          </p:cNvPr>
          <p:cNvSpPr txBox="1">
            <a:spLocks/>
          </p:cNvSpPr>
          <p:nvPr/>
        </p:nvSpPr>
        <p:spPr>
          <a:xfrm>
            <a:off x="582282" y="6350599"/>
            <a:ext cx="1038046" cy="3795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/>
              <a:t>2021-02-09</a:t>
            </a:r>
          </a:p>
        </p:txBody>
      </p:sp>
    </p:spTree>
    <p:extLst>
      <p:ext uri="{BB962C8B-B14F-4D97-AF65-F5344CB8AC3E}">
        <p14:creationId xmlns:p14="http://schemas.microsoft.com/office/powerpoint/2010/main" val="1058210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5D5129-86A8-474B-969A-E678A6A19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54" y="140433"/>
            <a:ext cx="10515600" cy="749179"/>
          </a:xfrm>
        </p:spPr>
        <p:txBody>
          <a:bodyPr/>
          <a:lstStyle/>
          <a:p>
            <a:r>
              <a:rPr lang="nl-NL" b="1" dirty="0">
                <a:latin typeface="Times New Roman"/>
                <a:cs typeface="Calibri Light"/>
              </a:rPr>
              <a:t>A </a:t>
            </a:r>
            <a:r>
              <a:rPr lang="nl-NL" b="1" dirty="0" err="1">
                <a:latin typeface="Times New Roman"/>
                <a:cs typeface="Calibri Light"/>
              </a:rPr>
              <a:t>simple</a:t>
            </a:r>
            <a:r>
              <a:rPr lang="nl-NL" b="1" dirty="0">
                <a:latin typeface="Times New Roman"/>
                <a:cs typeface="Calibri Light"/>
              </a:rPr>
              <a:t> </a:t>
            </a:r>
            <a:r>
              <a:rPr lang="nl-NL" b="1" dirty="0" err="1">
                <a:latin typeface="Times New Roman"/>
                <a:cs typeface="Calibri Light"/>
              </a:rPr>
              <a:t>working</a:t>
            </a:r>
            <a:r>
              <a:rPr lang="nl-NL" b="1" dirty="0">
                <a:latin typeface="Times New Roman"/>
                <a:cs typeface="Calibri Light"/>
              </a:rPr>
              <a:t> </a:t>
            </a:r>
            <a:r>
              <a:rPr lang="nl-NL" b="1" dirty="0" err="1">
                <a:latin typeface="Times New Roman"/>
                <a:cs typeface="Calibri Light"/>
              </a:rPr>
              <a:t>example</a:t>
            </a:r>
            <a:r>
              <a:rPr lang="nl-NL" b="1" dirty="0">
                <a:latin typeface="Times New Roman"/>
                <a:cs typeface="Calibri Light"/>
              </a:rPr>
              <a:t>...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AEA5D1-7415-4B68-8AC3-CBFAECD51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1117532"/>
            <a:ext cx="11580446" cy="53477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000" dirty="0">
                <a:latin typeface="Times New Roman"/>
                <a:cs typeface="Calibri"/>
              </a:rPr>
              <a:t>An </a:t>
            </a:r>
            <a:r>
              <a:rPr lang="nl-NL" sz="2000" err="1">
                <a:latin typeface="Times New Roman"/>
                <a:cs typeface="Calibri"/>
              </a:rPr>
              <a:t>example</a:t>
            </a:r>
            <a:r>
              <a:rPr lang="nl-NL" sz="2000" dirty="0">
                <a:latin typeface="Times New Roman"/>
                <a:cs typeface="Calibri"/>
              </a:rPr>
              <a:t> program </a:t>
            </a:r>
            <a:r>
              <a:rPr lang="nl-NL" sz="2000" err="1">
                <a:latin typeface="Times New Roman"/>
                <a:cs typeface="Calibri"/>
              </a:rPr>
              <a:t>can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err="1">
                <a:latin typeface="Times New Roman"/>
                <a:cs typeface="Calibri"/>
              </a:rPr>
              <a:t>be</a:t>
            </a:r>
            <a:r>
              <a:rPr lang="nl-NL" sz="2000" dirty="0">
                <a:latin typeface="Times New Roman"/>
                <a:cs typeface="Calibri"/>
              </a:rPr>
              <a:t> found </a:t>
            </a:r>
            <a:r>
              <a:rPr lang="nl-NL" sz="2000" err="1">
                <a:latin typeface="Times New Roman"/>
                <a:cs typeface="Calibri"/>
              </a:rPr>
              <a:t>under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dirty="0">
                <a:solidFill>
                  <a:schemeClr val="bg2">
                    <a:lumMod val="50000"/>
                  </a:schemeClr>
                </a:solidFill>
                <a:latin typeface="Times New Roman"/>
                <a:cs typeface="Calibri"/>
              </a:rPr>
              <a:t>`$JPP_DIR/</a:t>
            </a:r>
            <a:r>
              <a:rPr lang="nl-NL" sz="2000" err="1">
                <a:solidFill>
                  <a:schemeClr val="bg2">
                    <a:lumMod val="50000"/>
                  </a:schemeClr>
                </a:solidFill>
                <a:latin typeface="Times New Roman"/>
                <a:cs typeface="Calibri"/>
              </a:rPr>
              <a:t>examples</a:t>
            </a:r>
            <a:r>
              <a:rPr lang="nl-NL" sz="2000" dirty="0">
                <a:solidFill>
                  <a:schemeClr val="bg2">
                    <a:lumMod val="50000"/>
                  </a:schemeClr>
                </a:solidFill>
                <a:latin typeface="Times New Roman"/>
                <a:cs typeface="Calibri"/>
              </a:rPr>
              <a:t>/</a:t>
            </a:r>
            <a:r>
              <a:rPr lang="nl-NL" sz="2000" err="1">
                <a:solidFill>
                  <a:schemeClr val="bg2">
                    <a:lumMod val="50000"/>
                  </a:schemeClr>
                </a:solidFill>
                <a:latin typeface="Times New Roman"/>
                <a:cs typeface="Calibri"/>
              </a:rPr>
              <a:t>JAAnet</a:t>
            </a:r>
            <a:r>
              <a:rPr lang="nl-NL" sz="2000" dirty="0">
                <a:solidFill>
                  <a:schemeClr val="bg2">
                    <a:lumMod val="50000"/>
                  </a:schemeClr>
                </a:solidFill>
                <a:latin typeface="Times New Roman"/>
                <a:cs typeface="Calibri"/>
              </a:rPr>
              <a:t>`</a:t>
            </a:r>
          </a:p>
          <a:p>
            <a:r>
              <a:rPr lang="nl-NL" sz="2000" err="1">
                <a:latin typeface="Times New Roman"/>
                <a:cs typeface="Calibri"/>
              </a:rPr>
              <a:t>Allow</a:t>
            </a:r>
            <a:r>
              <a:rPr lang="nl-NL" sz="2000" dirty="0">
                <a:latin typeface="Times New Roman"/>
                <a:cs typeface="Calibri"/>
              </a:rPr>
              <a:t> scanning over </a:t>
            </a:r>
            <a:r>
              <a:rPr lang="nl-NL" sz="2000" err="1">
                <a:latin typeface="Times New Roman"/>
                <a:cs typeface="Calibri"/>
              </a:rPr>
              <a:t>any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err="1">
                <a:latin typeface="Times New Roman"/>
                <a:cs typeface="Calibri"/>
              </a:rPr>
              <a:t>number</a:t>
            </a:r>
            <a:r>
              <a:rPr lang="nl-NL" sz="2000" dirty="0">
                <a:latin typeface="Times New Roman"/>
                <a:cs typeface="Calibri"/>
              </a:rPr>
              <a:t> of </a:t>
            </a:r>
            <a:r>
              <a:rPr lang="nl-NL" sz="2000" err="1">
                <a:latin typeface="Times New Roman"/>
                <a:cs typeface="Calibri"/>
              </a:rPr>
              <a:t>gSeaGen</a:t>
            </a:r>
            <a:r>
              <a:rPr lang="nl-NL" sz="2000" dirty="0">
                <a:latin typeface="Times New Roman"/>
                <a:cs typeface="Calibri"/>
              </a:rPr>
              <a:t>, KM3BUU or </a:t>
            </a:r>
            <a:r>
              <a:rPr lang="nl-NL" sz="2000" err="1">
                <a:latin typeface="Times New Roman"/>
                <a:cs typeface="Calibri"/>
              </a:rPr>
              <a:t>Mupage</a:t>
            </a:r>
            <a:r>
              <a:rPr lang="nl-NL" sz="2000" dirty="0">
                <a:latin typeface="Times New Roman"/>
                <a:cs typeface="Calibri"/>
              </a:rPr>
              <a:t> files </a:t>
            </a:r>
            <a:r>
              <a:rPr lang="nl-NL" sz="2000" err="1">
                <a:latin typeface="Times New Roman"/>
                <a:cs typeface="Calibri"/>
              </a:rPr>
              <a:t>and</a:t>
            </a:r>
            <a:r>
              <a:rPr lang="nl-NL" sz="2000" dirty="0">
                <a:latin typeface="Times New Roman"/>
                <a:cs typeface="Calibri"/>
              </a:rPr>
              <a:t> print out </a:t>
            </a:r>
            <a:r>
              <a:rPr lang="nl-NL" sz="2000" err="1">
                <a:latin typeface="Times New Roman"/>
                <a:cs typeface="Calibri"/>
              </a:rPr>
              <a:t>combined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err="1">
                <a:latin typeface="Times New Roman"/>
                <a:cs typeface="Calibri"/>
              </a:rPr>
              <a:t>weights</a:t>
            </a:r>
            <a:endParaRPr lang="nl-NL" sz="2000">
              <a:latin typeface="Times New Roman"/>
              <a:cs typeface="Calibri"/>
            </a:endParaRPr>
          </a:p>
          <a:p>
            <a:endParaRPr lang="nl-NL" sz="2400" dirty="0">
              <a:latin typeface="Times New Roman"/>
              <a:cs typeface="Calibri"/>
            </a:endParaRP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23E5877-CE8C-4F62-B4A7-5BAE57012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dirty="0" smtClean="0"/>
              <a:t>15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2204E3B-B9E3-44A9-8DEF-53AC8670C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KM3NeT collaboration meeting | Bouke Jung (bjung@nikhef.nl)</a:t>
            </a:r>
          </a:p>
        </p:txBody>
      </p:sp>
      <p:pic>
        <p:nvPicPr>
          <p:cNvPr id="4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121AECF0-60EB-4B57-BB94-9289D85C6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94" y="2285314"/>
            <a:ext cx="8986092" cy="3701205"/>
          </a:xfrm>
          <a:prstGeom prst="rect">
            <a:avLst/>
          </a:prstGeom>
        </p:spPr>
      </p:pic>
      <p:sp>
        <p:nvSpPr>
          <p:cNvPr id="5" name="Tijdelijke aanduiding voor voettekst 3">
            <a:extLst>
              <a:ext uri="{FF2B5EF4-FFF2-40B4-BE49-F238E27FC236}">
                <a16:creationId xmlns:a16="http://schemas.microsoft.com/office/drawing/2014/main" id="{59B3B1AE-12DB-4A67-8433-4841FB183E1C}"/>
              </a:ext>
            </a:extLst>
          </p:cNvPr>
          <p:cNvSpPr txBox="1">
            <a:spLocks/>
          </p:cNvSpPr>
          <p:nvPr/>
        </p:nvSpPr>
        <p:spPr>
          <a:xfrm>
            <a:off x="582282" y="6350599"/>
            <a:ext cx="1038046" cy="3795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/>
              <a:t>2021-02-09</a:t>
            </a:r>
          </a:p>
        </p:txBody>
      </p:sp>
    </p:spTree>
    <p:extLst>
      <p:ext uri="{BB962C8B-B14F-4D97-AF65-F5344CB8AC3E}">
        <p14:creationId xmlns:p14="http://schemas.microsoft.com/office/powerpoint/2010/main" val="4045736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5D5129-86A8-474B-969A-E678A6A19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54" y="140433"/>
            <a:ext cx="10515600" cy="749179"/>
          </a:xfrm>
        </p:spPr>
        <p:txBody>
          <a:bodyPr/>
          <a:lstStyle/>
          <a:p>
            <a:r>
              <a:rPr lang="nl-NL" b="1" dirty="0" err="1">
                <a:latin typeface="Times New Roman"/>
                <a:cs typeface="Calibri Light"/>
              </a:rPr>
              <a:t>What's</a:t>
            </a:r>
            <a:r>
              <a:rPr lang="nl-NL" b="1" dirty="0">
                <a:latin typeface="Times New Roman"/>
                <a:cs typeface="Calibri Light"/>
              </a:rPr>
              <a:t> Next</a:t>
            </a:r>
            <a:endParaRPr lang="nl-NL" dirty="0" err="1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AEA5D1-7415-4B68-8AC3-CBFAECD51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1366471"/>
            <a:ext cx="11580446" cy="53477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000" err="1">
                <a:latin typeface="Times New Roman"/>
                <a:cs typeface="Calibri"/>
              </a:rPr>
              <a:t>Try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err="1">
                <a:latin typeface="Times New Roman"/>
                <a:cs typeface="Calibri"/>
              </a:rPr>
              <a:t>using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err="1">
                <a:latin typeface="Times New Roman"/>
                <a:cs typeface="Calibri"/>
              </a:rPr>
              <a:t>the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err="1">
                <a:latin typeface="Times New Roman"/>
                <a:cs typeface="Calibri"/>
              </a:rPr>
              <a:t>framework</a:t>
            </a:r>
            <a:r>
              <a:rPr lang="nl-NL" sz="2000" dirty="0">
                <a:latin typeface="Times New Roman"/>
                <a:cs typeface="Calibri"/>
              </a:rPr>
              <a:t> on </a:t>
            </a:r>
            <a:r>
              <a:rPr lang="nl-NL" sz="2000" err="1">
                <a:latin typeface="Times New Roman"/>
                <a:cs typeface="Calibri"/>
              </a:rPr>
              <a:t>gSeaGen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err="1">
                <a:latin typeface="Times New Roman"/>
                <a:cs typeface="Calibri"/>
              </a:rPr>
              <a:t>and</a:t>
            </a:r>
            <a:r>
              <a:rPr lang="nl-NL" sz="2000" dirty="0">
                <a:latin typeface="Times New Roman"/>
                <a:cs typeface="Calibri"/>
              </a:rPr>
              <a:t> KM3BUU input data</a:t>
            </a:r>
            <a:endParaRPr lang="en-US" dirty="0"/>
          </a:p>
          <a:p>
            <a:endParaRPr lang="nl-NL" sz="2000" dirty="0">
              <a:latin typeface="Times New Roman"/>
              <a:cs typeface="Calibri"/>
            </a:endParaRPr>
          </a:p>
          <a:p>
            <a:pPr lvl="1"/>
            <a:r>
              <a:rPr lang="nl-NL" sz="1800" dirty="0">
                <a:latin typeface="Times New Roman"/>
                <a:cs typeface="Calibri"/>
              </a:rPr>
              <a:t>W3-weight </a:t>
            </a:r>
            <a:r>
              <a:rPr lang="nl-NL" sz="1800" err="1">
                <a:latin typeface="Times New Roman"/>
                <a:cs typeface="Calibri"/>
              </a:rPr>
              <a:t>implementation</a:t>
            </a:r>
            <a:r>
              <a:rPr lang="nl-NL" sz="1800" dirty="0">
                <a:latin typeface="Times New Roman"/>
                <a:cs typeface="Calibri"/>
              </a:rPr>
              <a:t> </a:t>
            </a:r>
            <a:r>
              <a:rPr lang="nl-NL" sz="1800" err="1">
                <a:latin typeface="Times New Roman"/>
                <a:cs typeface="Times New Roman"/>
              </a:rPr>
              <a:t>for</a:t>
            </a:r>
            <a:r>
              <a:rPr lang="nl-NL" sz="1800" dirty="0">
                <a:latin typeface="Times New Roman"/>
                <a:cs typeface="Times New Roman"/>
              </a:rPr>
              <a:t> KM3BUU </a:t>
            </a:r>
            <a:r>
              <a:rPr lang="nl-NL" sz="1800" err="1">
                <a:latin typeface="Times New Roman"/>
                <a:cs typeface="Calibri"/>
              </a:rPr>
              <a:t>under</a:t>
            </a:r>
            <a:r>
              <a:rPr lang="nl-NL" sz="1800" dirty="0">
                <a:latin typeface="Times New Roman"/>
                <a:cs typeface="Calibri"/>
              </a:rPr>
              <a:t> development (</a:t>
            </a:r>
            <a:r>
              <a:rPr lang="nl-NL" sz="1800" b="1" err="1">
                <a:solidFill>
                  <a:srgbClr val="002060"/>
                </a:solidFill>
                <a:latin typeface="Times New Roman"/>
                <a:cs typeface="Calibri"/>
              </a:rPr>
              <a:t>thanks</a:t>
            </a:r>
            <a:r>
              <a:rPr lang="nl-NL" sz="1800" b="1" dirty="0">
                <a:solidFill>
                  <a:srgbClr val="002060"/>
                </a:solidFill>
                <a:latin typeface="Times New Roman"/>
                <a:cs typeface="Calibri"/>
              </a:rPr>
              <a:t> Johannes!</a:t>
            </a:r>
            <a:r>
              <a:rPr lang="nl-NL" sz="1800" dirty="0">
                <a:latin typeface="Times New Roman"/>
                <a:cs typeface="Calibri"/>
              </a:rPr>
              <a:t>)</a:t>
            </a:r>
          </a:p>
          <a:p>
            <a:pPr lvl="1"/>
            <a:r>
              <a:rPr lang="nl-NL" sz="1800" dirty="0">
                <a:latin typeface="Times New Roman"/>
                <a:cs typeface="Times New Roman"/>
              </a:rPr>
              <a:t>How </a:t>
            </a:r>
            <a:r>
              <a:rPr lang="nl-NL" sz="1800" err="1">
                <a:latin typeface="Times New Roman"/>
                <a:cs typeface="Times New Roman"/>
              </a:rPr>
              <a:t>to</a:t>
            </a:r>
            <a:r>
              <a:rPr lang="nl-NL" sz="1800" dirty="0">
                <a:latin typeface="Times New Roman"/>
                <a:cs typeface="Times New Roman"/>
              </a:rPr>
              <a:t> </a:t>
            </a:r>
            <a:r>
              <a:rPr lang="nl-NL" sz="1800" err="1">
                <a:latin typeface="Times New Roman"/>
                <a:cs typeface="Times New Roman"/>
              </a:rPr>
              <a:t>implement</a:t>
            </a:r>
            <a:r>
              <a:rPr lang="nl-NL" sz="1800" dirty="0">
                <a:latin typeface="Times New Roman"/>
                <a:cs typeface="Times New Roman"/>
              </a:rPr>
              <a:t> </a:t>
            </a:r>
            <a:r>
              <a:rPr lang="nl-NL" sz="1800" err="1">
                <a:latin typeface="Times New Roman"/>
                <a:cs typeface="Times New Roman"/>
              </a:rPr>
              <a:t>getWeight</a:t>
            </a:r>
            <a:r>
              <a:rPr lang="nl-NL" sz="1800" dirty="0">
                <a:latin typeface="Times New Roman"/>
                <a:cs typeface="Times New Roman"/>
              </a:rPr>
              <a:t>(</a:t>
            </a:r>
            <a:r>
              <a:rPr lang="nl-NL" sz="1800" err="1">
                <a:latin typeface="Times New Roman"/>
                <a:cs typeface="Times New Roman"/>
              </a:rPr>
              <a:t>const</a:t>
            </a:r>
            <a:r>
              <a:rPr lang="nl-NL" sz="1800" dirty="0">
                <a:latin typeface="Times New Roman"/>
                <a:cs typeface="Times New Roman"/>
              </a:rPr>
              <a:t> </a:t>
            </a:r>
            <a:r>
              <a:rPr lang="nl-NL" sz="1800" err="1">
                <a:latin typeface="Times New Roman"/>
                <a:cs typeface="Times New Roman"/>
              </a:rPr>
              <a:t>Evt</a:t>
            </a:r>
            <a:r>
              <a:rPr lang="nl-NL" sz="1800" dirty="0">
                <a:latin typeface="Times New Roman"/>
                <a:cs typeface="Times New Roman"/>
              </a:rPr>
              <a:t>&amp; event, </a:t>
            </a:r>
            <a:r>
              <a:rPr lang="nl-NL" sz="1800" err="1">
                <a:latin typeface="Times New Roman"/>
                <a:cs typeface="Times New Roman"/>
              </a:rPr>
              <a:t>const</a:t>
            </a:r>
            <a:r>
              <a:rPr lang="nl-NL" sz="1800" dirty="0">
                <a:latin typeface="Times New Roman"/>
                <a:cs typeface="Times New Roman"/>
              </a:rPr>
              <a:t> double flux) </a:t>
            </a:r>
            <a:br>
              <a:rPr lang="nl-NL" sz="1800" dirty="0">
                <a:latin typeface="Times New Roman"/>
                <a:cs typeface="Times New Roman"/>
              </a:rPr>
            </a:br>
            <a:r>
              <a:rPr lang="nl-NL" sz="1800" err="1">
                <a:latin typeface="Times New Roman"/>
                <a:cs typeface="Times New Roman"/>
              </a:rPr>
              <a:t>for</a:t>
            </a:r>
            <a:r>
              <a:rPr lang="nl-NL" sz="1800" dirty="0">
                <a:latin typeface="Times New Roman"/>
                <a:cs typeface="Times New Roman"/>
              </a:rPr>
              <a:t> </a:t>
            </a:r>
            <a:r>
              <a:rPr lang="nl-NL" sz="1800" err="1">
                <a:latin typeface="Times New Roman"/>
                <a:cs typeface="Times New Roman"/>
              </a:rPr>
              <a:t>atmospheric</a:t>
            </a:r>
            <a:r>
              <a:rPr lang="nl-NL" sz="1800" dirty="0">
                <a:latin typeface="Times New Roman"/>
                <a:cs typeface="Times New Roman"/>
              </a:rPr>
              <a:t> </a:t>
            </a:r>
            <a:r>
              <a:rPr lang="nl-NL" sz="1800" err="1">
                <a:latin typeface="Times New Roman"/>
                <a:cs typeface="Times New Roman"/>
              </a:rPr>
              <a:t>tau</a:t>
            </a:r>
            <a:r>
              <a:rPr lang="nl-NL" sz="1800" dirty="0">
                <a:latin typeface="Times New Roman"/>
                <a:cs typeface="Times New Roman"/>
              </a:rPr>
              <a:t>-neutrino MC?</a:t>
            </a:r>
            <a:endParaRPr lang="nl-NL" sz="1800" dirty="0">
              <a:latin typeface="Times New Roman"/>
              <a:cs typeface="Calibri"/>
            </a:endParaRPr>
          </a:p>
          <a:p>
            <a:endParaRPr lang="nl-NL" sz="2000" dirty="0">
              <a:latin typeface="Times New Roman"/>
              <a:cs typeface="Calibri"/>
            </a:endParaRPr>
          </a:p>
          <a:p>
            <a:r>
              <a:rPr lang="nl-NL" sz="2000" err="1">
                <a:latin typeface="Times New Roman"/>
                <a:cs typeface="Calibri"/>
              </a:rPr>
              <a:t>Allow</a:t>
            </a:r>
            <a:r>
              <a:rPr lang="nl-NL" sz="2000" dirty="0">
                <a:latin typeface="Times New Roman"/>
                <a:cs typeface="Calibri"/>
              </a:rPr>
              <a:t> scanning of DAQ-files </a:t>
            </a:r>
            <a:r>
              <a:rPr lang="nl-NL" sz="2000" err="1">
                <a:latin typeface="Times New Roman"/>
                <a:cs typeface="Calibri"/>
              </a:rPr>
              <a:t>also</a:t>
            </a:r>
            <a:endParaRPr lang="nl-NL" sz="2000">
              <a:latin typeface="Times New Roman"/>
              <a:cs typeface="Calibri"/>
            </a:endParaRPr>
          </a:p>
          <a:p>
            <a:endParaRPr lang="nl-NL" sz="2000" dirty="0">
              <a:latin typeface="Times New Roman"/>
              <a:cs typeface="Calibri"/>
            </a:endParaRPr>
          </a:p>
          <a:p>
            <a:pPr lvl="1" indent="-457200"/>
            <a:r>
              <a:rPr lang="nl-NL" sz="1800" err="1">
                <a:latin typeface="Times New Roman"/>
                <a:cs typeface="Calibri"/>
              </a:rPr>
              <a:t>When</a:t>
            </a:r>
            <a:r>
              <a:rPr lang="nl-NL" sz="1800" dirty="0">
                <a:latin typeface="Times New Roman"/>
                <a:cs typeface="Calibri"/>
              </a:rPr>
              <a:t> </a:t>
            </a:r>
            <a:r>
              <a:rPr lang="nl-NL" sz="1800" err="1">
                <a:latin typeface="Times New Roman"/>
                <a:cs typeface="Calibri"/>
              </a:rPr>
              <a:t>combined</a:t>
            </a:r>
            <a:r>
              <a:rPr lang="nl-NL" sz="1800" dirty="0">
                <a:latin typeface="Times New Roman"/>
                <a:cs typeface="Calibri"/>
              </a:rPr>
              <a:t> </a:t>
            </a:r>
            <a:r>
              <a:rPr lang="nl-NL" sz="1800" err="1">
                <a:latin typeface="Times New Roman"/>
                <a:cs typeface="Calibri"/>
              </a:rPr>
              <a:t>with</a:t>
            </a:r>
            <a:r>
              <a:rPr lang="nl-NL" sz="1800" dirty="0">
                <a:latin typeface="Times New Roman"/>
                <a:cs typeface="Calibri"/>
              </a:rPr>
              <a:t> MC-info, </a:t>
            </a:r>
            <a:r>
              <a:rPr lang="nl-NL" sz="1800" err="1">
                <a:latin typeface="Times New Roman"/>
                <a:cs typeface="Calibri"/>
              </a:rPr>
              <a:t>may</a:t>
            </a:r>
            <a:r>
              <a:rPr lang="nl-NL" sz="1800" dirty="0">
                <a:latin typeface="Times New Roman"/>
                <a:cs typeface="Calibri"/>
              </a:rPr>
              <a:t> </a:t>
            </a:r>
            <a:r>
              <a:rPr lang="nl-NL" sz="1800" err="1">
                <a:latin typeface="Times New Roman"/>
                <a:cs typeface="Calibri"/>
              </a:rPr>
              <a:t>be</a:t>
            </a:r>
            <a:r>
              <a:rPr lang="nl-NL" sz="1800" dirty="0">
                <a:latin typeface="Times New Roman"/>
                <a:cs typeface="Calibri"/>
              </a:rPr>
              <a:t> </a:t>
            </a:r>
            <a:r>
              <a:rPr lang="nl-NL" sz="1800" err="1">
                <a:latin typeface="Times New Roman"/>
                <a:cs typeface="Calibri"/>
              </a:rPr>
              <a:t>used</a:t>
            </a:r>
            <a:r>
              <a:rPr lang="nl-NL" sz="1800" dirty="0">
                <a:latin typeface="Times New Roman"/>
                <a:cs typeface="Calibri"/>
              </a:rPr>
              <a:t> </a:t>
            </a:r>
            <a:r>
              <a:rPr lang="nl-NL" sz="1800" err="1">
                <a:latin typeface="Times New Roman"/>
                <a:cs typeface="Calibri"/>
              </a:rPr>
              <a:t>for</a:t>
            </a:r>
            <a:r>
              <a:rPr lang="nl-NL" sz="1800" dirty="0">
                <a:latin typeface="Times New Roman"/>
                <a:cs typeface="Calibri"/>
              </a:rPr>
              <a:t> </a:t>
            </a:r>
            <a:r>
              <a:rPr lang="nl-NL" sz="1800" err="1">
                <a:latin typeface="Times New Roman"/>
                <a:cs typeface="Calibri"/>
              </a:rPr>
              <a:t>inspection</a:t>
            </a:r>
            <a:r>
              <a:rPr lang="nl-NL" sz="1800" dirty="0">
                <a:latin typeface="Times New Roman"/>
                <a:cs typeface="Calibri"/>
              </a:rPr>
              <a:t> of e.g. trigger </a:t>
            </a:r>
            <a:r>
              <a:rPr lang="nl-NL" sz="1800" err="1">
                <a:latin typeface="Times New Roman"/>
                <a:cs typeface="Calibri"/>
              </a:rPr>
              <a:t>rate</a:t>
            </a:r>
            <a:endParaRPr lang="nl-NL" sz="1800">
              <a:latin typeface="Times New Roman"/>
              <a:cs typeface="Calibri"/>
            </a:endParaRPr>
          </a:p>
          <a:p>
            <a:pPr lvl="1" indent="-457200"/>
            <a:endParaRPr lang="nl-NL" sz="1800" dirty="0">
              <a:latin typeface="Times New Roman"/>
              <a:cs typeface="Calibri"/>
            </a:endParaRPr>
          </a:p>
          <a:p>
            <a:r>
              <a:rPr lang="nl-NL" sz="2000" b="1" dirty="0">
                <a:solidFill>
                  <a:srgbClr val="0070C0"/>
                </a:solidFill>
                <a:latin typeface="Times New Roman"/>
                <a:cs typeface="Times New Roman"/>
              </a:rPr>
              <a:t>Feedback </a:t>
            </a:r>
            <a:r>
              <a:rPr lang="nl-NL" sz="2000" b="1" err="1">
                <a:solidFill>
                  <a:srgbClr val="0070C0"/>
                </a:solidFill>
                <a:latin typeface="Times New Roman"/>
                <a:cs typeface="Times New Roman"/>
              </a:rPr>
              <a:t>and</a:t>
            </a:r>
            <a:r>
              <a:rPr lang="nl-NL" sz="2000" b="1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nl-NL" sz="2000" b="1" err="1">
                <a:solidFill>
                  <a:srgbClr val="0070C0"/>
                </a:solidFill>
                <a:latin typeface="Times New Roman"/>
                <a:cs typeface="Times New Roman"/>
              </a:rPr>
              <a:t>suggestions</a:t>
            </a:r>
            <a:r>
              <a:rPr lang="nl-NL" sz="2000" b="1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nl-NL" sz="2000" b="1" err="1">
                <a:solidFill>
                  <a:srgbClr val="0070C0"/>
                </a:solidFill>
                <a:latin typeface="Times New Roman"/>
                <a:cs typeface="Times New Roman"/>
              </a:rPr>
              <a:t>from</a:t>
            </a:r>
            <a:r>
              <a:rPr lang="nl-NL" sz="2000" b="1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nl-NL" sz="2000" b="1" err="1">
                <a:solidFill>
                  <a:srgbClr val="0070C0"/>
                </a:solidFill>
                <a:latin typeface="Times New Roman"/>
                <a:cs typeface="Times New Roman"/>
              </a:rPr>
              <a:t>the</a:t>
            </a:r>
            <a:r>
              <a:rPr lang="nl-NL" sz="2000" b="1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nl-NL" sz="2000" b="1" err="1">
                <a:solidFill>
                  <a:srgbClr val="0070C0"/>
                </a:solidFill>
                <a:latin typeface="Times New Roman"/>
                <a:cs typeface="Times New Roman"/>
              </a:rPr>
              <a:t>simulations</a:t>
            </a:r>
            <a:r>
              <a:rPr lang="nl-NL" sz="2000" b="1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nl-NL" sz="2000" b="1" err="1">
                <a:solidFill>
                  <a:srgbClr val="0070C0"/>
                </a:solidFill>
                <a:latin typeface="Times New Roman"/>
                <a:cs typeface="Times New Roman"/>
              </a:rPr>
              <a:t>working</a:t>
            </a:r>
            <a:r>
              <a:rPr lang="nl-NL" sz="2000" b="1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nl-NL" sz="2000" b="1" err="1">
                <a:solidFill>
                  <a:srgbClr val="0070C0"/>
                </a:solidFill>
                <a:latin typeface="Times New Roman"/>
                <a:cs typeface="Times New Roman"/>
              </a:rPr>
              <a:t>group</a:t>
            </a:r>
            <a:r>
              <a:rPr lang="nl-NL" sz="2000" b="1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nl-NL" sz="2000" dirty="0">
                <a:latin typeface="Times New Roman"/>
                <a:cs typeface="Times New Roman"/>
              </a:rPr>
              <a:t>are </a:t>
            </a:r>
            <a:r>
              <a:rPr lang="nl-NL" sz="2000" err="1">
                <a:latin typeface="Times New Roman"/>
                <a:cs typeface="Times New Roman"/>
              </a:rPr>
              <a:t>very</a:t>
            </a:r>
            <a:r>
              <a:rPr lang="nl-NL" sz="2000" dirty="0">
                <a:latin typeface="Times New Roman"/>
                <a:cs typeface="Times New Roman"/>
              </a:rPr>
              <a:t> relevant!</a:t>
            </a:r>
            <a:endParaRPr lang="en-US" sz="2000" dirty="0">
              <a:ea typeface="+mn-lt"/>
              <a:cs typeface="+mn-lt"/>
            </a:endParaRPr>
          </a:p>
          <a:p>
            <a:endParaRPr lang="nl-NL" sz="2000" dirty="0">
              <a:latin typeface="Times New Roman"/>
              <a:cs typeface="Calibri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CE41320-35C1-44F9-BE1E-FE3E6EB32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dirty="0" smtClean="0"/>
              <a:t>16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4C68834-5D71-457B-AA52-53B2269FC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KM3NeT collaboration meeting | Bouke Jung (bjung@nikhef.nl)</a:t>
            </a:r>
          </a:p>
        </p:txBody>
      </p:sp>
      <p:sp>
        <p:nvSpPr>
          <p:cNvPr id="7" name="Tijdelijke aanduiding voor voettekst 3">
            <a:extLst>
              <a:ext uri="{FF2B5EF4-FFF2-40B4-BE49-F238E27FC236}">
                <a16:creationId xmlns:a16="http://schemas.microsoft.com/office/drawing/2014/main" id="{AE14A218-5DE1-494C-A546-F79C1A296915}"/>
              </a:ext>
            </a:extLst>
          </p:cNvPr>
          <p:cNvSpPr txBox="1">
            <a:spLocks/>
          </p:cNvSpPr>
          <p:nvPr/>
        </p:nvSpPr>
        <p:spPr>
          <a:xfrm>
            <a:off x="582282" y="6350599"/>
            <a:ext cx="1038046" cy="3795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/>
              <a:t>2021-02-09</a:t>
            </a:r>
          </a:p>
        </p:txBody>
      </p:sp>
    </p:spTree>
    <p:extLst>
      <p:ext uri="{BB962C8B-B14F-4D97-AF65-F5344CB8AC3E}">
        <p14:creationId xmlns:p14="http://schemas.microsoft.com/office/powerpoint/2010/main" val="355931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5D5129-86A8-474B-969A-E678A6A19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54" y="140433"/>
            <a:ext cx="10515600" cy="749179"/>
          </a:xfrm>
        </p:spPr>
        <p:txBody>
          <a:bodyPr/>
          <a:lstStyle/>
          <a:p>
            <a:r>
              <a:rPr lang="nl-NL" b="1" dirty="0" err="1">
                <a:latin typeface="Times New Roman"/>
                <a:cs typeface="Calibri Light"/>
              </a:rPr>
              <a:t>What's</a:t>
            </a:r>
            <a:r>
              <a:rPr lang="nl-NL" b="1" dirty="0">
                <a:latin typeface="Times New Roman"/>
                <a:cs typeface="Calibri Light"/>
              </a:rPr>
              <a:t> Next</a:t>
            </a:r>
            <a:endParaRPr lang="nl-NL" dirty="0" err="1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AEA5D1-7415-4B68-8AC3-CBFAECD51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1366471"/>
            <a:ext cx="11580446" cy="53477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000" err="1">
                <a:latin typeface="Times New Roman"/>
                <a:cs typeface="Calibri"/>
              </a:rPr>
              <a:t>Try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err="1">
                <a:latin typeface="Times New Roman"/>
                <a:cs typeface="Calibri"/>
              </a:rPr>
              <a:t>using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err="1">
                <a:latin typeface="Times New Roman"/>
                <a:cs typeface="Calibri"/>
              </a:rPr>
              <a:t>the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err="1">
                <a:latin typeface="Times New Roman"/>
                <a:cs typeface="Calibri"/>
              </a:rPr>
              <a:t>framework</a:t>
            </a:r>
            <a:r>
              <a:rPr lang="nl-NL" sz="2000" dirty="0">
                <a:latin typeface="Times New Roman"/>
                <a:cs typeface="Calibri"/>
              </a:rPr>
              <a:t> on </a:t>
            </a:r>
            <a:r>
              <a:rPr lang="nl-NL" sz="2000" err="1">
                <a:latin typeface="Times New Roman"/>
                <a:cs typeface="Calibri"/>
              </a:rPr>
              <a:t>gSeaGen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err="1">
                <a:latin typeface="Times New Roman"/>
                <a:cs typeface="Calibri"/>
              </a:rPr>
              <a:t>and</a:t>
            </a:r>
            <a:r>
              <a:rPr lang="nl-NL" sz="2000" dirty="0">
                <a:latin typeface="Times New Roman"/>
                <a:cs typeface="Calibri"/>
              </a:rPr>
              <a:t> KM3BUU input data</a:t>
            </a:r>
            <a:endParaRPr lang="en-US" dirty="0"/>
          </a:p>
          <a:p>
            <a:endParaRPr lang="nl-NL" sz="2000" dirty="0">
              <a:latin typeface="Times New Roman"/>
              <a:cs typeface="Calibri"/>
            </a:endParaRPr>
          </a:p>
          <a:p>
            <a:pPr lvl="1"/>
            <a:r>
              <a:rPr lang="nl-NL" sz="1800">
                <a:latin typeface="Times New Roman"/>
                <a:cs typeface="Calibri"/>
              </a:rPr>
              <a:t>W3-weight implementation </a:t>
            </a:r>
            <a:r>
              <a:rPr lang="nl-NL" sz="1800">
                <a:latin typeface="Times New Roman"/>
                <a:cs typeface="Times New Roman"/>
              </a:rPr>
              <a:t>for KM3BUU </a:t>
            </a:r>
            <a:r>
              <a:rPr lang="nl-NL" sz="1800">
                <a:latin typeface="Times New Roman"/>
                <a:cs typeface="Calibri"/>
              </a:rPr>
              <a:t>under development (</a:t>
            </a:r>
            <a:r>
              <a:rPr lang="nl-NL" sz="1800" b="1">
                <a:solidFill>
                  <a:srgbClr val="002060"/>
                </a:solidFill>
                <a:latin typeface="Times New Roman"/>
                <a:cs typeface="Times New Roman"/>
              </a:rPr>
              <a:t>thanks Johannes!</a:t>
            </a:r>
            <a:r>
              <a:rPr lang="nl-NL" sz="1800">
                <a:latin typeface="Times New Roman"/>
                <a:cs typeface="Calibri"/>
              </a:rPr>
              <a:t>)</a:t>
            </a:r>
          </a:p>
          <a:p>
            <a:pPr lvl="1"/>
            <a:r>
              <a:rPr lang="nl-NL" sz="1800" dirty="0">
                <a:latin typeface="Times New Roman"/>
                <a:cs typeface="Times New Roman"/>
              </a:rPr>
              <a:t>How </a:t>
            </a:r>
            <a:r>
              <a:rPr lang="nl-NL" sz="1800" err="1">
                <a:latin typeface="Times New Roman"/>
                <a:cs typeface="Times New Roman"/>
              </a:rPr>
              <a:t>to</a:t>
            </a:r>
            <a:r>
              <a:rPr lang="nl-NL" sz="1800" dirty="0">
                <a:latin typeface="Times New Roman"/>
                <a:cs typeface="Times New Roman"/>
              </a:rPr>
              <a:t> </a:t>
            </a:r>
            <a:r>
              <a:rPr lang="nl-NL" sz="1800" err="1">
                <a:latin typeface="Times New Roman"/>
                <a:cs typeface="Times New Roman"/>
              </a:rPr>
              <a:t>implement</a:t>
            </a:r>
            <a:r>
              <a:rPr lang="nl-NL" sz="1800" dirty="0">
                <a:latin typeface="Times New Roman"/>
                <a:cs typeface="Times New Roman"/>
              </a:rPr>
              <a:t> </a:t>
            </a:r>
            <a:r>
              <a:rPr lang="nl-NL" sz="1800" err="1">
                <a:latin typeface="Times New Roman"/>
                <a:cs typeface="Times New Roman"/>
              </a:rPr>
              <a:t>getWeight</a:t>
            </a:r>
            <a:r>
              <a:rPr lang="nl-NL" sz="1800" dirty="0">
                <a:latin typeface="Times New Roman"/>
                <a:cs typeface="Times New Roman"/>
              </a:rPr>
              <a:t>(</a:t>
            </a:r>
            <a:r>
              <a:rPr lang="nl-NL" sz="1800" err="1">
                <a:latin typeface="Times New Roman"/>
                <a:cs typeface="Times New Roman"/>
              </a:rPr>
              <a:t>const</a:t>
            </a:r>
            <a:r>
              <a:rPr lang="nl-NL" sz="1800" dirty="0">
                <a:latin typeface="Times New Roman"/>
                <a:cs typeface="Times New Roman"/>
              </a:rPr>
              <a:t> </a:t>
            </a:r>
            <a:r>
              <a:rPr lang="nl-NL" sz="1800" err="1">
                <a:latin typeface="Times New Roman"/>
                <a:cs typeface="Times New Roman"/>
              </a:rPr>
              <a:t>Evt</a:t>
            </a:r>
            <a:r>
              <a:rPr lang="nl-NL" sz="1800" dirty="0">
                <a:latin typeface="Times New Roman"/>
                <a:cs typeface="Times New Roman"/>
              </a:rPr>
              <a:t>&amp; event, </a:t>
            </a:r>
            <a:r>
              <a:rPr lang="nl-NL" sz="1800" err="1">
                <a:latin typeface="Times New Roman"/>
                <a:cs typeface="Times New Roman"/>
              </a:rPr>
              <a:t>const</a:t>
            </a:r>
            <a:r>
              <a:rPr lang="nl-NL" sz="1800" dirty="0">
                <a:latin typeface="Times New Roman"/>
                <a:cs typeface="Times New Roman"/>
              </a:rPr>
              <a:t> double flux) </a:t>
            </a:r>
            <a:br>
              <a:rPr lang="nl-NL" sz="1800" dirty="0">
                <a:latin typeface="Times New Roman"/>
                <a:cs typeface="Times New Roman"/>
              </a:rPr>
            </a:br>
            <a:r>
              <a:rPr lang="nl-NL" sz="1800" err="1">
                <a:latin typeface="Times New Roman"/>
                <a:cs typeface="Times New Roman"/>
              </a:rPr>
              <a:t>for</a:t>
            </a:r>
            <a:r>
              <a:rPr lang="nl-NL" sz="1800" dirty="0">
                <a:latin typeface="Times New Roman"/>
                <a:cs typeface="Times New Roman"/>
              </a:rPr>
              <a:t> </a:t>
            </a:r>
            <a:r>
              <a:rPr lang="nl-NL" sz="1800" err="1">
                <a:latin typeface="Times New Roman"/>
                <a:cs typeface="Times New Roman"/>
              </a:rPr>
              <a:t>atmospheric</a:t>
            </a:r>
            <a:r>
              <a:rPr lang="nl-NL" sz="1800" dirty="0">
                <a:latin typeface="Times New Roman"/>
                <a:cs typeface="Times New Roman"/>
              </a:rPr>
              <a:t> </a:t>
            </a:r>
            <a:r>
              <a:rPr lang="nl-NL" sz="1800" err="1">
                <a:latin typeface="Times New Roman"/>
                <a:cs typeface="Times New Roman"/>
              </a:rPr>
              <a:t>tau</a:t>
            </a:r>
            <a:r>
              <a:rPr lang="nl-NL" sz="1800" dirty="0">
                <a:latin typeface="Times New Roman"/>
                <a:cs typeface="Times New Roman"/>
              </a:rPr>
              <a:t>-neutrino MC?</a:t>
            </a:r>
            <a:endParaRPr lang="nl-NL" sz="1800" dirty="0">
              <a:latin typeface="Times New Roman"/>
              <a:cs typeface="Calibri"/>
            </a:endParaRPr>
          </a:p>
          <a:p>
            <a:endParaRPr lang="nl-NL" sz="2000" dirty="0">
              <a:latin typeface="Times New Roman"/>
              <a:cs typeface="Calibri"/>
            </a:endParaRPr>
          </a:p>
          <a:p>
            <a:r>
              <a:rPr lang="nl-NL" sz="2000" err="1">
                <a:latin typeface="Times New Roman"/>
                <a:cs typeface="Calibri"/>
              </a:rPr>
              <a:t>Allow</a:t>
            </a:r>
            <a:r>
              <a:rPr lang="nl-NL" sz="2000" dirty="0">
                <a:latin typeface="Times New Roman"/>
                <a:cs typeface="Calibri"/>
              </a:rPr>
              <a:t> scanning of DAQ-files </a:t>
            </a:r>
            <a:r>
              <a:rPr lang="nl-NL" sz="2000" err="1">
                <a:latin typeface="Times New Roman"/>
                <a:cs typeface="Calibri"/>
              </a:rPr>
              <a:t>also</a:t>
            </a:r>
            <a:endParaRPr lang="nl-NL" sz="2000">
              <a:latin typeface="Times New Roman"/>
              <a:cs typeface="Calibri"/>
            </a:endParaRPr>
          </a:p>
          <a:p>
            <a:endParaRPr lang="nl-NL" sz="2000" dirty="0">
              <a:latin typeface="Times New Roman"/>
              <a:cs typeface="Calibri"/>
            </a:endParaRPr>
          </a:p>
          <a:p>
            <a:pPr lvl="1" indent="-457200"/>
            <a:r>
              <a:rPr lang="nl-NL" sz="1800" err="1">
                <a:latin typeface="Times New Roman"/>
                <a:cs typeface="Calibri"/>
              </a:rPr>
              <a:t>When</a:t>
            </a:r>
            <a:r>
              <a:rPr lang="nl-NL" sz="1800" dirty="0">
                <a:latin typeface="Times New Roman"/>
                <a:cs typeface="Calibri"/>
              </a:rPr>
              <a:t> </a:t>
            </a:r>
            <a:r>
              <a:rPr lang="nl-NL" sz="1800" err="1">
                <a:latin typeface="Times New Roman"/>
                <a:cs typeface="Calibri"/>
              </a:rPr>
              <a:t>combined</a:t>
            </a:r>
            <a:r>
              <a:rPr lang="nl-NL" sz="1800" dirty="0">
                <a:latin typeface="Times New Roman"/>
                <a:cs typeface="Calibri"/>
              </a:rPr>
              <a:t> </a:t>
            </a:r>
            <a:r>
              <a:rPr lang="nl-NL" sz="1800" err="1">
                <a:latin typeface="Times New Roman"/>
                <a:cs typeface="Calibri"/>
              </a:rPr>
              <a:t>with</a:t>
            </a:r>
            <a:r>
              <a:rPr lang="nl-NL" sz="1800" dirty="0">
                <a:latin typeface="Times New Roman"/>
                <a:cs typeface="Calibri"/>
              </a:rPr>
              <a:t> MC-info, </a:t>
            </a:r>
            <a:r>
              <a:rPr lang="nl-NL" sz="1800" err="1">
                <a:latin typeface="Times New Roman"/>
                <a:cs typeface="Calibri"/>
              </a:rPr>
              <a:t>may</a:t>
            </a:r>
            <a:r>
              <a:rPr lang="nl-NL" sz="1800" dirty="0">
                <a:latin typeface="Times New Roman"/>
                <a:cs typeface="Calibri"/>
              </a:rPr>
              <a:t> </a:t>
            </a:r>
            <a:r>
              <a:rPr lang="nl-NL" sz="1800" err="1">
                <a:latin typeface="Times New Roman"/>
                <a:cs typeface="Calibri"/>
              </a:rPr>
              <a:t>be</a:t>
            </a:r>
            <a:r>
              <a:rPr lang="nl-NL" sz="1800" dirty="0">
                <a:latin typeface="Times New Roman"/>
                <a:cs typeface="Calibri"/>
              </a:rPr>
              <a:t> </a:t>
            </a:r>
            <a:r>
              <a:rPr lang="nl-NL" sz="1800" err="1">
                <a:latin typeface="Times New Roman"/>
                <a:cs typeface="Calibri"/>
              </a:rPr>
              <a:t>used</a:t>
            </a:r>
            <a:r>
              <a:rPr lang="nl-NL" sz="1800" dirty="0">
                <a:latin typeface="Times New Roman"/>
                <a:cs typeface="Calibri"/>
              </a:rPr>
              <a:t> </a:t>
            </a:r>
            <a:r>
              <a:rPr lang="nl-NL" sz="1800" err="1">
                <a:latin typeface="Times New Roman"/>
                <a:cs typeface="Calibri"/>
              </a:rPr>
              <a:t>for</a:t>
            </a:r>
            <a:r>
              <a:rPr lang="nl-NL" sz="1800" dirty="0">
                <a:latin typeface="Times New Roman"/>
                <a:cs typeface="Calibri"/>
              </a:rPr>
              <a:t> </a:t>
            </a:r>
            <a:r>
              <a:rPr lang="nl-NL" sz="1800" err="1">
                <a:latin typeface="Times New Roman"/>
                <a:cs typeface="Calibri"/>
              </a:rPr>
              <a:t>inspection</a:t>
            </a:r>
            <a:r>
              <a:rPr lang="nl-NL" sz="1800" dirty="0">
                <a:latin typeface="Times New Roman"/>
                <a:cs typeface="Calibri"/>
              </a:rPr>
              <a:t> of e.g. trigger </a:t>
            </a:r>
            <a:r>
              <a:rPr lang="nl-NL" sz="1800" err="1">
                <a:latin typeface="Times New Roman"/>
                <a:cs typeface="Calibri"/>
              </a:rPr>
              <a:t>rate</a:t>
            </a:r>
            <a:br>
              <a:rPr lang="nl-NL" dirty="0">
                <a:latin typeface="Times New Roman"/>
                <a:cs typeface="Calibri"/>
              </a:rPr>
            </a:br>
            <a:endParaRPr lang="nl-NL" sz="1800">
              <a:latin typeface="Times New Roman"/>
              <a:cs typeface="Calibri"/>
            </a:endParaRPr>
          </a:p>
          <a:p>
            <a:r>
              <a:rPr lang="nl-NL" sz="2000" b="1" dirty="0">
                <a:solidFill>
                  <a:srgbClr val="0070C0"/>
                </a:solidFill>
                <a:latin typeface="Times New Roman"/>
                <a:cs typeface="Times New Roman"/>
              </a:rPr>
              <a:t>Feedback </a:t>
            </a:r>
            <a:r>
              <a:rPr lang="nl-NL" sz="2000" b="1" err="1">
                <a:solidFill>
                  <a:srgbClr val="0070C0"/>
                </a:solidFill>
                <a:latin typeface="Times New Roman"/>
                <a:cs typeface="Times New Roman"/>
              </a:rPr>
              <a:t>and</a:t>
            </a:r>
            <a:r>
              <a:rPr lang="nl-NL" sz="2000" b="1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nl-NL" sz="2000" b="1" err="1">
                <a:solidFill>
                  <a:srgbClr val="0070C0"/>
                </a:solidFill>
                <a:latin typeface="Times New Roman"/>
                <a:cs typeface="Times New Roman"/>
              </a:rPr>
              <a:t>suggestions</a:t>
            </a:r>
            <a:r>
              <a:rPr lang="nl-NL" sz="2000" b="1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nl-NL" sz="2000" b="1" err="1">
                <a:solidFill>
                  <a:srgbClr val="0070C0"/>
                </a:solidFill>
                <a:latin typeface="Times New Roman"/>
                <a:cs typeface="Times New Roman"/>
              </a:rPr>
              <a:t>from</a:t>
            </a:r>
            <a:r>
              <a:rPr lang="nl-NL" sz="2000" b="1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nl-NL" sz="2000" b="1" err="1">
                <a:solidFill>
                  <a:srgbClr val="0070C0"/>
                </a:solidFill>
                <a:latin typeface="Times New Roman"/>
                <a:cs typeface="Times New Roman"/>
              </a:rPr>
              <a:t>the</a:t>
            </a:r>
            <a:r>
              <a:rPr lang="nl-NL" sz="2000" b="1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nl-NL" sz="2000" b="1" err="1">
                <a:solidFill>
                  <a:srgbClr val="0070C0"/>
                </a:solidFill>
                <a:latin typeface="Times New Roman"/>
                <a:cs typeface="Times New Roman"/>
              </a:rPr>
              <a:t>simulations</a:t>
            </a:r>
            <a:r>
              <a:rPr lang="nl-NL" sz="2000" b="1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nl-NL" sz="2000" b="1" err="1">
                <a:solidFill>
                  <a:srgbClr val="0070C0"/>
                </a:solidFill>
                <a:latin typeface="Times New Roman"/>
                <a:cs typeface="Times New Roman"/>
              </a:rPr>
              <a:t>working</a:t>
            </a:r>
            <a:r>
              <a:rPr lang="nl-NL" sz="2000" b="1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nl-NL" sz="2000" b="1" err="1">
                <a:solidFill>
                  <a:srgbClr val="0070C0"/>
                </a:solidFill>
                <a:latin typeface="Times New Roman"/>
                <a:cs typeface="Times New Roman"/>
              </a:rPr>
              <a:t>group</a:t>
            </a:r>
            <a:r>
              <a:rPr lang="nl-NL" sz="2000" b="1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nl-NL" sz="2000" dirty="0">
                <a:latin typeface="Times New Roman"/>
                <a:cs typeface="Times New Roman"/>
              </a:rPr>
              <a:t>are </a:t>
            </a:r>
            <a:r>
              <a:rPr lang="nl-NL" sz="2000" err="1">
                <a:latin typeface="Times New Roman"/>
                <a:cs typeface="Times New Roman"/>
              </a:rPr>
              <a:t>very</a:t>
            </a:r>
            <a:r>
              <a:rPr lang="nl-NL" sz="2000" dirty="0">
                <a:latin typeface="Times New Roman"/>
                <a:cs typeface="Times New Roman"/>
              </a:rPr>
              <a:t> relevant!</a:t>
            </a:r>
          </a:p>
          <a:p>
            <a:pPr lvl="1" indent="-457200"/>
            <a:endParaRPr lang="nl-NL" sz="1800" dirty="0">
              <a:latin typeface="Times New Roman"/>
              <a:cs typeface="Times New Roman"/>
            </a:endParaRPr>
          </a:p>
          <a:p>
            <a:pPr lvl="1" indent="-457200"/>
            <a:r>
              <a:rPr lang="nl-NL" sz="1800" err="1">
                <a:latin typeface="Times New Roman"/>
                <a:cs typeface="Times New Roman"/>
              </a:rPr>
              <a:t>Which</a:t>
            </a:r>
            <a:r>
              <a:rPr lang="nl-NL" sz="1800" dirty="0">
                <a:latin typeface="Times New Roman"/>
                <a:cs typeface="Times New Roman"/>
              </a:rPr>
              <a:t> </a:t>
            </a:r>
            <a:r>
              <a:rPr lang="nl-NL" sz="1800" err="1">
                <a:latin typeface="Times New Roman"/>
                <a:cs typeface="Times New Roman"/>
              </a:rPr>
              <a:t>versions</a:t>
            </a:r>
            <a:r>
              <a:rPr lang="nl-NL" sz="1800" dirty="0">
                <a:latin typeface="Times New Roman"/>
                <a:cs typeface="Times New Roman"/>
              </a:rPr>
              <a:t> of </a:t>
            </a:r>
            <a:r>
              <a:rPr lang="nl-NL" sz="1800" err="1">
                <a:latin typeface="Times New Roman"/>
                <a:cs typeface="Times New Roman"/>
              </a:rPr>
              <a:t>which</a:t>
            </a:r>
            <a:r>
              <a:rPr lang="nl-NL" sz="1800" dirty="0">
                <a:latin typeface="Times New Roman"/>
                <a:cs typeface="Times New Roman"/>
              </a:rPr>
              <a:t> generators </a:t>
            </a:r>
            <a:r>
              <a:rPr lang="nl-NL" sz="1800" b="1" err="1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require</a:t>
            </a:r>
            <a:r>
              <a:rPr lang="nl-NL" sz="1800" b="1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nl-NL" sz="1800" b="1" err="1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which</a:t>
            </a:r>
            <a:r>
              <a:rPr lang="nl-NL" sz="1800" b="1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 header fields</a:t>
            </a:r>
            <a:r>
              <a:rPr lang="nl-NL" sz="1800" dirty="0">
                <a:latin typeface="Times New Roman"/>
                <a:cs typeface="Times New Roman"/>
              </a:rPr>
              <a:t>?</a:t>
            </a:r>
          </a:p>
          <a:p>
            <a:pPr lvl="1" indent="-457200"/>
            <a:r>
              <a:rPr lang="nl-NL" sz="1800" dirty="0">
                <a:latin typeface="Times New Roman"/>
                <a:cs typeface="Times New Roman"/>
              </a:rPr>
              <a:t>Do </a:t>
            </a:r>
            <a:r>
              <a:rPr lang="nl-NL" sz="1800" err="1">
                <a:latin typeface="Times New Roman"/>
                <a:cs typeface="Times New Roman"/>
              </a:rPr>
              <a:t>specific</a:t>
            </a:r>
            <a:r>
              <a:rPr lang="nl-NL" sz="1800" dirty="0">
                <a:latin typeface="Times New Roman"/>
                <a:cs typeface="Times New Roman"/>
              </a:rPr>
              <a:t> generators </a:t>
            </a:r>
            <a:r>
              <a:rPr lang="nl-NL" sz="1800" err="1">
                <a:latin typeface="Times New Roman"/>
                <a:cs typeface="Times New Roman"/>
              </a:rPr>
              <a:t>need</a:t>
            </a:r>
            <a:r>
              <a:rPr lang="nl-NL" sz="1800" dirty="0">
                <a:latin typeface="Times New Roman"/>
                <a:cs typeface="Times New Roman"/>
              </a:rPr>
              <a:t> </a:t>
            </a:r>
            <a:r>
              <a:rPr lang="nl-NL" sz="1800" err="1">
                <a:latin typeface="Times New Roman"/>
                <a:cs typeface="Times New Roman"/>
              </a:rPr>
              <a:t>additional</a:t>
            </a:r>
            <a:r>
              <a:rPr lang="nl-NL" sz="1800" dirty="0">
                <a:latin typeface="Times New Roman"/>
                <a:cs typeface="Times New Roman"/>
              </a:rPr>
              <a:t> </a:t>
            </a:r>
            <a:r>
              <a:rPr lang="nl-NL" sz="1800" err="1">
                <a:latin typeface="Times New Roman"/>
                <a:cs typeface="Times New Roman"/>
              </a:rPr>
              <a:t>customization</a:t>
            </a:r>
            <a:r>
              <a:rPr lang="nl-NL" sz="1800" dirty="0">
                <a:latin typeface="Times New Roman"/>
                <a:cs typeface="Times New Roman"/>
              </a:rPr>
              <a:t> of </a:t>
            </a:r>
            <a:r>
              <a:rPr lang="nl-NL" sz="1800" err="1">
                <a:latin typeface="Times New Roman"/>
                <a:cs typeface="Times New Roman"/>
              </a:rPr>
              <a:t>the</a:t>
            </a:r>
            <a:r>
              <a:rPr lang="nl-NL" sz="1800" dirty="0">
                <a:latin typeface="Times New Roman"/>
                <a:cs typeface="Times New Roman"/>
              </a:rPr>
              <a:t> </a:t>
            </a:r>
            <a:r>
              <a:rPr lang="nl-NL" sz="1800" err="1">
                <a:latin typeface="Times New Roman"/>
                <a:cs typeface="Times New Roman"/>
              </a:rPr>
              <a:t>weight-function</a:t>
            </a:r>
            <a:r>
              <a:rPr lang="nl-NL" sz="1800" dirty="0">
                <a:latin typeface="Times New Roman"/>
                <a:cs typeface="Times New Roman"/>
              </a:rPr>
              <a:t>?</a:t>
            </a:r>
          </a:p>
          <a:p>
            <a:endParaRPr lang="nl-NL" sz="2000" dirty="0">
              <a:latin typeface="Times New Roman"/>
              <a:cs typeface="Calibri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CE41320-35C1-44F9-BE1E-FE3E6EB32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dirty="0" smtClean="0"/>
              <a:t>17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4C68834-5D71-457B-AA52-53B2269FC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KM3NeT collaboration meeting | Bouke Jung (bjung@nikhef.nl)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54CB420-BCCC-48B7-BEF2-E4EEFAE59A64}"/>
              </a:ext>
            </a:extLst>
          </p:cNvPr>
          <p:cNvSpPr txBox="1"/>
          <p:nvPr/>
        </p:nvSpPr>
        <p:spPr>
          <a:xfrm>
            <a:off x="5208396" y="3212391"/>
            <a:ext cx="5348573" cy="147732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dirty="0">
                <a:latin typeface="Times New Roman"/>
                <a:cs typeface="Calibri"/>
              </a:rPr>
              <a:t>E.g.: </a:t>
            </a:r>
          </a:p>
          <a:p>
            <a:pPr marL="285750" indent="-285750">
              <a:buFont typeface="Arial"/>
              <a:buChar char="•"/>
            </a:pPr>
            <a:r>
              <a:rPr lang="nl-NL" dirty="0" err="1">
                <a:latin typeface="Times New Roman"/>
                <a:cs typeface="Calibri"/>
              </a:rPr>
              <a:t>gSeaGen</a:t>
            </a:r>
            <a:r>
              <a:rPr lang="nl-NL" dirty="0">
                <a:latin typeface="Times New Roman"/>
                <a:cs typeface="Calibri"/>
              </a:rPr>
              <a:t> v5.0 ORCA 115-string </a:t>
            </a:r>
            <a:r>
              <a:rPr lang="nl-NL" dirty="0" err="1">
                <a:latin typeface="Times New Roman"/>
                <a:cs typeface="Calibri"/>
              </a:rPr>
              <a:t>production</a:t>
            </a:r>
            <a:r>
              <a:rPr lang="nl-NL" dirty="0">
                <a:latin typeface="Times New Roman"/>
                <a:cs typeface="Calibri"/>
              </a:rPr>
              <a:t> stores generator name </a:t>
            </a:r>
            <a:r>
              <a:rPr lang="nl-NL" dirty="0" err="1">
                <a:latin typeface="Times New Roman"/>
                <a:cs typeface="Calibri"/>
              </a:rPr>
              <a:t>under</a:t>
            </a:r>
            <a:r>
              <a:rPr lang="nl-NL" dirty="0">
                <a:latin typeface="Times New Roman"/>
                <a:cs typeface="Calibri"/>
              </a:rPr>
              <a:t> '</a:t>
            </a:r>
            <a:r>
              <a:rPr lang="nl-NL" dirty="0" err="1">
                <a:latin typeface="Times New Roman"/>
                <a:cs typeface="Calibri"/>
              </a:rPr>
              <a:t>physics</a:t>
            </a:r>
            <a:r>
              <a:rPr lang="nl-NL" dirty="0">
                <a:latin typeface="Times New Roman"/>
                <a:cs typeface="Calibri"/>
              </a:rPr>
              <a:t>' header-field</a:t>
            </a:r>
          </a:p>
          <a:p>
            <a:pPr marL="285750" indent="-285750">
              <a:buFont typeface="Arial"/>
              <a:buChar char="•"/>
            </a:pPr>
            <a:r>
              <a:rPr lang="nl-NL" dirty="0" err="1">
                <a:latin typeface="Times New Roman"/>
                <a:cs typeface="Calibri"/>
              </a:rPr>
              <a:t>GSeaGen</a:t>
            </a:r>
            <a:r>
              <a:rPr lang="nl-NL" dirty="0">
                <a:latin typeface="Times New Roman"/>
                <a:cs typeface="Calibri"/>
              </a:rPr>
              <a:t> v5.40 ORCA 4-string </a:t>
            </a:r>
            <a:r>
              <a:rPr lang="nl-NL" dirty="0" err="1">
                <a:latin typeface="Times New Roman"/>
                <a:cs typeface="Calibri"/>
              </a:rPr>
              <a:t>production</a:t>
            </a:r>
            <a:r>
              <a:rPr lang="nl-NL" dirty="0">
                <a:latin typeface="Times New Roman"/>
                <a:cs typeface="Calibri"/>
              </a:rPr>
              <a:t> stores</a:t>
            </a:r>
            <a:br>
              <a:rPr lang="nl-NL" dirty="0">
                <a:latin typeface="Times New Roman"/>
                <a:cs typeface="Calibri"/>
              </a:rPr>
            </a:br>
            <a:r>
              <a:rPr lang="nl-NL" dirty="0">
                <a:latin typeface="Times New Roman"/>
                <a:cs typeface="Calibri"/>
              </a:rPr>
              <a:t>generator name </a:t>
            </a:r>
            <a:r>
              <a:rPr lang="nl-NL" dirty="0" err="1">
                <a:latin typeface="Times New Roman"/>
                <a:cs typeface="Calibri"/>
              </a:rPr>
              <a:t>under</a:t>
            </a:r>
            <a:r>
              <a:rPr lang="nl-NL" dirty="0">
                <a:latin typeface="Times New Roman"/>
                <a:cs typeface="Calibri"/>
              </a:rPr>
              <a:t> '</a:t>
            </a:r>
            <a:r>
              <a:rPr lang="nl-NL" dirty="0" err="1">
                <a:latin typeface="Times New Roman"/>
                <a:cs typeface="Calibri"/>
              </a:rPr>
              <a:t>simul</a:t>
            </a:r>
            <a:r>
              <a:rPr lang="nl-NL" dirty="0">
                <a:latin typeface="Times New Roman"/>
                <a:cs typeface="Calibri"/>
              </a:rPr>
              <a:t>' header-field</a:t>
            </a:r>
          </a:p>
        </p:txBody>
      </p:sp>
      <p:sp>
        <p:nvSpPr>
          <p:cNvPr id="6" name="Pijl: omhoog 5">
            <a:extLst>
              <a:ext uri="{FF2B5EF4-FFF2-40B4-BE49-F238E27FC236}">
                <a16:creationId xmlns:a16="http://schemas.microsoft.com/office/drawing/2014/main" id="{F8D20F53-7D80-4F1E-A4FE-81BD5C1F5B86}"/>
              </a:ext>
            </a:extLst>
          </p:cNvPr>
          <p:cNvSpPr/>
          <p:nvPr/>
        </p:nvSpPr>
        <p:spPr>
          <a:xfrm rot="1980000">
            <a:off x="5585105" y="4682036"/>
            <a:ext cx="428625" cy="857250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voettekst 3">
            <a:extLst>
              <a:ext uri="{FF2B5EF4-FFF2-40B4-BE49-F238E27FC236}">
                <a16:creationId xmlns:a16="http://schemas.microsoft.com/office/drawing/2014/main" id="{5EE3E4A1-23D6-4915-8A9A-1D413A7FD0D8}"/>
              </a:ext>
            </a:extLst>
          </p:cNvPr>
          <p:cNvSpPr txBox="1">
            <a:spLocks/>
          </p:cNvSpPr>
          <p:nvPr/>
        </p:nvSpPr>
        <p:spPr>
          <a:xfrm>
            <a:off x="582282" y="6350599"/>
            <a:ext cx="1038046" cy="3795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/>
              <a:t>2021-02-09</a:t>
            </a:r>
          </a:p>
        </p:txBody>
      </p:sp>
    </p:spTree>
    <p:extLst>
      <p:ext uri="{BB962C8B-B14F-4D97-AF65-F5344CB8AC3E}">
        <p14:creationId xmlns:p14="http://schemas.microsoft.com/office/powerpoint/2010/main" val="273978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5D5129-86A8-474B-969A-E678A6A19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54" y="140433"/>
            <a:ext cx="10515600" cy="749179"/>
          </a:xfrm>
        </p:spPr>
        <p:txBody>
          <a:bodyPr/>
          <a:lstStyle/>
          <a:p>
            <a:r>
              <a:rPr lang="nl-NL" b="1" dirty="0">
                <a:latin typeface="Times New Roman"/>
                <a:cs typeface="Calibri Light"/>
              </a:rPr>
              <a:t>Summary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AEA5D1-7415-4B68-8AC3-CBFAECD51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1366471"/>
            <a:ext cx="11580446" cy="53477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400" dirty="0">
                <a:latin typeface="Times New Roman"/>
                <a:cs typeface="Calibri"/>
              </a:rPr>
              <a:t>A common software-</a:t>
            </a:r>
            <a:r>
              <a:rPr lang="nl-NL" sz="2400" dirty="0" err="1">
                <a:latin typeface="Times New Roman"/>
                <a:cs typeface="Calibri"/>
              </a:rPr>
              <a:t>framework</a:t>
            </a:r>
            <a:r>
              <a:rPr lang="nl-NL" sz="2400" dirty="0">
                <a:latin typeface="Times New Roman"/>
                <a:cs typeface="Calibri"/>
              </a:rPr>
              <a:t> </a:t>
            </a:r>
            <a:r>
              <a:rPr lang="nl-NL" sz="2400" dirty="0" err="1">
                <a:latin typeface="Times New Roman"/>
                <a:cs typeface="Calibri"/>
              </a:rPr>
              <a:t>for</a:t>
            </a:r>
            <a:r>
              <a:rPr lang="nl-NL" sz="2400" dirty="0">
                <a:latin typeface="Times New Roman"/>
                <a:cs typeface="Calibri"/>
              </a:rPr>
              <a:t> MC event-</a:t>
            </a:r>
            <a:r>
              <a:rPr lang="nl-NL" sz="2400" dirty="0" err="1">
                <a:latin typeface="Times New Roman"/>
                <a:cs typeface="Calibri"/>
              </a:rPr>
              <a:t>weighting</a:t>
            </a:r>
            <a:r>
              <a:rPr lang="nl-NL" sz="2400" dirty="0">
                <a:latin typeface="Times New Roman"/>
                <a:cs typeface="Calibri"/>
              </a:rPr>
              <a:t> has been set up</a:t>
            </a:r>
          </a:p>
          <a:p>
            <a:pPr lvl="1" indent="-457200"/>
            <a:endParaRPr lang="nl-NL" sz="1600" dirty="0">
              <a:latin typeface="Times New Roman"/>
              <a:cs typeface="Calibri"/>
            </a:endParaRPr>
          </a:p>
          <a:p>
            <a:pPr lvl="1" indent="-457200"/>
            <a:endParaRPr lang="nl-NL" sz="1600" dirty="0">
              <a:solidFill>
                <a:srgbClr val="000000"/>
              </a:solidFill>
              <a:latin typeface="Times New Roman"/>
              <a:cs typeface="Calibri"/>
            </a:endParaRPr>
          </a:p>
          <a:p>
            <a:r>
              <a:rPr lang="nl-NL" sz="2200" b="1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Calibri"/>
              </a:rPr>
              <a:t>NOT </a:t>
            </a:r>
            <a:r>
              <a:rPr lang="nl-NL" sz="22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cs typeface="Calibri"/>
              </a:rPr>
              <a:t>intended</a:t>
            </a:r>
            <a:r>
              <a:rPr lang="nl-NL" sz="2200" b="1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Calibri"/>
              </a:rPr>
              <a:t> as a black-box</a:t>
            </a:r>
            <a:r>
              <a:rPr lang="nl-NL" sz="2200" dirty="0">
                <a:latin typeface="Times New Roman"/>
                <a:cs typeface="Calibri"/>
              </a:rPr>
              <a:t>, but </a:t>
            </a:r>
            <a:r>
              <a:rPr lang="nl-NL" sz="2200" dirty="0" err="1">
                <a:latin typeface="Times New Roman"/>
                <a:cs typeface="Calibri"/>
              </a:rPr>
              <a:t>hopefully</a:t>
            </a:r>
            <a:r>
              <a:rPr lang="nl-NL" sz="2200" dirty="0">
                <a:latin typeface="Times New Roman"/>
                <a:cs typeface="Calibri"/>
              </a:rPr>
              <a:t> </a:t>
            </a:r>
            <a:r>
              <a:rPr lang="nl-NL" sz="2200" dirty="0" err="1">
                <a:latin typeface="Times New Roman"/>
                <a:cs typeface="Calibri"/>
              </a:rPr>
              <a:t>can</a:t>
            </a:r>
            <a:r>
              <a:rPr lang="nl-NL" sz="2200" dirty="0">
                <a:latin typeface="Times New Roman"/>
                <a:cs typeface="Calibri"/>
              </a:rPr>
              <a:t> </a:t>
            </a:r>
            <a:r>
              <a:rPr lang="nl-NL" sz="2200" dirty="0" err="1">
                <a:latin typeface="Times New Roman"/>
                <a:cs typeface="Calibri"/>
              </a:rPr>
              <a:t>be</a:t>
            </a:r>
            <a:r>
              <a:rPr lang="nl-NL" sz="2200" dirty="0">
                <a:latin typeface="Times New Roman"/>
                <a:cs typeface="Calibri"/>
              </a:rPr>
              <a:t> </a:t>
            </a:r>
            <a:r>
              <a:rPr lang="nl-NL" sz="2200" dirty="0" err="1">
                <a:latin typeface="Times New Roman"/>
                <a:cs typeface="Calibri"/>
              </a:rPr>
              <a:t>used</a:t>
            </a:r>
            <a:r>
              <a:rPr lang="nl-NL" sz="2200" dirty="0">
                <a:latin typeface="Times New Roman"/>
                <a:cs typeface="Calibri"/>
              </a:rPr>
              <a:t> as </a:t>
            </a:r>
            <a:br>
              <a:rPr lang="nl-NL" sz="2200" dirty="0">
                <a:latin typeface="Times New Roman"/>
                <a:cs typeface="Calibri"/>
              </a:rPr>
            </a:br>
            <a:r>
              <a:rPr lang="nl-NL" sz="2200" dirty="0">
                <a:solidFill>
                  <a:srgbClr val="0070C0"/>
                </a:solidFill>
                <a:latin typeface="Times New Roman"/>
                <a:cs typeface="Calibri"/>
              </a:rPr>
              <a:t>a means </a:t>
            </a:r>
            <a:r>
              <a:rPr lang="nl-NL" sz="2200" dirty="0" err="1">
                <a:solidFill>
                  <a:srgbClr val="0070C0"/>
                </a:solidFill>
                <a:latin typeface="Times New Roman"/>
                <a:cs typeface="Calibri"/>
              </a:rPr>
              <a:t>to</a:t>
            </a:r>
            <a:r>
              <a:rPr lang="nl-NL" sz="2200" dirty="0">
                <a:solidFill>
                  <a:srgbClr val="0070C0"/>
                </a:solidFill>
                <a:latin typeface="Times New Roman"/>
                <a:cs typeface="Calibri"/>
              </a:rPr>
              <a:t> (</a:t>
            </a:r>
            <a:r>
              <a:rPr lang="nl-NL" sz="2200" dirty="0" err="1">
                <a:solidFill>
                  <a:srgbClr val="0070C0"/>
                </a:solidFill>
                <a:latin typeface="Times New Roman"/>
                <a:cs typeface="Calibri"/>
              </a:rPr>
              <a:t>better</a:t>
            </a:r>
            <a:r>
              <a:rPr lang="nl-NL" sz="2200" dirty="0">
                <a:solidFill>
                  <a:srgbClr val="0070C0"/>
                </a:solidFill>
                <a:latin typeface="Times New Roman"/>
                <a:cs typeface="Calibri"/>
              </a:rPr>
              <a:t>) </a:t>
            </a:r>
            <a:r>
              <a:rPr lang="nl-NL" sz="2200" b="1" dirty="0">
                <a:solidFill>
                  <a:srgbClr val="0070C0"/>
                </a:solidFill>
                <a:latin typeface="Times New Roman"/>
                <a:cs typeface="Calibri"/>
              </a:rPr>
              <a:t>document, </a:t>
            </a:r>
            <a:r>
              <a:rPr lang="nl-NL" sz="2200" b="1" dirty="0" err="1">
                <a:solidFill>
                  <a:srgbClr val="0070C0"/>
                </a:solidFill>
                <a:latin typeface="Times New Roman"/>
                <a:cs typeface="Calibri"/>
              </a:rPr>
              <a:t>harmonize</a:t>
            </a:r>
            <a:r>
              <a:rPr lang="nl-NL" sz="2200" b="1" dirty="0">
                <a:solidFill>
                  <a:srgbClr val="0070C0"/>
                </a:solidFill>
                <a:latin typeface="Times New Roman"/>
                <a:cs typeface="Calibri"/>
              </a:rPr>
              <a:t> </a:t>
            </a:r>
            <a:r>
              <a:rPr lang="nl-NL" sz="2200" b="1" dirty="0" err="1">
                <a:solidFill>
                  <a:srgbClr val="0070C0"/>
                </a:solidFill>
                <a:latin typeface="Times New Roman"/>
                <a:cs typeface="Calibri"/>
              </a:rPr>
              <a:t>and</a:t>
            </a:r>
            <a:r>
              <a:rPr lang="nl-NL" sz="2200" b="1" dirty="0">
                <a:solidFill>
                  <a:srgbClr val="0070C0"/>
                </a:solidFill>
                <a:latin typeface="Times New Roman"/>
                <a:cs typeface="Calibri"/>
              </a:rPr>
              <a:t> </a:t>
            </a:r>
            <a:r>
              <a:rPr lang="nl-NL" sz="2200" b="1" dirty="0" err="1">
                <a:solidFill>
                  <a:srgbClr val="0070C0"/>
                </a:solidFill>
                <a:latin typeface="Times New Roman"/>
                <a:cs typeface="Calibri"/>
              </a:rPr>
              <a:t>standardize</a:t>
            </a:r>
            <a:r>
              <a:rPr lang="nl-NL" sz="2200" dirty="0">
                <a:latin typeface="Times New Roman"/>
                <a:cs typeface="Calibri"/>
              </a:rPr>
              <a:t> </a:t>
            </a:r>
            <a:br>
              <a:rPr lang="nl-NL" sz="2200" dirty="0">
                <a:latin typeface="Times New Roman"/>
                <a:cs typeface="Calibri"/>
              </a:rPr>
            </a:br>
            <a:r>
              <a:rPr lang="nl-NL" sz="2200" dirty="0" err="1">
                <a:latin typeface="Times New Roman"/>
                <a:cs typeface="Calibri"/>
              </a:rPr>
              <a:t>the</a:t>
            </a:r>
            <a:r>
              <a:rPr lang="nl-NL" sz="2200" dirty="0">
                <a:latin typeface="Times New Roman"/>
                <a:cs typeface="Calibri"/>
              </a:rPr>
              <a:t> MC header formats </a:t>
            </a:r>
            <a:r>
              <a:rPr lang="nl-NL" sz="2200" dirty="0" err="1">
                <a:latin typeface="Times New Roman"/>
                <a:cs typeface="Calibri"/>
              </a:rPr>
              <a:t>and</a:t>
            </a:r>
            <a:r>
              <a:rPr lang="nl-NL" sz="2200" dirty="0">
                <a:latin typeface="Times New Roman"/>
                <a:cs typeface="Calibri"/>
              </a:rPr>
              <a:t> event </a:t>
            </a:r>
            <a:r>
              <a:rPr lang="nl-NL" sz="2200" dirty="0" err="1">
                <a:latin typeface="Times New Roman"/>
                <a:cs typeface="Calibri"/>
              </a:rPr>
              <a:t>weighting</a:t>
            </a:r>
            <a:endParaRPr lang="nl-NL" sz="2200">
              <a:latin typeface="Times New Roman"/>
              <a:cs typeface="Calibri"/>
            </a:endParaRPr>
          </a:p>
          <a:p>
            <a:pPr marL="228600"/>
            <a:endParaRPr lang="nl-NL" sz="2200" dirty="0">
              <a:latin typeface="Times New Roman"/>
              <a:cs typeface="Calibri"/>
            </a:endParaRPr>
          </a:p>
          <a:p>
            <a:pPr marL="228600"/>
            <a:endParaRPr lang="nl-NL" sz="2200" dirty="0">
              <a:latin typeface="Times New Roman"/>
              <a:cs typeface="Calibri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CE41320-35C1-44F9-BE1E-FE3E6EB32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4C68834-5D71-457B-AA52-53B2269FC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KM3NeT collaboration meeting | Bouke Jung (bjung@nikhef.nl)</a:t>
            </a:r>
          </a:p>
        </p:txBody>
      </p:sp>
      <p:pic>
        <p:nvPicPr>
          <p:cNvPr id="6" name="Afbeelding 6">
            <a:extLst>
              <a:ext uri="{FF2B5EF4-FFF2-40B4-BE49-F238E27FC236}">
                <a16:creationId xmlns:a16="http://schemas.microsoft.com/office/drawing/2014/main" id="{4079C293-021E-49D4-BB5E-BC1DB656F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5" y="3629025"/>
            <a:ext cx="2400300" cy="2400300"/>
          </a:xfrm>
          <a:prstGeom prst="rect">
            <a:avLst/>
          </a:prstGeom>
        </p:spPr>
      </p:pic>
      <p:pic>
        <p:nvPicPr>
          <p:cNvPr id="7" name="Afbeelding 7" descr="Afbeelding met binnen, donker&#10;&#10;Automatisch gegenereerde beschrijving">
            <a:extLst>
              <a:ext uri="{FF2B5EF4-FFF2-40B4-BE49-F238E27FC236}">
                <a16:creationId xmlns:a16="http://schemas.microsoft.com/office/drawing/2014/main" id="{B27D4C6A-B657-4D79-95D7-7C7AC791D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550" y="3952875"/>
            <a:ext cx="3114675" cy="2076450"/>
          </a:xfrm>
          <a:prstGeom prst="rect">
            <a:avLst/>
          </a:prstGeom>
        </p:spPr>
      </p:pic>
      <p:pic>
        <p:nvPicPr>
          <p:cNvPr id="12" name="Afbeelding 12" descr="Afbeelding met pijl&#10;&#10;Automatisch gegenereerde beschrijving">
            <a:extLst>
              <a:ext uri="{FF2B5EF4-FFF2-40B4-BE49-F238E27FC236}">
                <a16:creationId xmlns:a16="http://schemas.microsoft.com/office/drawing/2014/main" id="{F889624D-9D63-4181-85A5-B8F6A99268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7550" y="4257675"/>
            <a:ext cx="990600" cy="1000125"/>
          </a:xfrm>
          <a:prstGeom prst="rect">
            <a:avLst/>
          </a:prstGeom>
        </p:spPr>
      </p:pic>
      <p:sp>
        <p:nvSpPr>
          <p:cNvPr id="10" name="Tijdelijke aanduiding voor voettekst 3">
            <a:extLst>
              <a:ext uri="{FF2B5EF4-FFF2-40B4-BE49-F238E27FC236}">
                <a16:creationId xmlns:a16="http://schemas.microsoft.com/office/drawing/2014/main" id="{51AC95CD-7D0C-4AF5-81FD-718FE4783D1E}"/>
              </a:ext>
            </a:extLst>
          </p:cNvPr>
          <p:cNvSpPr txBox="1">
            <a:spLocks/>
          </p:cNvSpPr>
          <p:nvPr/>
        </p:nvSpPr>
        <p:spPr>
          <a:xfrm>
            <a:off x="582282" y="6350599"/>
            <a:ext cx="1038046" cy="3795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/>
              <a:t>2021-02-09</a:t>
            </a:r>
          </a:p>
        </p:txBody>
      </p:sp>
      <p:sp>
        <p:nvSpPr>
          <p:cNvPr id="11" name="Vermenigvuldigingsteken 10">
            <a:extLst>
              <a:ext uri="{FF2B5EF4-FFF2-40B4-BE49-F238E27FC236}">
                <a16:creationId xmlns:a16="http://schemas.microsoft.com/office/drawing/2014/main" id="{BD671B3F-BA08-47A4-9B09-67856A54295D}"/>
              </a:ext>
            </a:extLst>
          </p:cNvPr>
          <p:cNvSpPr/>
          <p:nvPr/>
        </p:nvSpPr>
        <p:spPr>
          <a:xfrm>
            <a:off x="2073215" y="4510177"/>
            <a:ext cx="1667773" cy="948904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8474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5D5129-86A8-474B-969A-E678A6A19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08" y="228356"/>
            <a:ext cx="10515600" cy="749179"/>
          </a:xfrm>
        </p:spPr>
        <p:txBody>
          <a:bodyPr/>
          <a:lstStyle/>
          <a:p>
            <a:r>
              <a:rPr lang="nl-NL" b="1" dirty="0">
                <a:latin typeface="Times New Roman"/>
                <a:cs typeface="Calibri Light"/>
              </a:rPr>
              <a:t>In a nutshell</a:t>
            </a:r>
            <a:endParaRPr lang="nl-NL" b="1">
              <a:latin typeface="Times New Roman"/>
              <a:cs typeface="Times New Roman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AEA5D1-7415-4B68-8AC3-CBFAECD51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08" y="1358297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400" dirty="0">
                <a:latin typeface="Times New Roman"/>
                <a:cs typeface="Calibri"/>
              </a:rPr>
              <a:t>Running a program over </a:t>
            </a:r>
            <a:r>
              <a:rPr lang="nl-NL" sz="2400" dirty="0" err="1">
                <a:latin typeface="Times New Roman"/>
                <a:cs typeface="Calibri"/>
              </a:rPr>
              <a:t>many</a:t>
            </a:r>
            <a:r>
              <a:rPr lang="nl-NL" sz="2400" dirty="0">
                <a:latin typeface="Times New Roman"/>
                <a:cs typeface="Calibri"/>
              </a:rPr>
              <a:t> different (types) of MC files is </a:t>
            </a:r>
            <a:r>
              <a:rPr lang="nl-NL" sz="2400" dirty="0" err="1">
                <a:latin typeface="Times New Roman"/>
                <a:cs typeface="Calibri"/>
              </a:rPr>
              <a:t>possible</a:t>
            </a:r>
            <a:r>
              <a:rPr lang="nl-NL" sz="2400" dirty="0">
                <a:latin typeface="Times New Roman"/>
                <a:cs typeface="Calibri"/>
              </a:rPr>
              <a:t>...</a:t>
            </a:r>
            <a:br>
              <a:rPr lang="nl-NL" sz="2400" dirty="0">
                <a:latin typeface="Times New Roman"/>
                <a:cs typeface="Calibri"/>
              </a:rPr>
            </a:br>
            <a:r>
              <a:rPr lang="nl-NL" sz="2400" dirty="0">
                <a:latin typeface="Times New Roman"/>
                <a:cs typeface="Calibri"/>
              </a:rPr>
              <a:t>But </a:t>
            </a:r>
            <a:r>
              <a:rPr lang="nl-NL" sz="2400" dirty="0" err="1">
                <a:latin typeface="Times New Roman"/>
                <a:cs typeface="Calibri"/>
              </a:rPr>
              <a:t>not</a:t>
            </a:r>
            <a:r>
              <a:rPr lang="nl-NL" sz="2400" dirty="0">
                <a:latin typeface="Times New Roman"/>
                <a:cs typeface="Calibri"/>
              </a:rPr>
              <a:t> </a:t>
            </a:r>
            <a:r>
              <a:rPr lang="nl-NL" sz="2400" dirty="0" err="1">
                <a:latin typeface="Times New Roman"/>
                <a:cs typeface="Calibri"/>
              </a:rPr>
              <a:t>always</a:t>
            </a:r>
            <a:r>
              <a:rPr lang="nl-NL" sz="2400" dirty="0">
                <a:latin typeface="Times New Roman"/>
                <a:cs typeface="Calibri"/>
              </a:rPr>
              <a:t> practical or </a:t>
            </a:r>
            <a:r>
              <a:rPr lang="nl-NL" sz="2400" dirty="0" err="1">
                <a:latin typeface="Times New Roman"/>
                <a:cs typeface="Calibri"/>
              </a:rPr>
              <a:t>intuitive</a:t>
            </a:r>
            <a:r>
              <a:rPr lang="nl-NL" sz="2400" dirty="0">
                <a:latin typeface="Times New Roman"/>
                <a:cs typeface="Calibri"/>
              </a:rPr>
              <a:t> at </a:t>
            </a:r>
            <a:r>
              <a:rPr lang="nl-NL" sz="2400" dirty="0" err="1">
                <a:latin typeface="Times New Roman"/>
                <a:cs typeface="Calibri"/>
              </a:rPr>
              <a:t>the</a:t>
            </a:r>
            <a:r>
              <a:rPr lang="nl-NL" sz="2400" dirty="0">
                <a:latin typeface="Times New Roman"/>
                <a:cs typeface="Calibri"/>
              </a:rPr>
              <a:t> moment:</a:t>
            </a:r>
          </a:p>
          <a:p>
            <a:endParaRPr lang="nl-NL" sz="2400" dirty="0">
              <a:latin typeface="Times New Roman"/>
              <a:cs typeface="Calibri"/>
            </a:endParaRPr>
          </a:p>
          <a:p>
            <a:pPr lvl="1"/>
            <a:r>
              <a:rPr lang="nl-NL" sz="2000" dirty="0" err="1">
                <a:latin typeface="Times New Roman"/>
                <a:cs typeface="Calibri"/>
              </a:rPr>
              <a:t>Requires</a:t>
            </a:r>
            <a:r>
              <a:rPr lang="nl-NL" sz="2000" dirty="0">
                <a:latin typeface="Times New Roman"/>
                <a:cs typeface="Calibri"/>
              </a:rPr>
              <a:t> run-time </a:t>
            </a:r>
            <a:r>
              <a:rPr lang="nl-NL" sz="2000" dirty="0" err="1">
                <a:latin typeface="Times New Roman"/>
                <a:cs typeface="Calibri"/>
              </a:rPr>
              <a:t>classification</a:t>
            </a:r>
            <a:r>
              <a:rPr lang="nl-NL" sz="2000" dirty="0">
                <a:latin typeface="Times New Roman"/>
                <a:cs typeface="Calibri"/>
              </a:rPr>
              <a:t> </a:t>
            </a:r>
            <a:r>
              <a:rPr lang="nl-NL" sz="2000" dirty="0" err="1">
                <a:latin typeface="Times New Roman"/>
                <a:cs typeface="Calibri"/>
              </a:rPr>
              <a:t>and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dirty="0" err="1">
                <a:latin typeface="Times New Roman"/>
                <a:cs typeface="Calibri"/>
              </a:rPr>
              <a:t>combination</a:t>
            </a:r>
            <a:r>
              <a:rPr lang="nl-NL" sz="2000" dirty="0">
                <a:latin typeface="Times New Roman"/>
                <a:cs typeface="Calibri"/>
              </a:rPr>
              <a:t> of (</a:t>
            </a:r>
            <a:r>
              <a:rPr lang="nl-NL" sz="2000" dirty="0" err="1">
                <a:latin typeface="Times New Roman"/>
                <a:cs typeface="Calibri"/>
              </a:rPr>
              <a:t>many</a:t>
            </a:r>
            <a:r>
              <a:rPr lang="nl-NL" sz="2000" dirty="0">
                <a:latin typeface="Times New Roman"/>
                <a:cs typeface="Calibri"/>
              </a:rPr>
              <a:t> different) file-headers</a:t>
            </a:r>
          </a:p>
          <a:p>
            <a:pPr lvl="1"/>
            <a:r>
              <a:rPr lang="nl-NL" sz="2000" dirty="0" err="1">
                <a:latin typeface="Times New Roman"/>
                <a:cs typeface="Calibri"/>
              </a:rPr>
              <a:t>Requires</a:t>
            </a:r>
            <a:r>
              <a:rPr lang="nl-NL" sz="2000" dirty="0">
                <a:latin typeface="Times New Roman"/>
                <a:cs typeface="Calibri"/>
              </a:rPr>
              <a:t> run-time </a:t>
            </a:r>
            <a:r>
              <a:rPr lang="nl-NL" sz="2000" dirty="0" err="1">
                <a:latin typeface="Times New Roman"/>
                <a:cs typeface="Calibri"/>
              </a:rPr>
              <a:t>assignment</a:t>
            </a:r>
            <a:r>
              <a:rPr lang="nl-NL" sz="2000" dirty="0">
                <a:latin typeface="Times New Roman"/>
                <a:cs typeface="Calibri"/>
              </a:rPr>
              <a:t> of correct (</a:t>
            </a:r>
            <a:r>
              <a:rPr lang="nl-NL" sz="2000" dirty="0" err="1">
                <a:latin typeface="Times New Roman"/>
                <a:cs typeface="Calibri"/>
              </a:rPr>
              <a:t>combined</a:t>
            </a:r>
            <a:r>
              <a:rPr lang="nl-NL" sz="2000" dirty="0">
                <a:latin typeface="Times New Roman"/>
                <a:cs typeface="Calibri"/>
              </a:rPr>
              <a:t>) </a:t>
            </a:r>
            <a:r>
              <a:rPr lang="nl-NL" sz="2000" dirty="0" err="1">
                <a:latin typeface="Times New Roman"/>
                <a:cs typeface="Calibri"/>
              </a:rPr>
              <a:t>weights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dirty="0" err="1">
                <a:latin typeface="Times New Roman"/>
                <a:cs typeface="Calibri"/>
              </a:rPr>
              <a:t>to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dirty="0" err="1">
                <a:latin typeface="Times New Roman"/>
                <a:cs typeface="Calibri"/>
              </a:rPr>
              <a:t>each</a:t>
            </a:r>
            <a:r>
              <a:rPr lang="nl-NL" sz="2000" dirty="0">
                <a:latin typeface="Times New Roman"/>
                <a:cs typeface="Calibri"/>
              </a:rPr>
              <a:t> event</a:t>
            </a:r>
          </a:p>
          <a:p>
            <a:pPr lvl="1"/>
            <a:endParaRPr lang="nl-NL" sz="2000" dirty="0">
              <a:latin typeface="Times New Roman"/>
              <a:cs typeface="Calibri"/>
            </a:endParaRPr>
          </a:p>
          <a:p>
            <a:pPr lvl="1"/>
            <a:endParaRPr lang="nl-NL" sz="2000" dirty="0">
              <a:latin typeface="Times New Roman"/>
              <a:cs typeface="Calibri"/>
            </a:endParaRPr>
          </a:p>
          <a:p>
            <a:r>
              <a:rPr lang="nl-NL" sz="2400" dirty="0">
                <a:latin typeface="Times New Roman"/>
                <a:cs typeface="Calibri"/>
              </a:rPr>
              <a:t>A </a:t>
            </a:r>
            <a:r>
              <a:rPr lang="nl-NL" sz="2400" dirty="0" err="1">
                <a:latin typeface="Times New Roman"/>
                <a:cs typeface="Calibri"/>
              </a:rPr>
              <a:t>general</a:t>
            </a:r>
            <a:r>
              <a:rPr lang="nl-NL" sz="2400" dirty="0">
                <a:latin typeface="Times New Roman"/>
                <a:cs typeface="Calibri"/>
              </a:rPr>
              <a:t> </a:t>
            </a:r>
            <a:r>
              <a:rPr lang="nl-NL" sz="2400" dirty="0" err="1">
                <a:latin typeface="Times New Roman"/>
                <a:cs typeface="Calibri"/>
              </a:rPr>
              <a:t>Jpp-framework</a:t>
            </a:r>
            <a:r>
              <a:rPr lang="nl-NL" sz="2400" dirty="0">
                <a:latin typeface="Times New Roman"/>
                <a:cs typeface="Calibri"/>
              </a:rPr>
              <a:t> has been made </a:t>
            </a:r>
            <a:r>
              <a:rPr lang="nl-NL" sz="2400" dirty="0" err="1">
                <a:latin typeface="Times New Roman"/>
                <a:cs typeface="Calibri"/>
              </a:rPr>
              <a:t>available</a:t>
            </a:r>
            <a:r>
              <a:rPr lang="nl-NL" sz="2400" dirty="0">
                <a:latin typeface="Times New Roman"/>
                <a:cs typeface="Calibri"/>
              </a:rPr>
              <a:t> </a:t>
            </a:r>
            <a:r>
              <a:rPr lang="nl-NL" sz="2400" dirty="0" err="1">
                <a:latin typeface="Times New Roman"/>
                <a:cs typeface="Calibri"/>
              </a:rPr>
              <a:t>to</a:t>
            </a:r>
            <a:r>
              <a:rPr lang="nl-NL" sz="2400" dirty="0">
                <a:latin typeface="Times New Roman"/>
                <a:cs typeface="Calibri"/>
              </a:rPr>
              <a:t> </a:t>
            </a:r>
            <a:r>
              <a:rPr lang="nl-NL" sz="2400" dirty="0" err="1">
                <a:latin typeface="Times New Roman"/>
                <a:cs typeface="Calibri"/>
              </a:rPr>
              <a:t>accomplish</a:t>
            </a:r>
            <a:r>
              <a:rPr lang="nl-NL" sz="2400" dirty="0">
                <a:latin typeface="Times New Roman"/>
                <a:cs typeface="Calibri"/>
              </a:rPr>
              <a:t> </a:t>
            </a:r>
            <a:r>
              <a:rPr lang="nl-NL" sz="2400" dirty="0" err="1">
                <a:latin typeface="Times New Roman"/>
                <a:cs typeface="Calibri"/>
              </a:rPr>
              <a:t>the</a:t>
            </a:r>
            <a:r>
              <a:rPr lang="nl-NL" sz="2400" dirty="0">
                <a:latin typeface="Times New Roman"/>
                <a:cs typeface="Calibri"/>
              </a:rPr>
              <a:t> </a:t>
            </a:r>
            <a:r>
              <a:rPr lang="nl-NL" sz="2400" dirty="0" err="1">
                <a:latin typeface="Times New Roman"/>
                <a:cs typeface="Calibri"/>
              </a:rPr>
              <a:t>above</a:t>
            </a:r>
            <a:r>
              <a:rPr lang="nl-NL" sz="2400" dirty="0">
                <a:latin typeface="Times New Roman"/>
                <a:cs typeface="Calibri"/>
              </a:rPr>
              <a:t> </a:t>
            </a:r>
            <a:br>
              <a:rPr lang="nl-NL" sz="2400" dirty="0">
                <a:latin typeface="Times New Roman"/>
                <a:cs typeface="Calibri"/>
              </a:rPr>
            </a:br>
            <a:r>
              <a:rPr lang="nl-NL" sz="2400" dirty="0" err="1">
                <a:latin typeface="Times New Roman"/>
                <a:cs typeface="Calibri"/>
              </a:rPr>
              <a:t>and</a:t>
            </a:r>
            <a:r>
              <a:rPr lang="nl-NL" sz="2400" dirty="0">
                <a:latin typeface="Times New Roman"/>
                <a:cs typeface="Calibri"/>
              </a:rPr>
              <a:t> </a:t>
            </a:r>
            <a:r>
              <a:rPr lang="nl-NL" sz="2400" dirty="0" err="1">
                <a:latin typeface="Times New Roman"/>
                <a:cs typeface="Calibri"/>
              </a:rPr>
              <a:t>avoid</a:t>
            </a:r>
            <a:r>
              <a:rPr lang="nl-NL" sz="2400" dirty="0">
                <a:latin typeface="Times New Roman"/>
                <a:cs typeface="Calibri"/>
              </a:rPr>
              <a:t> </a:t>
            </a:r>
            <a:r>
              <a:rPr lang="nl-NL" sz="2400" dirty="0" err="1">
                <a:latin typeface="Times New Roman"/>
                <a:cs typeface="Calibri"/>
              </a:rPr>
              <a:t>inconsistensies</a:t>
            </a:r>
            <a:r>
              <a:rPr lang="nl-NL" sz="2400" dirty="0">
                <a:latin typeface="Times New Roman"/>
                <a:cs typeface="Calibri"/>
              </a:rPr>
              <a:t> </a:t>
            </a:r>
          </a:p>
          <a:p>
            <a:endParaRPr lang="nl-NL" sz="2400" dirty="0">
              <a:latin typeface="Times New Roman"/>
              <a:cs typeface="Calibri"/>
            </a:endParaRPr>
          </a:p>
          <a:p>
            <a:pPr lvl="1"/>
            <a:r>
              <a:rPr lang="nl-NL" sz="2000" dirty="0" err="1">
                <a:latin typeface="Times New Roman"/>
                <a:cs typeface="Calibri"/>
              </a:rPr>
              <a:t>Inspired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dirty="0" err="1">
                <a:latin typeface="Times New Roman"/>
                <a:cs typeface="Calibri"/>
              </a:rPr>
              <a:t>by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dirty="0" err="1">
                <a:latin typeface="Times New Roman"/>
                <a:cs typeface="Calibri"/>
              </a:rPr>
              <a:t>Maarten's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dirty="0" err="1">
                <a:latin typeface="Times New Roman"/>
                <a:cs typeface="Calibri"/>
              </a:rPr>
              <a:t>JHeadSet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dirty="0" err="1">
                <a:latin typeface="Times New Roman"/>
                <a:cs typeface="Calibri"/>
              </a:rPr>
              <a:t>application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dirty="0" err="1">
                <a:latin typeface="Times New Roman"/>
                <a:cs typeface="Calibri"/>
              </a:rPr>
              <a:t>and</a:t>
            </a:r>
            <a:r>
              <a:rPr lang="nl-NL" sz="2000" dirty="0">
                <a:latin typeface="Times New Roman"/>
                <a:cs typeface="Calibri"/>
              </a:rPr>
              <a:t> Alba </a:t>
            </a:r>
            <a:r>
              <a:rPr lang="nl-NL" sz="2000" dirty="0" err="1">
                <a:latin typeface="Times New Roman"/>
                <a:cs typeface="Calibri"/>
              </a:rPr>
              <a:t>and</a:t>
            </a:r>
            <a:r>
              <a:rPr lang="nl-NL" sz="2000" dirty="0">
                <a:latin typeface="Times New Roman"/>
                <a:cs typeface="Calibri"/>
              </a:rPr>
              <a:t> Alfonso's prior </a:t>
            </a:r>
            <a:r>
              <a:rPr lang="nl-NL" sz="2000" dirty="0" err="1">
                <a:latin typeface="Times New Roman"/>
                <a:cs typeface="Calibri"/>
              </a:rPr>
              <a:t>work</a:t>
            </a:r>
            <a:endParaRPr lang="nl-NL" sz="2000">
              <a:latin typeface="Times New Roman"/>
              <a:cs typeface="Calibri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391E69D-69C8-4341-A829-DBC3A5581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E93CB49-ADF2-41BE-AE9C-1A01CF2B8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KM3NeT collaboration meeting | Bouke Jung (bjung@nikhef.nl)</a:t>
            </a:r>
          </a:p>
        </p:txBody>
      </p:sp>
      <p:sp>
        <p:nvSpPr>
          <p:cNvPr id="7" name="Tijdelijke aanduiding voor voettekst 3">
            <a:extLst>
              <a:ext uri="{FF2B5EF4-FFF2-40B4-BE49-F238E27FC236}">
                <a16:creationId xmlns:a16="http://schemas.microsoft.com/office/drawing/2014/main" id="{C91B705C-3BEE-498F-9184-9A87F829680A}"/>
              </a:ext>
            </a:extLst>
          </p:cNvPr>
          <p:cNvSpPr txBox="1">
            <a:spLocks/>
          </p:cNvSpPr>
          <p:nvPr/>
        </p:nvSpPr>
        <p:spPr>
          <a:xfrm>
            <a:off x="582282" y="6350599"/>
            <a:ext cx="1038046" cy="3795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/>
              <a:t>2021-02-09</a:t>
            </a:r>
          </a:p>
        </p:txBody>
      </p:sp>
    </p:spTree>
    <p:extLst>
      <p:ext uri="{BB962C8B-B14F-4D97-AF65-F5344CB8AC3E}">
        <p14:creationId xmlns:p14="http://schemas.microsoft.com/office/powerpoint/2010/main" val="2699993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5D5129-86A8-474B-969A-E678A6A19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54" y="140433"/>
            <a:ext cx="10515600" cy="749179"/>
          </a:xfrm>
        </p:spPr>
        <p:txBody>
          <a:bodyPr/>
          <a:lstStyle/>
          <a:p>
            <a:r>
              <a:rPr lang="nl-NL" b="1" dirty="0">
                <a:latin typeface="Times New Roman"/>
                <a:cs typeface="Calibri Light"/>
              </a:rPr>
              <a:t>Software </a:t>
            </a:r>
            <a:r>
              <a:rPr lang="nl-NL" b="1" dirty="0" err="1">
                <a:latin typeface="Times New Roman"/>
                <a:cs typeface="Calibri Light"/>
              </a:rPr>
              <a:t>Structure</a:t>
            </a:r>
            <a:endParaRPr lang="nl-NL" dirty="0" err="1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AEA5D1-7415-4B68-8AC3-CBFAECD51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431" y="897548"/>
            <a:ext cx="11150600" cy="436110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400" dirty="0">
                <a:latin typeface="Times New Roman"/>
                <a:cs typeface="Calibri"/>
              </a:rPr>
              <a:t>Top </a:t>
            </a:r>
            <a:r>
              <a:rPr lang="nl-NL" sz="2400" dirty="0" err="1">
                <a:latin typeface="Times New Roman"/>
                <a:cs typeface="Calibri"/>
              </a:rPr>
              <a:t>datastructure</a:t>
            </a:r>
            <a:r>
              <a:rPr lang="nl-NL" sz="2400" dirty="0">
                <a:latin typeface="Times New Roman"/>
                <a:cs typeface="Calibri"/>
              </a:rPr>
              <a:t> </a:t>
            </a:r>
            <a:r>
              <a:rPr lang="nl-NL" sz="2400" dirty="0" err="1">
                <a:latin typeface="Times New Roman"/>
                <a:cs typeface="Calibri"/>
              </a:rPr>
              <a:t>called</a:t>
            </a:r>
            <a:r>
              <a:rPr lang="nl-NL" sz="2400" dirty="0">
                <a:latin typeface="Times New Roman"/>
                <a:cs typeface="Calibri"/>
              </a:rPr>
              <a:t> "</a:t>
            </a:r>
            <a:r>
              <a:rPr lang="nl-NL" sz="2400" dirty="0" err="1">
                <a:latin typeface="Times New Roman"/>
                <a:cs typeface="Calibri"/>
              </a:rPr>
              <a:t>JWeightFileScannerSet</a:t>
            </a:r>
            <a:r>
              <a:rPr lang="nl-NL" sz="2400" dirty="0">
                <a:latin typeface="Times New Roman"/>
                <a:cs typeface="Calibri"/>
              </a:rPr>
              <a:t>"</a:t>
            </a:r>
          </a:p>
          <a:p>
            <a:pPr lvl="1"/>
            <a:r>
              <a:rPr lang="nl-NL" sz="2000" dirty="0" err="1">
                <a:latin typeface="Times New Roman"/>
                <a:cs typeface="Calibri"/>
              </a:rPr>
              <a:t>Ordered</a:t>
            </a:r>
            <a:r>
              <a:rPr lang="nl-NL" sz="2000" dirty="0">
                <a:latin typeface="Times New Roman"/>
                <a:cs typeface="Calibri"/>
              </a:rPr>
              <a:t> set of </a:t>
            </a:r>
            <a:r>
              <a:rPr lang="nl-NL" sz="2000" dirty="0" err="1">
                <a:latin typeface="Times New Roman"/>
                <a:cs typeface="Calibri"/>
              </a:rPr>
              <a:t>JWeightFileScanner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dirty="0" err="1">
                <a:latin typeface="Times New Roman"/>
                <a:cs typeface="Calibri"/>
              </a:rPr>
              <a:t>objects</a:t>
            </a:r>
            <a:endParaRPr lang="nl-NL" sz="2000" dirty="0">
              <a:latin typeface="Times New Roman"/>
              <a:cs typeface="Calibri"/>
            </a:endParaRPr>
          </a:p>
          <a:p>
            <a:pPr lvl="1"/>
            <a:r>
              <a:rPr lang="nl-NL" sz="2000" dirty="0">
                <a:latin typeface="Times New Roman"/>
                <a:cs typeface="Calibri"/>
              </a:rPr>
              <a:t>Ordering </a:t>
            </a:r>
            <a:r>
              <a:rPr lang="nl-NL" sz="2000" dirty="0" err="1">
                <a:latin typeface="Times New Roman"/>
                <a:cs typeface="Calibri"/>
              </a:rPr>
              <a:t>guaranteed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dirty="0" err="1">
                <a:latin typeface="Times New Roman"/>
                <a:cs typeface="Calibri"/>
              </a:rPr>
              <a:t>by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dirty="0" err="1">
                <a:latin typeface="Times New Roman"/>
                <a:cs typeface="Calibri"/>
              </a:rPr>
              <a:t>JHead</a:t>
            </a:r>
            <a:r>
              <a:rPr lang="nl-NL" sz="2000" dirty="0">
                <a:latin typeface="Times New Roman"/>
                <a:cs typeface="Calibri"/>
              </a:rPr>
              <a:t>::</a:t>
            </a:r>
            <a:r>
              <a:rPr lang="nl-NL" sz="2000" dirty="0" err="1">
                <a:latin typeface="Times New Roman"/>
                <a:cs typeface="Calibri"/>
              </a:rPr>
              <a:t>less</a:t>
            </a:r>
            <a:r>
              <a:rPr lang="nl-NL" sz="2000" dirty="0">
                <a:latin typeface="Times New Roman"/>
                <a:cs typeface="Calibri"/>
              </a:rPr>
              <a:t> operator</a:t>
            </a:r>
            <a:endParaRPr lang="nl-NL" dirty="0">
              <a:cs typeface="Calibri" panose="020F0502020204030204"/>
            </a:endParaRPr>
          </a:p>
          <a:p>
            <a:pPr lvl="1"/>
            <a:endParaRPr lang="nl-NL" sz="2000" dirty="0">
              <a:latin typeface="Times New Roman"/>
              <a:cs typeface="Calibri"/>
            </a:endParaRPr>
          </a:p>
          <a:p>
            <a:r>
              <a:rPr lang="nl-NL" sz="2400" dirty="0">
                <a:latin typeface="Times New Roman"/>
                <a:cs typeface="Calibri"/>
              </a:rPr>
              <a:t>A </a:t>
            </a:r>
            <a:r>
              <a:rPr lang="nl-NL" sz="2400" dirty="0" err="1">
                <a:latin typeface="Times New Roman"/>
                <a:cs typeface="Calibri"/>
              </a:rPr>
              <a:t>JWeightFileScanner</a:t>
            </a:r>
            <a:r>
              <a:rPr lang="nl-NL" sz="2400" dirty="0">
                <a:latin typeface="Times New Roman"/>
                <a:cs typeface="Calibri"/>
              </a:rPr>
              <a:t> object </a:t>
            </a:r>
            <a:r>
              <a:rPr lang="nl-NL" sz="2400" dirty="0" err="1">
                <a:latin typeface="Times New Roman"/>
                <a:cs typeface="Calibri"/>
              </a:rPr>
              <a:t>consists</a:t>
            </a:r>
            <a:r>
              <a:rPr lang="nl-NL" sz="2400" dirty="0">
                <a:latin typeface="Times New Roman"/>
                <a:cs typeface="Calibri"/>
              </a:rPr>
              <a:t> of:</a:t>
            </a:r>
          </a:p>
          <a:p>
            <a:pPr marL="914400" lvl="1" indent="-457200">
              <a:buAutoNum type="arabicPeriod"/>
            </a:pPr>
            <a:r>
              <a:rPr lang="nl-NL" sz="2000" dirty="0">
                <a:latin typeface="Times New Roman"/>
                <a:cs typeface="Calibri"/>
              </a:rPr>
              <a:t>A filescanner </a:t>
            </a:r>
            <a:r>
              <a:rPr lang="nl-NL" sz="2000" dirty="0" err="1">
                <a:latin typeface="Times New Roman"/>
                <a:cs typeface="Calibri"/>
              </a:rPr>
              <a:t>which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dirty="0" err="1">
                <a:latin typeface="Times New Roman"/>
                <a:cs typeface="Calibri"/>
              </a:rPr>
              <a:t>can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dirty="0" err="1">
                <a:latin typeface="Times New Roman"/>
                <a:cs typeface="Calibri"/>
              </a:rPr>
              <a:t>be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dirty="0" err="1">
                <a:latin typeface="Times New Roman"/>
                <a:cs typeface="Calibri"/>
              </a:rPr>
              <a:t>used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dirty="0" err="1">
                <a:latin typeface="Times New Roman"/>
                <a:cs typeface="Calibri"/>
              </a:rPr>
              <a:t>to</a:t>
            </a:r>
            <a:r>
              <a:rPr lang="nl-NL" sz="2000" dirty="0">
                <a:latin typeface="Times New Roman"/>
                <a:cs typeface="Calibri"/>
              </a:rPr>
              <a:t> loop over </a:t>
            </a:r>
            <a:r>
              <a:rPr lang="nl-NL" sz="2000" dirty="0" err="1">
                <a:latin typeface="Times New Roman"/>
                <a:cs typeface="Calibri"/>
              </a:rPr>
              <a:t>all</a:t>
            </a:r>
            <a:r>
              <a:rPr lang="nl-NL" sz="2000" dirty="0">
                <a:latin typeface="Times New Roman"/>
                <a:cs typeface="Calibri"/>
              </a:rPr>
              <a:t> events </a:t>
            </a:r>
            <a:r>
              <a:rPr lang="nl-NL" sz="2000" dirty="0" err="1">
                <a:latin typeface="Times New Roman"/>
                <a:cs typeface="Calibri"/>
              </a:rPr>
              <a:t>corresponding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dirty="0" err="1">
                <a:latin typeface="Times New Roman"/>
                <a:cs typeface="Calibri"/>
              </a:rPr>
              <a:t>to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dirty="0" err="1">
                <a:latin typeface="Times New Roman"/>
                <a:cs typeface="Calibri"/>
              </a:rPr>
              <a:t>one</a:t>
            </a:r>
            <a:r>
              <a:rPr lang="nl-NL" sz="2000" dirty="0">
                <a:latin typeface="Times New Roman"/>
                <a:cs typeface="Calibri"/>
              </a:rPr>
              <a:t> MC-header type</a:t>
            </a:r>
            <a:endParaRPr lang="nl-NL" dirty="0">
              <a:latin typeface="Calibri" panose="020F0502020204030204"/>
              <a:cs typeface="Calibri"/>
            </a:endParaRPr>
          </a:p>
          <a:p>
            <a:pPr marL="914400" lvl="1" indent="-457200">
              <a:buAutoNum type="arabicPeriod"/>
            </a:pPr>
            <a:r>
              <a:rPr lang="nl-NL" sz="2000" dirty="0">
                <a:latin typeface="Times New Roman"/>
                <a:cs typeface="Calibri"/>
              </a:rPr>
              <a:t>An event-</a:t>
            </a:r>
            <a:r>
              <a:rPr lang="nl-NL" sz="2000" dirty="0" err="1">
                <a:latin typeface="Times New Roman"/>
                <a:cs typeface="Calibri"/>
              </a:rPr>
              <a:t>weight</a:t>
            </a:r>
            <a:r>
              <a:rPr lang="nl-NL" sz="2000" dirty="0">
                <a:latin typeface="Times New Roman"/>
                <a:cs typeface="Calibri"/>
              </a:rPr>
              <a:t> helper, </a:t>
            </a:r>
            <a:r>
              <a:rPr lang="nl-NL" sz="2000" dirty="0" err="1">
                <a:latin typeface="Times New Roman"/>
                <a:cs typeface="Calibri"/>
              </a:rPr>
              <a:t>which</a:t>
            </a:r>
            <a:r>
              <a:rPr lang="nl-NL" sz="2000" dirty="0">
                <a:latin typeface="Times New Roman"/>
                <a:cs typeface="Calibri"/>
              </a:rPr>
              <a:t> does </a:t>
            </a:r>
            <a:r>
              <a:rPr lang="nl-NL" sz="2000" dirty="0" err="1">
                <a:latin typeface="Times New Roman"/>
                <a:cs typeface="Calibri"/>
              </a:rPr>
              <a:t>the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dirty="0" err="1">
                <a:latin typeface="Times New Roman"/>
                <a:cs typeface="Calibri"/>
              </a:rPr>
              <a:t>bookkeeping</a:t>
            </a:r>
            <a:r>
              <a:rPr lang="nl-NL" sz="2000" dirty="0">
                <a:latin typeface="Times New Roman"/>
                <a:cs typeface="Calibri"/>
              </a:rPr>
              <a:t> on </a:t>
            </a:r>
            <a:r>
              <a:rPr lang="nl-NL" sz="2000" dirty="0" err="1">
                <a:latin typeface="Times New Roman"/>
                <a:cs typeface="Calibri"/>
              </a:rPr>
              <a:t>the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dirty="0" err="1">
                <a:latin typeface="Times New Roman"/>
                <a:cs typeface="Calibri"/>
              </a:rPr>
              <a:t>combined</a:t>
            </a:r>
            <a:r>
              <a:rPr lang="nl-NL" sz="2000" dirty="0">
                <a:latin typeface="Times New Roman"/>
                <a:cs typeface="Calibri"/>
              </a:rPr>
              <a:t> header info </a:t>
            </a:r>
            <a:br>
              <a:rPr lang="nl-NL" sz="2000" dirty="0">
                <a:latin typeface="Times New Roman"/>
                <a:cs typeface="Calibri"/>
              </a:rPr>
            </a:br>
            <a:r>
              <a:rPr lang="nl-NL" sz="2000" dirty="0" err="1">
                <a:latin typeface="Times New Roman"/>
                <a:cs typeface="Calibri"/>
              </a:rPr>
              <a:t>and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dirty="0" err="1">
                <a:latin typeface="Times New Roman"/>
                <a:cs typeface="Calibri"/>
              </a:rPr>
              <a:t>assigns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dirty="0" err="1">
                <a:latin typeface="Times New Roman"/>
                <a:cs typeface="Calibri"/>
              </a:rPr>
              <a:t>the</a:t>
            </a:r>
            <a:r>
              <a:rPr lang="nl-NL" sz="2000" dirty="0">
                <a:latin typeface="Times New Roman"/>
                <a:cs typeface="Calibri"/>
              </a:rPr>
              <a:t> correct </a:t>
            </a:r>
            <a:r>
              <a:rPr lang="nl-NL" sz="2000" dirty="0" err="1">
                <a:latin typeface="Times New Roman"/>
                <a:cs typeface="Calibri"/>
              </a:rPr>
              <a:t>weight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dirty="0" err="1">
                <a:latin typeface="Times New Roman"/>
                <a:cs typeface="Calibri"/>
              </a:rPr>
              <a:t>to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dirty="0" err="1">
                <a:latin typeface="Times New Roman"/>
                <a:cs typeface="Calibri"/>
              </a:rPr>
              <a:t>each</a:t>
            </a:r>
            <a:r>
              <a:rPr lang="nl-NL" sz="2000" dirty="0">
                <a:latin typeface="Times New Roman"/>
                <a:cs typeface="Calibri"/>
              </a:rPr>
              <a:t> event </a:t>
            </a:r>
            <a:r>
              <a:rPr lang="nl-NL" sz="2000" dirty="0" err="1">
                <a:latin typeface="Times New Roman"/>
                <a:cs typeface="Calibri"/>
              </a:rPr>
              <a:t>correspondingly</a:t>
            </a:r>
            <a:endParaRPr lang="nl-NL" sz="2000" dirty="0">
              <a:latin typeface="Times New Roman"/>
              <a:cs typeface="Calibri"/>
            </a:endParaRPr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1CDE1C48-23A5-4B7D-818F-4C6025CEE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052" y="4233064"/>
            <a:ext cx="10568353" cy="1806517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D7413CC4-753D-470D-BC7D-BEA33F73DD8F}"/>
              </a:ext>
            </a:extLst>
          </p:cNvPr>
          <p:cNvSpPr/>
          <p:nvPr/>
        </p:nvSpPr>
        <p:spPr>
          <a:xfrm>
            <a:off x="901919" y="4090476"/>
            <a:ext cx="10609383" cy="194846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BB541D9-8B6A-45D4-BD43-B5643BFF5349}"/>
              </a:ext>
            </a:extLst>
          </p:cNvPr>
          <p:cNvSpPr txBox="1"/>
          <p:nvPr/>
        </p:nvSpPr>
        <p:spPr>
          <a:xfrm>
            <a:off x="8272352" y="5585014"/>
            <a:ext cx="34172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b="1" dirty="0" err="1">
                <a:solidFill>
                  <a:srgbClr val="0070C0"/>
                </a:solidFill>
                <a:cs typeface="Calibri"/>
              </a:rPr>
              <a:t>JWeightFileScanner</a:t>
            </a:r>
            <a:r>
              <a:rPr lang="nl-NL" b="1" dirty="0">
                <a:solidFill>
                  <a:srgbClr val="0070C0"/>
                </a:solidFill>
                <a:cs typeface="Calibri"/>
              </a:rPr>
              <a:t> </a:t>
            </a:r>
            <a:r>
              <a:rPr lang="nl-NL" b="1" dirty="0" err="1">
                <a:solidFill>
                  <a:srgbClr val="0070C0"/>
                </a:solidFill>
                <a:cs typeface="Calibri"/>
              </a:rPr>
              <a:t>inheritance</a:t>
            </a:r>
            <a:endParaRPr lang="nl-NL" b="1" dirty="0">
              <a:solidFill>
                <a:srgbClr val="0070C0"/>
              </a:solidFill>
              <a:cs typeface="Calibri"/>
            </a:endParaRP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62A5B7CC-83DA-4CA9-9EA3-524EAFCEB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3</a:t>
            </a:fld>
            <a:endParaRPr lang="nl-NL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6794F10-530E-45D0-AEB0-961CE5CCB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KM3NeT collaboration meeting | Bouke Jung (bjung@nikhef.nl)</a:t>
            </a:r>
          </a:p>
        </p:txBody>
      </p:sp>
      <p:sp>
        <p:nvSpPr>
          <p:cNvPr id="12" name="Tijdelijke aanduiding voor voettekst 3">
            <a:extLst>
              <a:ext uri="{FF2B5EF4-FFF2-40B4-BE49-F238E27FC236}">
                <a16:creationId xmlns:a16="http://schemas.microsoft.com/office/drawing/2014/main" id="{5EB750E6-77B3-498C-B593-B73F46BE92C9}"/>
              </a:ext>
            </a:extLst>
          </p:cNvPr>
          <p:cNvSpPr txBox="1">
            <a:spLocks/>
          </p:cNvSpPr>
          <p:nvPr/>
        </p:nvSpPr>
        <p:spPr>
          <a:xfrm>
            <a:off x="582282" y="6350599"/>
            <a:ext cx="1038046" cy="3795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/>
              <a:t>2021-02-09</a:t>
            </a:r>
          </a:p>
        </p:txBody>
      </p:sp>
    </p:spTree>
    <p:extLst>
      <p:ext uri="{BB962C8B-B14F-4D97-AF65-F5344CB8AC3E}">
        <p14:creationId xmlns:p14="http://schemas.microsoft.com/office/powerpoint/2010/main" val="3724092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5D5129-86A8-474B-969A-E678A6A19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54" y="140433"/>
            <a:ext cx="10515600" cy="749179"/>
          </a:xfrm>
        </p:spPr>
        <p:txBody>
          <a:bodyPr/>
          <a:lstStyle/>
          <a:p>
            <a:r>
              <a:rPr lang="nl-NL" b="1" dirty="0">
                <a:latin typeface="Times New Roman"/>
                <a:cs typeface="Calibri Light"/>
              </a:rPr>
              <a:t>Software </a:t>
            </a:r>
            <a:r>
              <a:rPr lang="nl-NL" b="1" dirty="0" err="1">
                <a:latin typeface="Times New Roman"/>
                <a:cs typeface="Calibri Light"/>
              </a:rPr>
              <a:t>Structure</a:t>
            </a:r>
            <a:endParaRPr lang="nl-NL" dirty="0" err="1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AEA5D1-7415-4B68-8AC3-CBFAECD51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431" y="897548"/>
            <a:ext cx="11150600" cy="436110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400" dirty="0">
                <a:latin typeface="Times New Roman"/>
                <a:cs typeface="Calibri"/>
              </a:rPr>
              <a:t>Top </a:t>
            </a:r>
            <a:r>
              <a:rPr lang="nl-NL" sz="2400" err="1">
                <a:latin typeface="Times New Roman"/>
                <a:cs typeface="Calibri"/>
              </a:rPr>
              <a:t>datastructure</a:t>
            </a:r>
            <a:r>
              <a:rPr lang="nl-NL" sz="2400" dirty="0">
                <a:latin typeface="Times New Roman"/>
                <a:cs typeface="Calibri"/>
              </a:rPr>
              <a:t> </a:t>
            </a:r>
            <a:r>
              <a:rPr lang="nl-NL" sz="2400" err="1">
                <a:latin typeface="Times New Roman"/>
                <a:cs typeface="Calibri"/>
              </a:rPr>
              <a:t>called</a:t>
            </a:r>
            <a:r>
              <a:rPr lang="nl-NL" sz="2400" dirty="0">
                <a:latin typeface="Times New Roman"/>
                <a:cs typeface="Calibri"/>
              </a:rPr>
              <a:t> "</a:t>
            </a:r>
            <a:r>
              <a:rPr lang="nl-NL" sz="2400" err="1">
                <a:latin typeface="Times New Roman"/>
                <a:cs typeface="Calibri"/>
              </a:rPr>
              <a:t>JWeightFileScannerSet</a:t>
            </a:r>
            <a:r>
              <a:rPr lang="nl-NL" sz="2400" dirty="0">
                <a:latin typeface="Times New Roman"/>
                <a:cs typeface="Calibri"/>
              </a:rPr>
              <a:t>"</a:t>
            </a:r>
          </a:p>
          <a:p>
            <a:pPr lvl="1"/>
            <a:r>
              <a:rPr lang="nl-NL" sz="2000" err="1">
                <a:latin typeface="Times New Roman"/>
                <a:cs typeface="Calibri"/>
              </a:rPr>
              <a:t>Ordered</a:t>
            </a:r>
            <a:r>
              <a:rPr lang="nl-NL" sz="2000" dirty="0">
                <a:latin typeface="Times New Roman"/>
                <a:cs typeface="Calibri"/>
              </a:rPr>
              <a:t> set of </a:t>
            </a:r>
            <a:r>
              <a:rPr lang="nl-NL" sz="2000" err="1">
                <a:latin typeface="Times New Roman"/>
                <a:cs typeface="Calibri"/>
              </a:rPr>
              <a:t>JWeightFileScanner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err="1">
                <a:latin typeface="Times New Roman"/>
                <a:cs typeface="Calibri"/>
              </a:rPr>
              <a:t>objects</a:t>
            </a:r>
            <a:endParaRPr lang="nl-NL" sz="2000">
              <a:latin typeface="Times New Roman"/>
              <a:cs typeface="Calibri"/>
            </a:endParaRPr>
          </a:p>
          <a:p>
            <a:pPr lvl="1"/>
            <a:r>
              <a:rPr lang="nl-NL" sz="2000" dirty="0">
                <a:latin typeface="Times New Roman"/>
                <a:cs typeface="Calibri"/>
              </a:rPr>
              <a:t>Ordering </a:t>
            </a:r>
            <a:r>
              <a:rPr lang="nl-NL" sz="2000" err="1">
                <a:latin typeface="Times New Roman"/>
                <a:cs typeface="Calibri"/>
              </a:rPr>
              <a:t>guaranteed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err="1">
                <a:latin typeface="Times New Roman"/>
                <a:cs typeface="Calibri"/>
              </a:rPr>
              <a:t>by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err="1">
                <a:latin typeface="Times New Roman"/>
                <a:cs typeface="Calibri"/>
              </a:rPr>
              <a:t>JHead</a:t>
            </a:r>
            <a:r>
              <a:rPr lang="nl-NL" sz="2000" dirty="0">
                <a:latin typeface="Times New Roman"/>
                <a:cs typeface="Calibri"/>
              </a:rPr>
              <a:t>::</a:t>
            </a:r>
            <a:r>
              <a:rPr lang="nl-NL" sz="2000" err="1">
                <a:latin typeface="Times New Roman"/>
                <a:cs typeface="Calibri"/>
              </a:rPr>
              <a:t>less</a:t>
            </a:r>
            <a:r>
              <a:rPr lang="nl-NL" sz="2000">
                <a:latin typeface="Times New Roman"/>
                <a:cs typeface="Calibri"/>
              </a:rPr>
              <a:t> operator</a:t>
            </a:r>
            <a:endParaRPr lang="nl-NL"/>
          </a:p>
          <a:p>
            <a:pPr lvl="1"/>
            <a:endParaRPr lang="nl-NL" sz="2000" dirty="0">
              <a:latin typeface="Times New Roman"/>
              <a:cs typeface="Calibri"/>
            </a:endParaRPr>
          </a:p>
          <a:p>
            <a:r>
              <a:rPr lang="nl-NL" sz="2400" dirty="0">
                <a:latin typeface="Times New Roman"/>
                <a:cs typeface="Calibri"/>
              </a:rPr>
              <a:t>A </a:t>
            </a:r>
            <a:r>
              <a:rPr lang="nl-NL" sz="2400" err="1">
                <a:latin typeface="Times New Roman"/>
                <a:cs typeface="Calibri"/>
              </a:rPr>
              <a:t>JWeightFileScanner</a:t>
            </a:r>
            <a:r>
              <a:rPr lang="nl-NL" sz="2400" dirty="0">
                <a:latin typeface="Times New Roman"/>
                <a:cs typeface="Calibri"/>
              </a:rPr>
              <a:t> object </a:t>
            </a:r>
            <a:r>
              <a:rPr lang="nl-NL" sz="2400" err="1">
                <a:latin typeface="Times New Roman"/>
                <a:cs typeface="Calibri"/>
              </a:rPr>
              <a:t>consists</a:t>
            </a:r>
            <a:r>
              <a:rPr lang="nl-NL" sz="2400" dirty="0">
                <a:latin typeface="Times New Roman"/>
                <a:cs typeface="Calibri"/>
              </a:rPr>
              <a:t> of:</a:t>
            </a:r>
          </a:p>
          <a:p>
            <a:pPr marL="914400" lvl="1" indent="-457200">
              <a:buAutoNum type="arabicPeriod"/>
            </a:pPr>
            <a:r>
              <a:rPr lang="nl-NL" sz="2000" dirty="0">
                <a:latin typeface="Times New Roman"/>
                <a:cs typeface="Calibri"/>
              </a:rPr>
              <a:t>A filescanner </a:t>
            </a:r>
            <a:r>
              <a:rPr lang="nl-NL" sz="2000" err="1">
                <a:latin typeface="Times New Roman"/>
                <a:cs typeface="Calibri"/>
              </a:rPr>
              <a:t>which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err="1">
                <a:latin typeface="Times New Roman"/>
                <a:cs typeface="Calibri"/>
              </a:rPr>
              <a:t>can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err="1">
                <a:latin typeface="Times New Roman"/>
                <a:cs typeface="Calibri"/>
              </a:rPr>
              <a:t>be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err="1">
                <a:latin typeface="Times New Roman"/>
                <a:cs typeface="Calibri"/>
              </a:rPr>
              <a:t>used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err="1">
                <a:latin typeface="Times New Roman"/>
                <a:cs typeface="Calibri"/>
              </a:rPr>
              <a:t>to</a:t>
            </a:r>
            <a:r>
              <a:rPr lang="nl-NL" sz="2000" dirty="0">
                <a:latin typeface="Times New Roman"/>
                <a:cs typeface="Calibri"/>
              </a:rPr>
              <a:t> loop over </a:t>
            </a:r>
            <a:r>
              <a:rPr lang="nl-NL" sz="2000" err="1">
                <a:latin typeface="Times New Roman"/>
                <a:cs typeface="Calibri"/>
              </a:rPr>
              <a:t>all</a:t>
            </a:r>
            <a:r>
              <a:rPr lang="nl-NL" sz="2000" dirty="0">
                <a:latin typeface="Times New Roman"/>
                <a:cs typeface="Calibri"/>
              </a:rPr>
              <a:t> events </a:t>
            </a:r>
            <a:r>
              <a:rPr lang="nl-NL" sz="2000" err="1">
                <a:latin typeface="Times New Roman"/>
                <a:cs typeface="Calibri"/>
              </a:rPr>
              <a:t>corresponding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err="1">
                <a:latin typeface="Times New Roman"/>
                <a:cs typeface="Calibri"/>
              </a:rPr>
              <a:t>to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err="1">
                <a:latin typeface="Times New Roman"/>
                <a:cs typeface="Calibri"/>
              </a:rPr>
              <a:t>one</a:t>
            </a:r>
            <a:r>
              <a:rPr lang="nl-NL" sz="2000" dirty="0">
                <a:latin typeface="Times New Roman"/>
                <a:cs typeface="Calibri"/>
              </a:rPr>
              <a:t> MC-header type</a:t>
            </a:r>
            <a:endParaRPr lang="nl-NL" dirty="0">
              <a:latin typeface="Calibri" panose="020F0502020204030204"/>
              <a:cs typeface="Calibri"/>
            </a:endParaRPr>
          </a:p>
          <a:p>
            <a:pPr marL="914400" lvl="1" indent="-457200">
              <a:buAutoNum type="arabicPeriod"/>
            </a:pPr>
            <a:r>
              <a:rPr lang="nl-NL" sz="2000" dirty="0">
                <a:latin typeface="Times New Roman"/>
                <a:cs typeface="Calibri"/>
              </a:rPr>
              <a:t>An event-</a:t>
            </a:r>
            <a:r>
              <a:rPr lang="nl-NL" sz="2000" err="1">
                <a:latin typeface="Times New Roman"/>
                <a:cs typeface="Calibri"/>
              </a:rPr>
              <a:t>weight</a:t>
            </a:r>
            <a:r>
              <a:rPr lang="nl-NL" sz="2000" dirty="0">
                <a:latin typeface="Times New Roman"/>
                <a:cs typeface="Calibri"/>
              </a:rPr>
              <a:t> helper, </a:t>
            </a:r>
            <a:r>
              <a:rPr lang="nl-NL" sz="2000" err="1">
                <a:latin typeface="Times New Roman"/>
                <a:cs typeface="Calibri"/>
              </a:rPr>
              <a:t>which</a:t>
            </a:r>
            <a:r>
              <a:rPr lang="nl-NL" sz="2000" dirty="0">
                <a:latin typeface="Times New Roman"/>
                <a:cs typeface="Calibri"/>
              </a:rPr>
              <a:t> does </a:t>
            </a:r>
            <a:r>
              <a:rPr lang="nl-NL" sz="2000" err="1">
                <a:latin typeface="Times New Roman"/>
                <a:cs typeface="Calibri"/>
              </a:rPr>
              <a:t>the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err="1">
                <a:latin typeface="Times New Roman"/>
                <a:cs typeface="Calibri"/>
              </a:rPr>
              <a:t>bookkeeping</a:t>
            </a:r>
            <a:r>
              <a:rPr lang="nl-NL" sz="2000" dirty="0">
                <a:latin typeface="Times New Roman"/>
                <a:cs typeface="Calibri"/>
              </a:rPr>
              <a:t> on </a:t>
            </a:r>
            <a:r>
              <a:rPr lang="nl-NL" sz="2000" err="1">
                <a:latin typeface="Times New Roman"/>
                <a:cs typeface="Calibri"/>
              </a:rPr>
              <a:t>the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err="1">
                <a:latin typeface="Times New Roman"/>
                <a:cs typeface="Calibri"/>
              </a:rPr>
              <a:t>combined</a:t>
            </a:r>
            <a:r>
              <a:rPr lang="nl-NL" sz="2000" dirty="0">
                <a:latin typeface="Times New Roman"/>
                <a:cs typeface="Calibri"/>
              </a:rPr>
              <a:t> header info </a:t>
            </a:r>
            <a:br>
              <a:rPr lang="nl-NL" sz="2000" dirty="0">
                <a:latin typeface="Times New Roman"/>
                <a:cs typeface="Calibri"/>
              </a:rPr>
            </a:br>
            <a:r>
              <a:rPr lang="nl-NL" sz="2000" err="1">
                <a:latin typeface="Times New Roman"/>
                <a:cs typeface="Calibri"/>
              </a:rPr>
              <a:t>and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err="1">
                <a:latin typeface="Times New Roman"/>
                <a:cs typeface="Calibri"/>
              </a:rPr>
              <a:t>assigns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err="1">
                <a:latin typeface="Times New Roman"/>
                <a:cs typeface="Calibri"/>
              </a:rPr>
              <a:t>the</a:t>
            </a:r>
            <a:r>
              <a:rPr lang="nl-NL" sz="2000" dirty="0">
                <a:latin typeface="Times New Roman"/>
                <a:cs typeface="Calibri"/>
              </a:rPr>
              <a:t> correct </a:t>
            </a:r>
            <a:r>
              <a:rPr lang="nl-NL" sz="2000" err="1">
                <a:latin typeface="Times New Roman"/>
                <a:cs typeface="Calibri"/>
              </a:rPr>
              <a:t>weight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err="1">
                <a:latin typeface="Times New Roman"/>
                <a:cs typeface="Calibri"/>
              </a:rPr>
              <a:t>to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err="1">
                <a:latin typeface="Times New Roman"/>
                <a:cs typeface="Calibri"/>
              </a:rPr>
              <a:t>each</a:t>
            </a:r>
            <a:r>
              <a:rPr lang="nl-NL" sz="2000" dirty="0">
                <a:latin typeface="Times New Roman"/>
                <a:cs typeface="Calibri"/>
              </a:rPr>
              <a:t> event </a:t>
            </a:r>
            <a:r>
              <a:rPr lang="nl-NL" sz="2000" err="1">
                <a:latin typeface="Times New Roman"/>
                <a:cs typeface="Calibri"/>
              </a:rPr>
              <a:t>correspondingly</a:t>
            </a:r>
            <a:r>
              <a:rPr lang="nl-NL" sz="2000" dirty="0">
                <a:latin typeface="Times New Roman"/>
                <a:cs typeface="Calibri"/>
              </a:rPr>
              <a:t> </a:t>
            </a: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2A6EF4D4-A89B-4BDF-AE6B-B3EEE1F88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4</a:t>
            </a:fld>
            <a:endParaRPr lang="nl-NL"/>
          </a:p>
        </p:txBody>
      </p:sp>
      <p:sp>
        <p:nvSpPr>
          <p:cNvPr id="11" name="Tijdelijke aanduiding voor voettekst 10">
            <a:extLst>
              <a:ext uri="{FF2B5EF4-FFF2-40B4-BE49-F238E27FC236}">
                <a16:creationId xmlns:a16="http://schemas.microsoft.com/office/drawing/2014/main" id="{6B44A9B5-A08C-45E3-9397-08F25BB1F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KM3NeT collaboration meeting | Bouke Jung (bjung@nikhef.nl)</a:t>
            </a:r>
          </a:p>
        </p:txBody>
      </p:sp>
      <p:pic>
        <p:nvPicPr>
          <p:cNvPr id="8" name="Afbeelding 4">
            <a:extLst>
              <a:ext uri="{FF2B5EF4-FFF2-40B4-BE49-F238E27FC236}">
                <a16:creationId xmlns:a16="http://schemas.microsoft.com/office/drawing/2014/main" id="{C0A74A0F-9635-429E-96CF-E2AF13B14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052" y="4233064"/>
            <a:ext cx="10568353" cy="1806517"/>
          </a:xfrm>
          <a:prstGeom prst="rect">
            <a:avLst/>
          </a:prstGeom>
        </p:spPr>
      </p:pic>
      <p:sp>
        <p:nvSpPr>
          <p:cNvPr id="15" name="Rechthoek 14">
            <a:extLst>
              <a:ext uri="{FF2B5EF4-FFF2-40B4-BE49-F238E27FC236}">
                <a16:creationId xmlns:a16="http://schemas.microsoft.com/office/drawing/2014/main" id="{5A7C73E4-741B-4E45-B304-E9BB46482677}"/>
              </a:ext>
            </a:extLst>
          </p:cNvPr>
          <p:cNvSpPr/>
          <p:nvPr/>
        </p:nvSpPr>
        <p:spPr>
          <a:xfrm>
            <a:off x="901919" y="4090476"/>
            <a:ext cx="10609383" cy="194846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7D55E52E-AB91-4E12-9457-2690105FAE7B}"/>
              </a:ext>
            </a:extLst>
          </p:cNvPr>
          <p:cNvSpPr txBox="1"/>
          <p:nvPr/>
        </p:nvSpPr>
        <p:spPr>
          <a:xfrm>
            <a:off x="8272352" y="5585014"/>
            <a:ext cx="34172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b="1" dirty="0" err="1">
                <a:solidFill>
                  <a:srgbClr val="0070C0"/>
                </a:solidFill>
                <a:cs typeface="Calibri"/>
              </a:rPr>
              <a:t>JWeightFileScanner</a:t>
            </a:r>
            <a:r>
              <a:rPr lang="nl-NL" b="1" dirty="0">
                <a:solidFill>
                  <a:srgbClr val="0070C0"/>
                </a:solidFill>
                <a:cs typeface="Calibri"/>
              </a:rPr>
              <a:t> </a:t>
            </a:r>
            <a:r>
              <a:rPr lang="nl-NL" b="1" dirty="0" err="1">
                <a:solidFill>
                  <a:srgbClr val="0070C0"/>
                </a:solidFill>
                <a:cs typeface="Calibri"/>
              </a:rPr>
              <a:t>inheritance</a:t>
            </a:r>
            <a:endParaRPr lang="nl-NL" b="1" dirty="0">
              <a:solidFill>
                <a:srgbClr val="0070C0"/>
              </a:solidFill>
              <a:cs typeface="Calibri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97C89C5-C779-4598-9641-0A966D685453}"/>
              </a:ext>
            </a:extLst>
          </p:cNvPr>
          <p:cNvSpPr txBox="1"/>
          <p:nvPr/>
        </p:nvSpPr>
        <p:spPr>
          <a:xfrm>
            <a:off x="8048151" y="3516886"/>
            <a:ext cx="386666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dirty="0" err="1">
                <a:latin typeface="Times New Roman"/>
                <a:cs typeface="Times New Roman"/>
              </a:rPr>
              <a:t>Uses</a:t>
            </a:r>
            <a:r>
              <a:rPr lang="nl-NL" dirty="0">
                <a:latin typeface="Times New Roman"/>
                <a:cs typeface="Times New Roman"/>
              </a:rPr>
              <a:t> a pointer </a:t>
            </a:r>
            <a:r>
              <a:rPr lang="nl-NL" dirty="0" err="1">
                <a:latin typeface="Times New Roman"/>
                <a:cs typeface="Times New Roman"/>
              </a:rPr>
              <a:t>to</a:t>
            </a:r>
            <a:r>
              <a:rPr lang="nl-NL" dirty="0">
                <a:latin typeface="Times New Roman"/>
                <a:cs typeface="Times New Roman"/>
              </a:rPr>
              <a:t> </a:t>
            </a:r>
            <a:r>
              <a:rPr lang="nl-NL" dirty="0" err="1">
                <a:latin typeface="Times New Roman"/>
                <a:cs typeface="Times New Roman"/>
              </a:rPr>
              <a:t>an</a:t>
            </a:r>
            <a:r>
              <a:rPr lang="nl-NL" dirty="0">
                <a:latin typeface="Times New Roman"/>
                <a:cs typeface="Times New Roman"/>
              </a:rPr>
              <a:t> </a:t>
            </a:r>
            <a:r>
              <a:rPr lang="nl-NL" b="1" dirty="0">
                <a:solidFill>
                  <a:srgbClr val="00B0F0"/>
                </a:solidFill>
                <a:latin typeface="Times New Roman"/>
                <a:cs typeface="Times New Roman"/>
              </a:rPr>
              <a:t>event </a:t>
            </a:r>
            <a:r>
              <a:rPr lang="nl-NL" b="1" dirty="0" err="1">
                <a:solidFill>
                  <a:srgbClr val="00B0F0"/>
                </a:solidFill>
                <a:latin typeface="Times New Roman"/>
                <a:cs typeface="Times New Roman"/>
              </a:rPr>
              <a:t>weighter</a:t>
            </a:r>
            <a:endParaRPr lang="nl-NL" b="1">
              <a:solidFill>
                <a:srgbClr val="00B0F0"/>
              </a:solidFill>
              <a:latin typeface="Times New Roman"/>
              <a:cs typeface="Times New Roman"/>
            </a:endParaRPr>
          </a:p>
        </p:txBody>
      </p:sp>
      <p:sp>
        <p:nvSpPr>
          <p:cNvPr id="10" name="Pijl: omlaag 9">
            <a:extLst>
              <a:ext uri="{FF2B5EF4-FFF2-40B4-BE49-F238E27FC236}">
                <a16:creationId xmlns:a16="http://schemas.microsoft.com/office/drawing/2014/main" id="{C7351CE6-A512-42DF-B35C-910C015CD42E}"/>
              </a:ext>
            </a:extLst>
          </p:cNvPr>
          <p:cNvSpPr/>
          <p:nvPr/>
        </p:nvSpPr>
        <p:spPr>
          <a:xfrm>
            <a:off x="10478469" y="3888949"/>
            <a:ext cx="278859" cy="444435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F5F81BB3-DBDA-409A-97F2-7ABEA0A7FB64}"/>
              </a:ext>
            </a:extLst>
          </p:cNvPr>
          <p:cNvSpPr/>
          <p:nvPr/>
        </p:nvSpPr>
        <p:spPr>
          <a:xfrm>
            <a:off x="7892588" y="4234288"/>
            <a:ext cx="3575537" cy="501364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1CF02C7-7128-41B1-AF3B-7B27BF4AAEA4}"/>
              </a:ext>
            </a:extLst>
          </p:cNvPr>
          <p:cNvSpPr txBox="1">
            <a:spLocks/>
          </p:cNvSpPr>
          <p:nvPr/>
        </p:nvSpPr>
        <p:spPr>
          <a:xfrm>
            <a:off x="582282" y="6350599"/>
            <a:ext cx="1038046" cy="3795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/>
              <a:t>2021-02-09</a:t>
            </a:r>
          </a:p>
        </p:txBody>
      </p:sp>
    </p:spTree>
    <p:extLst>
      <p:ext uri="{BB962C8B-B14F-4D97-AF65-F5344CB8AC3E}">
        <p14:creationId xmlns:p14="http://schemas.microsoft.com/office/powerpoint/2010/main" val="3342212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5D5129-86A8-474B-969A-E678A6A19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54" y="140433"/>
            <a:ext cx="10515600" cy="749179"/>
          </a:xfrm>
        </p:spPr>
        <p:txBody>
          <a:bodyPr/>
          <a:lstStyle/>
          <a:p>
            <a:r>
              <a:rPr lang="nl-NL" b="1" dirty="0" err="1">
                <a:latin typeface="Times New Roman"/>
                <a:cs typeface="Calibri Light"/>
              </a:rPr>
              <a:t>JWeightEvent</a:t>
            </a:r>
            <a:endParaRPr lang="nl-NL" dirty="0" err="1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AEA5D1-7415-4B68-8AC3-CBFAECD51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1044086"/>
            <a:ext cx="11150600" cy="53477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400" dirty="0">
                <a:latin typeface="Times New Roman"/>
                <a:cs typeface="Calibri"/>
              </a:rPr>
              <a:t>Simple interface </a:t>
            </a:r>
            <a:r>
              <a:rPr lang="nl-NL" sz="2400" err="1">
                <a:latin typeface="Times New Roman"/>
                <a:cs typeface="Calibri"/>
              </a:rPr>
              <a:t>containing</a:t>
            </a:r>
            <a:r>
              <a:rPr lang="nl-NL" sz="2400" dirty="0">
                <a:latin typeface="Times New Roman"/>
                <a:cs typeface="Calibri"/>
              </a:rPr>
              <a:t> </a:t>
            </a:r>
            <a:r>
              <a:rPr lang="nl-NL" sz="2400" err="1">
                <a:latin typeface="Times New Roman"/>
                <a:cs typeface="Calibri"/>
              </a:rPr>
              <a:t>three</a:t>
            </a:r>
            <a:r>
              <a:rPr lang="nl-NL" sz="2400" dirty="0">
                <a:latin typeface="Times New Roman"/>
                <a:cs typeface="Calibri"/>
              </a:rPr>
              <a:t> </a:t>
            </a:r>
            <a:r>
              <a:rPr lang="nl-NL" sz="2400" err="1">
                <a:latin typeface="Times New Roman"/>
                <a:cs typeface="Calibri"/>
              </a:rPr>
              <a:t>methods</a:t>
            </a:r>
            <a:endParaRPr lang="nl-NL" sz="2400">
              <a:latin typeface="Times New Roman"/>
              <a:cs typeface="Calibri"/>
            </a:endParaRPr>
          </a:p>
          <a:p>
            <a:pPr lvl="1"/>
            <a:endParaRPr lang="nl-NL" sz="2000" dirty="0">
              <a:latin typeface="Times New Roman"/>
              <a:cs typeface="Calibri"/>
            </a:endParaRPr>
          </a:p>
          <a:p>
            <a:pPr lvl="1"/>
            <a:r>
              <a:rPr lang="nl-NL" sz="2000" dirty="0">
                <a:latin typeface="Times New Roman"/>
                <a:cs typeface="Times New Roman"/>
              </a:rPr>
              <a:t>A </a:t>
            </a:r>
            <a:r>
              <a:rPr lang="nl-NL" sz="2000" err="1">
                <a:latin typeface="Times New Roman"/>
                <a:cs typeface="Times New Roman"/>
              </a:rPr>
              <a:t>configure-function</a:t>
            </a:r>
            <a:r>
              <a:rPr lang="nl-NL" sz="2000" dirty="0">
                <a:latin typeface="Times New Roman"/>
                <a:cs typeface="Times New Roman"/>
              </a:rPr>
              <a:t>, </a:t>
            </a:r>
            <a:r>
              <a:rPr lang="nl-NL" sz="2000" err="1">
                <a:latin typeface="Times New Roman"/>
                <a:cs typeface="Times New Roman"/>
              </a:rPr>
              <a:t>which</a:t>
            </a:r>
            <a:r>
              <a:rPr lang="nl-NL" sz="2000" dirty="0">
                <a:latin typeface="Times New Roman"/>
                <a:cs typeface="Times New Roman"/>
              </a:rPr>
              <a:t> sets </a:t>
            </a:r>
            <a:r>
              <a:rPr lang="nl-NL" sz="2000" err="1">
                <a:latin typeface="Times New Roman"/>
                <a:cs typeface="Times New Roman"/>
              </a:rPr>
              <a:t>the</a:t>
            </a:r>
            <a:r>
              <a:rPr lang="nl-NL" sz="2000" dirty="0">
                <a:latin typeface="Times New Roman"/>
                <a:cs typeface="Times New Roman"/>
              </a:rPr>
              <a:t> </a:t>
            </a:r>
            <a:r>
              <a:rPr lang="nl-NL" sz="2000" err="1">
                <a:latin typeface="Times New Roman"/>
                <a:cs typeface="Times New Roman"/>
              </a:rPr>
              <a:t>global</a:t>
            </a:r>
            <a:r>
              <a:rPr lang="nl-NL" sz="2000" dirty="0">
                <a:latin typeface="Times New Roman"/>
                <a:cs typeface="Times New Roman"/>
              </a:rPr>
              <a:t> event </a:t>
            </a:r>
            <a:r>
              <a:rPr lang="nl-NL" sz="2000" err="1">
                <a:latin typeface="Times New Roman"/>
                <a:cs typeface="Times New Roman"/>
              </a:rPr>
              <a:t>weight</a:t>
            </a:r>
            <a:r>
              <a:rPr lang="nl-NL" sz="2000" dirty="0">
                <a:latin typeface="Times New Roman"/>
                <a:cs typeface="Times New Roman"/>
              </a:rPr>
              <a:t> </a:t>
            </a:r>
            <a:br>
              <a:rPr lang="nl-NL" sz="2000" dirty="0">
                <a:latin typeface="Times New Roman"/>
                <a:cs typeface="Times New Roman"/>
              </a:rPr>
            </a:br>
            <a:r>
              <a:rPr lang="nl-NL" sz="2000" err="1">
                <a:latin typeface="Times New Roman"/>
                <a:cs typeface="Times New Roman"/>
              </a:rPr>
              <a:t>given</a:t>
            </a:r>
            <a:r>
              <a:rPr lang="nl-NL" sz="2000" dirty="0">
                <a:latin typeface="Times New Roman"/>
                <a:cs typeface="Times New Roman"/>
              </a:rPr>
              <a:t> a (</a:t>
            </a:r>
            <a:r>
              <a:rPr lang="nl-NL" sz="2000" err="1">
                <a:latin typeface="Times New Roman"/>
                <a:cs typeface="Times New Roman"/>
              </a:rPr>
              <a:t>combined</a:t>
            </a:r>
            <a:r>
              <a:rPr lang="nl-NL" sz="2000" dirty="0">
                <a:latin typeface="Times New Roman"/>
                <a:cs typeface="Times New Roman"/>
              </a:rPr>
              <a:t>) header</a:t>
            </a:r>
            <a:endParaRPr lang="en-US" sz="2000" dirty="0">
              <a:ea typeface="+mn-lt"/>
              <a:cs typeface="Times New Roman"/>
            </a:endParaRPr>
          </a:p>
          <a:p>
            <a:pPr lvl="1"/>
            <a:r>
              <a:rPr lang="nl-NL" sz="2000" dirty="0">
                <a:latin typeface="Times New Roman"/>
                <a:cs typeface="Times New Roman"/>
              </a:rPr>
              <a:t>A check-</a:t>
            </a:r>
            <a:r>
              <a:rPr lang="nl-NL" sz="2000" err="1">
                <a:latin typeface="Times New Roman"/>
                <a:cs typeface="Times New Roman"/>
              </a:rPr>
              <a:t>method</a:t>
            </a:r>
            <a:r>
              <a:rPr lang="nl-NL" sz="2000" dirty="0">
                <a:latin typeface="Times New Roman"/>
                <a:cs typeface="Times New Roman"/>
              </a:rPr>
              <a:t> </a:t>
            </a:r>
            <a:r>
              <a:rPr lang="nl-NL" sz="2000" err="1">
                <a:latin typeface="Times New Roman"/>
                <a:cs typeface="Times New Roman"/>
              </a:rPr>
              <a:t>to</a:t>
            </a:r>
            <a:r>
              <a:rPr lang="nl-NL" sz="2000" dirty="0">
                <a:latin typeface="Times New Roman"/>
                <a:cs typeface="Times New Roman"/>
              </a:rPr>
              <a:t> </a:t>
            </a:r>
            <a:r>
              <a:rPr lang="nl-NL" sz="2000" err="1">
                <a:latin typeface="Times New Roman"/>
                <a:cs typeface="Times New Roman"/>
              </a:rPr>
              <a:t>evaluate</a:t>
            </a:r>
            <a:r>
              <a:rPr lang="nl-NL" sz="2000" dirty="0">
                <a:latin typeface="Times New Roman"/>
                <a:cs typeface="Times New Roman"/>
              </a:rPr>
              <a:t> </a:t>
            </a:r>
            <a:r>
              <a:rPr lang="nl-NL" sz="2000" err="1">
                <a:latin typeface="Times New Roman"/>
                <a:cs typeface="Times New Roman"/>
              </a:rPr>
              <a:t>consistency</a:t>
            </a:r>
            <a:r>
              <a:rPr lang="nl-NL" sz="2000" dirty="0">
                <a:latin typeface="Times New Roman"/>
                <a:cs typeface="Times New Roman"/>
              </a:rPr>
              <a:t> of a header</a:t>
            </a:r>
            <a:br>
              <a:rPr lang="nl-NL" sz="2000" dirty="0">
                <a:latin typeface="Times New Roman"/>
                <a:cs typeface="Times New Roman"/>
              </a:rPr>
            </a:br>
            <a:r>
              <a:rPr lang="nl-NL" sz="2000" err="1">
                <a:latin typeface="Times New Roman"/>
                <a:cs typeface="Times New Roman"/>
              </a:rPr>
              <a:t>with</a:t>
            </a:r>
            <a:r>
              <a:rPr lang="nl-NL" sz="2000" dirty="0">
                <a:latin typeface="Times New Roman"/>
                <a:cs typeface="Times New Roman"/>
              </a:rPr>
              <a:t> </a:t>
            </a:r>
            <a:r>
              <a:rPr lang="nl-NL" sz="2000" err="1">
                <a:latin typeface="Times New Roman"/>
                <a:cs typeface="Times New Roman"/>
              </a:rPr>
              <a:t>this</a:t>
            </a:r>
            <a:r>
              <a:rPr lang="nl-NL" sz="2000" dirty="0">
                <a:latin typeface="Times New Roman"/>
                <a:cs typeface="Times New Roman"/>
              </a:rPr>
              <a:t> event </a:t>
            </a:r>
            <a:r>
              <a:rPr lang="nl-NL" sz="2000" err="1">
                <a:latin typeface="Times New Roman"/>
                <a:cs typeface="Times New Roman"/>
              </a:rPr>
              <a:t>weighter</a:t>
            </a:r>
            <a:endParaRPr lang="nl-NL" sz="2000" err="1">
              <a:ea typeface="+mn-lt"/>
              <a:cs typeface="Times New Roman"/>
            </a:endParaRPr>
          </a:p>
          <a:p>
            <a:pPr lvl="1"/>
            <a:r>
              <a:rPr lang="nl-NL" sz="2000" dirty="0">
                <a:latin typeface="Times New Roman"/>
                <a:cs typeface="Times New Roman"/>
              </a:rPr>
              <a:t>A </a:t>
            </a:r>
            <a:r>
              <a:rPr lang="nl-NL" sz="2000" err="1">
                <a:latin typeface="Times New Roman"/>
                <a:cs typeface="Times New Roman"/>
              </a:rPr>
              <a:t>getWeight-function</a:t>
            </a:r>
            <a:r>
              <a:rPr lang="nl-NL" sz="2000" dirty="0">
                <a:latin typeface="Times New Roman"/>
                <a:cs typeface="Times New Roman"/>
              </a:rPr>
              <a:t> </a:t>
            </a:r>
            <a:r>
              <a:rPr lang="nl-NL" sz="2000" err="1">
                <a:latin typeface="Times New Roman"/>
                <a:cs typeface="Times New Roman"/>
              </a:rPr>
              <a:t>which</a:t>
            </a:r>
            <a:r>
              <a:rPr lang="nl-NL" sz="2000" dirty="0">
                <a:latin typeface="Times New Roman"/>
                <a:cs typeface="Times New Roman"/>
              </a:rPr>
              <a:t> returns </a:t>
            </a:r>
            <a:r>
              <a:rPr lang="nl-NL" sz="2000" err="1">
                <a:latin typeface="Times New Roman"/>
                <a:cs typeface="Times New Roman"/>
              </a:rPr>
              <a:t>the</a:t>
            </a:r>
            <a:r>
              <a:rPr lang="nl-NL" sz="2000" dirty="0">
                <a:latin typeface="Times New Roman"/>
                <a:cs typeface="Times New Roman"/>
              </a:rPr>
              <a:t> correct </a:t>
            </a:r>
            <a:br>
              <a:rPr lang="nl-NL" sz="2000" dirty="0">
                <a:latin typeface="Times New Roman"/>
                <a:cs typeface="Times New Roman"/>
              </a:rPr>
            </a:br>
            <a:r>
              <a:rPr lang="nl-NL" sz="2000" err="1">
                <a:latin typeface="Times New Roman"/>
                <a:cs typeface="Times New Roman"/>
              </a:rPr>
              <a:t>weight</a:t>
            </a:r>
            <a:r>
              <a:rPr lang="nl-NL" sz="2000" dirty="0">
                <a:latin typeface="Times New Roman"/>
                <a:cs typeface="Times New Roman"/>
              </a:rPr>
              <a:t> (in Hz), </a:t>
            </a:r>
            <a:r>
              <a:rPr lang="nl-NL" sz="2000" err="1">
                <a:latin typeface="Times New Roman"/>
                <a:cs typeface="Times New Roman"/>
              </a:rPr>
              <a:t>given</a:t>
            </a:r>
            <a:r>
              <a:rPr lang="nl-NL" sz="2000" dirty="0">
                <a:latin typeface="Times New Roman"/>
                <a:cs typeface="Times New Roman"/>
              </a:rPr>
              <a:t> a MC-event</a:t>
            </a:r>
            <a:endParaRPr lang="nl-NL" dirty="0">
              <a:cs typeface="Times New Roman"/>
            </a:endParaRPr>
          </a:p>
          <a:p>
            <a:pPr lvl="1"/>
            <a:endParaRPr lang="nl-NL" sz="2000" dirty="0">
              <a:latin typeface="Times New Roman"/>
              <a:cs typeface="Calibri"/>
            </a:endParaRPr>
          </a:p>
          <a:p>
            <a:r>
              <a:rPr lang="nl-NL" sz="2400" err="1">
                <a:latin typeface="Times New Roman"/>
                <a:cs typeface="Calibri"/>
              </a:rPr>
              <a:t>So</a:t>
            </a:r>
            <a:r>
              <a:rPr lang="nl-NL" sz="2400" dirty="0">
                <a:latin typeface="Times New Roman"/>
                <a:cs typeface="Calibri"/>
              </a:rPr>
              <a:t> far, </a:t>
            </a:r>
            <a:r>
              <a:rPr lang="nl-NL" sz="2400" err="1">
                <a:latin typeface="Times New Roman"/>
                <a:cs typeface="Calibri"/>
              </a:rPr>
              <a:t>three</a:t>
            </a:r>
            <a:r>
              <a:rPr lang="nl-NL" sz="2400" dirty="0">
                <a:latin typeface="Times New Roman"/>
                <a:cs typeface="Calibri"/>
              </a:rPr>
              <a:t> </a:t>
            </a:r>
            <a:r>
              <a:rPr lang="nl-NL" sz="2400">
                <a:latin typeface="Times New Roman"/>
                <a:cs typeface="Calibri"/>
              </a:rPr>
              <a:t>implementations </a:t>
            </a:r>
          </a:p>
          <a:p>
            <a:endParaRPr lang="nl-NL" sz="2400" dirty="0">
              <a:latin typeface="Times New Roman"/>
              <a:cs typeface="Calibri"/>
            </a:endParaRPr>
          </a:p>
          <a:p>
            <a:pPr marL="914400" lvl="1" indent="-457200">
              <a:buAutoNum type="arabicPeriod"/>
            </a:pPr>
            <a:r>
              <a:rPr lang="nl-NL" sz="2000" err="1">
                <a:latin typeface="Times New Roman"/>
                <a:cs typeface="Calibri"/>
              </a:rPr>
              <a:t>Mupage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err="1">
                <a:latin typeface="Times New Roman"/>
                <a:cs typeface="Calibri"/>
              </a:rPr>
              <a:t>weighter</a:t>
            </a:r>
            <a:endParaRPr lang="nl-NL" sz="2000">
              <a:latin typeface="Times New Roman"/>
              <a:cs typeface="Calibri"/>
            </a:endParaRPr>
          </a:p>
          <a:p>
            <a:pPr marL="914400" lvl="1" indent="-457200">
              <a:buAutoNum type="arabicPeriod"/>
            </a:pPr>
            <a:r>
              <a:rPr lang="nl-NL" sz="2000" err="1">
                <a:latin typeface="Times New Roman"/>
                <a:cs typeface="Calibri"/>
              </a:rPr>
              <a:t>GSeaGen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err="1">
                <a:latin typeface="Times New Roman"/>
                <a:cs typeface="Calibri"/>
              </a:rPr>
              <a:t>weighter</a:t>
            </a:r>
            <a:endParaRPr lang="nl-NL" sz="2000">
              <a:latin typeface="Times New Roman"/>
              <a:cs typeface="Calibri"/>
            </a:endParaRPr>
          </a:p>
          <a:p>
            <a:pPr marL="914400" lvl="1" indent="-457200">
              <a:buAutoNum type="arabicPeriod"/>
            </a:pPr>
            <a:r>
              <a:rPr lang="nl-NL" sz="2000" dirty="0">
                <a:latin typeface="Times New Roman"/>
                <a:cs typeface="Calibri"/>
              </a:rPr>
              <a:t>KM3BUU </a:t>
            </a:r>
            <a:r>
              <a:rPr lang="nl-NL" sz="2000" err="1">
                <a:latin typeface="Times New Roman"/>
                <a:cs typeface="Calibri"/>
              </a:rPr>
              <a:t>weighter</a:t>
            </a:r>
            <a:endParaRPr lang="nl-NL" sz="2000">
              <a:latin typeface="Times New Roman"/>
              <a:cs typeface="Calibri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C0E8333-1329-4642-8C37-0F718D1C2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8AE0608-149B-4ECD-B70A-05CFBDDFF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KM3NeT collaboration meeting | Bouke Jung (bjung@nikhef.nl)</a:t>
            </a:r>
          </a:p>
        </p:txBody>
      </p:sp>
      <p:pic>
        <p:nvPicPr>
          <p:cNvPr id="8" name="Afbeelding 10" descr="Afbeelding met tekst&#10;&#10;Automatisch gegenereerde beschrijving">
            <a:extLst>
              <a:ext uri="{FF2B5EF4-FFF2-40B4-BE49-F238E27FC236}">
                <a16:creationId xmlns:a16="http://schemas.microsoft.com/office/drawing/2014/main" id="{0AF960BB-4797-46C6-B711-FF5E3BF1B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8975" y="372397"/>
            <a:ext cx="4364892" cy="5711491"/>
          </a:xfrm>
          <a:prstGeom prst="rect">
            <a:avLst/>
          </a:prstGeom>
        </p:spPr>
      </p:pic>
      <p:sp>
        <p:nvSpPr>
          <p:cNvPr id="6" name="Tijdelijke aanduiding voor voettekst 3">
            <a:extLst>
              <a:ext uri="{FF2B5EF4-FFF2-40B4-BE49-F238E27FC236}">
                <a16:creationId xmlns:a16="http://schemas.microsoft.com/office/drawing/2014/main" id="{9AA63DA8-28B3-465E-92B0-E40584EBE2EF}"/>
              </a:ext>
            </a:extLst>
          </p:cNvPr>
          <p:cNvSpPr txBox="1">
            <a:spLocks/>
          </p:cNvSpPr>
          <p:nvPr/>
        </p:nvSpPr>
        <p:spPr>
          <a:xfrm>
            <a:off x="582282" y="6350599"/>
            <a:ext cx="1038046" cy="3795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/>
              <a:t>2021-02-09</a:t>
            </a:r>
          </a:p>
        </p:txBody>
      </p:sp>
    </p:spTree>
    <p:extLst>
      <p:ext uri="{BB962C8B-B14F-4D97-AF65-F5344CB8AC3E}">
        <p14:creationId xmlns:p14="http://schemas.microsoft.com/office/powerpoint/2010/main" val="2620959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5D5129-86A8-474B-969A-E678A6A19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54" y="140433"/>
            <a:ext cx="10515600" cy="749179"/>
          </a:xfrm>
        </p:spPr>
        <p:txBody>
          <a:bodyPr/>
          <a:lstStyle/>
          <a:p>
            <a:r>
              <a:rPr lang="nl-NL" b="1" dirty="0" err="1">
                <a:latin typeface="Times New Roman"/>
                <a:cs typeface="Calibri Light"/>
              </a:rPr>
              <a:t>JWeightEvent</a:t>
            </a:r>
            <a:endParaRPr lang="nl-NL" dirty="0" err="1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AEA5D1-7415-4B68-8AC3-CBFAECD51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1044086"/>
            <a:ext cx="11150600" cy="53477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400" dirty="0">
                <a:latin typeface="Times New Roman"/>
                <a:cs typeface="Calibri"/>
              </a:rPr>
              <a:t>Simple interface </a:t>
            </a:r>
            <a:r>
              <a:rPr lang="nl-NL" sz="2400" dirty="0" err="1">
                <a:latin typeface="Times New Roman"/>
                <a:cs typeface="Calibri"/>
              </a:rPr>
              <a:t>containing</a:t>
            </a:r>
            <a:r>
              <a:rPr lang="nl-NL" sz="2400" dirty="0">
                <a:latin typeface="Times New Roman"/>
                <a:cs typeface="Calibri"/>
              </a:rPr>
              <a:t> </a:t>
            </a:r>
            <a:r>
              <a:rPr lang="nl-NL" sz="2400" dirty="0" err="1">
                <a:latin typeface="Times New Roman"/>
                <a:cs typeface="Calibri"/>
              </a:rPr>
              <a:t>three</a:t>
            </a:r>
            <a:r>
              <a:rPr lang="nl-NL" sz="2400" dirty="0">
                <a:latin typeface="Times New Roman"/>
                <a:cs typeface="Calibri"/>
              </a:rPr>
              <a:t> </a:t>
            </a:r>
            <a:r>
              <a:rPr lang="nl-NL" sz="2400" dirty="0" err="1">
                <a:latin typeface="Times New Roman"/>
                <a:cs typeface="Calibri"/>
              </a:rPr>
              <a:t>methods</a:t>
            </a:r>
            <a:endParaRPr lang="nl-NL" sz="2400">
              <a:latin typeface="Times New Roman"/>
              <a:cs typeface="Calibri"/>
            </a:endParaRPr>
          </a:p>
          <a:p>
            <a:pPr lvl="1"/>
            <a:endParaRPr lang="nl-NL" sz="2000" dirty="0">
              <a:latin typeface="Times New Roman"/>
              <a:cs typeface="Calibri"/>
            </a:endParaRPr>
          </a:p>
          <a:p>
            <a:pPr lvl="1"/>
            <a:r>
              <a:rPr lang="nl-NL" sz="2000" dirty="0">
                <a:latin typeface="Times New Roman"/>
                <a:cs typeface="Calibri"/>
              </a:rPr>
              <a:t>A </a:t>
            </a:r>
            <a:r>
              <a:rPr lang="nl-NL" sz="2000" dirty="0" err="1">
                <a:latin typeface="Times New Roman"/>
                <a:cs typeface="Calibri"/>
              </a:rPr>
              <a:t>configure-function</a:t>
            </a:r>
            <a:r>
              <a:rPr lang="nl-NL" sz="2000" dirty="0">
                <a:latin typeface="Times New Roman"/>
                <a:cs typeface="Calibri"/>
              </a:rPr>
              <a:t>, </a:t>
            </a:r>
            <a:r>
              <a:rPr lang="nl-NL" sz="2000" dirty="0" err="1">
                <a:latin typeface="Times New Roman"/>
                <a:cs typeface="Calibri"/>
              </a:rPr>
              <a:t>which</a:t>
            </a:r>
            <a:r>
              <a:rPr lang="nl-NL" sz="2000" dirty="0">
                <a:latin typeface="Times New Roman"/>
                <a:cs typeface="Calibri"/>
              </a:rPr>
              <a:t> sets </a:t>
            </a:r>
            <a:r>
              <a:rPr lang="nl-NL" sz="2000" dirty="0" err="1">
                <a:latin typeface="Times New Roman"/>
                <a:cs typeface="Calibri"/>
              </a:rPr>
              <a:t>the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dirty="0" err="1">
                <a:latin typeface="Times New Roman"/>
                <a:cs typeface="Calibri"/>
              </a:rPr>
              <a:t>global</a:t>
            </a:r>
            <a:r>
              <a:rPr lang="nl-NL" sz="2000" dirty="0">
                <a:latin typeface="Times New Roman"/>
                <a:cs typeface="Calibri"/>
              </a:rPr>
              <a:t> event </a:t>
            </a:r>
            <a:r>
              <a:rPr lang="nl-NL" sz="2000" dirty="0" err="1">
                <a:latin typeface="Times New Roman"/>
                <a:cs typeface="Calibri"/>
              </a:rPr>
              <a:t>weight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br>
              <a:rPr lang="nl-NL" sz="2000" dirty="0">
                <a:latin typeface="Times New Roman"/>
                <a:cs typeface="Calibri"/>
              </a:rPr>
            </a:br>
            <a:r>
              <a:rPr lang="nl-NL" sz="2000" dirty="0" err="1">
                <a:latin typeface="Times New Roman"/>
                <a:cs typeface="Calibri"/>
              </a:rPr>
              <a:t>given</a:t>
            </a:r>
            <a:r>
              <a:rPr lang="nl-NL" sz="2000" dirty="0">
                <a:latin typeface="Times New Roman"/>
                <a:cs typeface="Calibri"/>
              </a:rPr>
              <a:t> a (</a:t>
            </a:r>
            <a:r>
              <a:rPr lang="nl-NL" sz="2000" dirty="0" err="1">
                <a:latin typeface="Times New Roman"/>
                <a:cs typeface="Calibri"/>
              </a:rPr>
              <a:t>combined</a:t>
            </a:r>
            <a:r>
              <a:rPr lang="nl-NL" sz="2000" dirty="0">
                <a:latin typeface="Times New Roman"/>
                <a:cs typeface="Calibri"/>
              </a:rPr>
              <a:t>) header</a:t>
            </a:r>
          </a:p>
          <a:p>
            <a:pPr lvl="1"/>
            <a:r>
              <a:rPr lang="nl-NL" sz="2000" dirty="0">
                <a:latin typeface="Times New Roman"/>
                <a:cs typeface="Calibri"/>
              </a:rPr>
              <a:t>A check-</a:t>
            </a:r>
            <a:r>
              <a:rPr lang="nl-NL" sz="2000" dirty="0" err="1">
                <a:latin typeface="Times New Roman"/>
                <a:cs typeface="Calibri"/>
              </a:rPr>
              <a:t>method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dirty="0" err="1">
                <a:latin typeface="Times New Roman"/>
                <a:cs typeface="Calibri"/>
              </a:rPr>
              <a:t>to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dirty="0" err="1">
                <a:latin typeface="Times New Roman"/>
                <a:cs typeface="Calibri"/>
              </a:rPr>
              <a:t>evaluate</a:t>
            </a:r>
            <a:r>
              <a:rPr lang="nl-NL" sz="2000" dirty="0">
                <a:latin typeface="Times New Roman"/>
                <a:cs typeface="Calibri"/>
              </a:rPr>
              <a:t> consistency of a header</a:t>
            </a:r>
            <a:br>
              <a:rPr lang="nl-NL" sz="2000" dirty="0">
                <a:latin typeface="Times New Roman"/>
                <a:cs typeface="Calibri"/>
              </a:rPr>
            </a:br>
            <a:r>
              <a:rPr lang="nl-NL" sz="2000" dirty="0" err="1">
                <a:latin typeface="Times New Roman"/>
                <a:cs typeface="Calibri"/>
              </a:rPr>
              <a:t>with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dirty="0" err="1">
                <a:latin typeface="Times New Roman"/>
                <a:cs typeface="Calibri"/>
              </a:rPr>
              <a:t>this</a:t>
            </a:r>
            <a:r>
              <a:rPr lang="nl-NL" sz="2000" dirty="0">
                <a:latin typeface="Times New Roman"/>
                <a:cs typeface="Calibri"/>
              </a:rPr>
              <a:t> event </a:t>
            </a:r>
            <a:r>
              <a:rPr lang="nl-NL" sz="2000" dirty="0" err="1">
                <a:latin typeface="Times New Roman"/>
                <a:cs typeface="Calibri"/>
              </a:rPr>
              <a:t>weighter</a:t>
            </a:r>
            <a:endParaRPr lang="nl-NL" sz="2000" dirty="0">
              <a:latin typeface="Times New Roman"/>
              <a:cs typeface="Calibri"/>
            </a:endParaRPr>
          </a:p>
          <a:p>
            <a:pPr lvl="1"/>
            <a:r>
              <a:rPr lang="nl-NL" sz="2000" dirty="0">
                <a:latin typeface="Times New Roman"/>
                <a:cs typeface="Calibri"/>
              </a:rPr>
              <a:t>A </a:t>
            </a:r>
            <a:r>
              <a:rPr lang="nl-NL" sz="2000" dirty="0" err="1">
                <a:latin typeface="Times New Roman"/>
                <a:ea typeface="MS Gothic"/>
                <a:cs typeface="Calibri"/>
              </a:rPr>
              <a:t>getWeight</a:t>
            </a:r>
            <a:r>
              <a:rPr lang="nl-NL" sz="2000" dirty="0" err="1">
                <a:latin typeface="Times New Roman"/>
                <a:cs typeface="Calibri"/>
              </a:rPr>
              <a:t>-function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dirty="0" err="1">
                <a:latin typeface="Times New Roman"/>
                <a:cs typeface="Calibri"/>
              </a:rPr>
              <a:t>which</a:t>
            </a:r>
            <a:r>
              <a:rPr lang="nl-NL" sz="2000" dirty="0">
                <a:latin typeface="Times New Roman"/>
                <a:cs typeface="Calibri"/>
              </a:rPr>
              <a:t> returns </a:t>
            </a:r>
            <a:r>
              <a:rPr lang="nl-NL" sz="2000" dirty="0" err="1">
                <a:latin typeface="Times New Roman"/>
                <a:cs typeface="Calibri"/>
              </a:rPr>
              <a:t>the</a:t>
            </a:r>
            <a:r>
              <a:rPr lang="nl-NL" sz="2000" dirty="0">
                <a:latin typeface="Times New Roman"/>
                <a:cs typeface="Calibri"/>
              </a:rPr>
              <a:t> correct </a:t>
            </a:r>
            <a:br>
              <a:rPr lang="nl-NL" sz="2000" dirty="0">
                <a:latin typeface="Times New Roman"/>
                <a:cs typeface="Calibri"/>
              </a:rPr>
            </a:br>
            <a:r>
              <a:rPr lang="nl-NL" sz="2000" dirty="0" err="1">
                <a:latin typeface="Times New Roman"/>
                <a:cs typeface="Calibri"/>
              </a:rPr>
              <a:t>weight</a:t>
            </a:r>
            <a:r>
              <a:rPr lang="nl-NL" sz="2000" dirty="0">
                <a:latin typeface="Times New Roman"/>
                <a:cs typeface="Calibri"/>
              </a:rPr>
              <a:t> (in Hz), </a:t>
            </a:r>
            <a:r>
              <a:rPr lang="nl-NL" sz="2000" dirty="0" err="1">
                <a:latin typeface="Times New Roman"/>
                <a:cs typeface="Calibri"/>
              </a:rPr>
              <a:t>given</a:t>
            </a:r>
            <a:r>
              <a:rPr lang="nl-NL" sz="2000" dirty="0">
                <a:latin typeface="Times New Roman"/>
                <a:cs typeface="Calibri"/>
              </a:rPr>
              <a:t> a MC-event</a:t>
            </a:r>
          </a:p>
          <a:p>
            <a:pPr lvl="1"/>
            <a:endParaRPr lang="nl-NL" sz="2000" dirty="0">
              <a:latin typeface="Times New Roman"/>
              <a:cs typeface="Calibri"/>
            </a:endParaRPr>
          </a:p>
          <a:p>
            <a:r>
              <a:rPr lang="nl-NL" sz="2400" dirty="0" err="1">
                <a:latin typeface="Times New Roman"/>
                <a:cs typeface="Calibri"/>
              </a:rPr>
              <a:t>So</a:t>
            </a:r>
            <a:r>
              <a:rPr lang="nl-NL" sz="2400" dirty="0">
                <a:latin typeface="Times New Roman"/>
                <a:cs typeface="Calibri"/>
              </a:rPr>
              <a:t> far, </a:t>
            </a:r>
            <a:r>
              <a:rPr lang="nl-NL" sz="2400" dirty="0" err="1">
                <a:latin typeface="Times New Roman"/>
                <a:cs typeface="Calibri"/>
              </a:rPr>
              <a:t>three</a:t>
            </a:r>
            <a:r>
              <a:rPr lang="nl-NL" sz="2400" dirty="0">
                <a:latin typeface="Times New Roman"/>
                <a:cs typeface="Calibri"/>
              </a:rPr>
              <a:t> </a:t>
            </a:r>
            <a:r>
              <a:rPr lang="nl-NL" sz="2400" dirty="0" err="1">
                <a:latin typeface="Times New Roman"/>
                <a:cs typeface="Calibri"/>
              </a:rPr>
              <a:t>implementations</a:t>
            </a:r>
            <a:r>
              <a:rPr lang="nl-NL" sz="2400" dirty="0">
                <a:latin typeface="Times New Roman"/>
                <a:cs typeface="Calibri"/>
              </a:rPr>
              <a:t> </a:t>
            </a:r>
          </a:p>
          <a:p>
            <a:endParaRPr lang="nl-NL" sz="2400" dirty="0">
              <a:latin typeface="Times New Roman"/>
              <a:cs typeface="Calibri"/>
            </a:endParaRPr>
          </a:p>
          <a:p>
            <a:pPr marL="914400" lvl="1" indent="-457200">
              <a:buAutoNum type="arabicPeriod"/>
            </a:pPr>
            <a:r>
              <a:rPr lang="nl-NL" sz="2000" dirty="0" err="1">
                <a:latin typeface="Times New Roman"/>
                <a:cs typeface="Calibri"/>
              </a:rPr>
              <a:t>Mupage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dirty="0" err="1">
                <a:latin typeface="Times New Roman"/>
                <a:cs typeface="Calibri"/>
              </a:rPr>
              <a:t>weighter</a:t>
            </a:r>
            <a:endParaRPr lang="nl-NL" sz="2000">
              <a:latin typeface="Times New Roman"/>
              <a:cs typeface="Calibri"/>
            </a:endParaRPr>
          </a:p>
          <a:p>
            <a:pPr marL="914400" lvl="1" indent="-457200">
              <a:buAutoNum type="arabicPeriod"/>
            </a:pPr>
            <a:r>
              <a:rPr lang="nl-NL" sz="2000" dirty="0" err="1">
                <a:latin typeface="Times New Roman"/>
                <a:cs typeface="Calibri"/>
              </a:rPr>
              <a:t>GSeaGen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dirty="0" err="1">
                <a:latin typeface="Times New Roman"/>
                <a:cs typeface="Calibri"/>
              </a:rPr>
              <a:t>weighter</a:t>
            </a:r>
            <a:endParaRPr lang="nl-NL" sz="2000">
              <a:latin typeface="Times New Roman"/>
              <a:cs typeface="Calibri"/>
            </a:endParaRPr>
          </a:p>
          <a:p>
            <a:pPr marL="914400" lvl="1" indent="-457200">
              <a:buAutoNum type="arabicPeriod"/>
            </a:pPr>
            <a:r>
              <a:rPr lang="nl-NL" sz="2000" dirty="0">
                <a:latin typeface="Times New Roman"/>
                <a:cs typeface="Calibri"/>
              </a:rPr>
              <a:t>KM3BUU </a:t>
            </a:r>
            <a:r>
              <a:rPr lang="nl-NL" sz="2000" dirty="0" err="1">
                <a:latin typeface="Times New Roman"/>
                <a:cs typeface="Calibri"/>
              </a:rPr>
              <a:t>weighter</a:t>
            </a:r>
            <a:endParaRPr lang="nl-NL" sz="2000">
              <a:latin typeface="Times New Roman"/>
              <a:cs typeface="Calibri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C0E8333-1329-4642-8C37-0F718D1C2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8AE0608-149B-4ECD-B70A-05CFBDDFF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KM3NeT collaboration meeting | Bouke Jung (bjung@nikhef.nl)</a:t>
            </a:r>
          </a:p>
        </p:txBody>
      </p:sp>
      <p:sp>
        <p:nvSpPr>
          <p:cNvPr id="8" name="Rechteraccolade 7">
            <a:extLst>
              <a:ext uri="{FF2B5EF4-FFF2-40B4-BE49-F238E27FC236}">
                <a16:creationId xmlns:a16="http://schemas.microsoft.com/office/drawing/2014/main" id="{EC0A6116-601F-41C3-BC42-B76D34C508D8}"/>
              </a:ext>
            </a:extLst>
          </p:cNvPr>
          <p:cNvSpPr/>
          <p:nvPr/>
        </p:nvSpPr>
        <p:spPr>
          <a:xfrm>
            <a:off x="3338287" y="5262129"/>
            <a:ext cx="207817" cy="65809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8F364FB0-E5A9-4E3F-ADF0-91B23292C692}"/>
              </a:ext>
            </a:extLst>
          </p:cNvPr>
          <p:cNvCxnSpPr/>
          <p:nvPr/>
        </p:nvCxnSpPr>
        <p:spPr>
          <a:xfrm flipV="1">
            <a:off x="3611008" y="5594960"/>
            <a:ext cx="3200398" cy="3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>
            <a:extLst>
              <a:ext uri="{FF2B5EF4-FFF2-40B4-BE49-F238E27FC236}">
                <a16:creationId xmlns:a16="http://schemas.microsoft.com/office/drawing/2014/main" id="{E1D67E59-391B-4C60-8704-263702EA3CC8}"/>
              </a:ext>
            </a:extLst>
          </p:cNvPr>
          <p:cNvSpPr txBox="1"/>
          <p:nvPr/>
        </p:nvSpPr>
        <p:spPr>
          <a:xfrm>
            <a:off x="3840182" y="4969409"/>
            <a:ext cx="274319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1600" dirty="0" err="1">
                <a:solidFill>
                  <a:srgbClr val="0070C0"/>
                </a:solidFill>
                <a:latin typeface="Times New Roman"/>
                <a:cs typeface="Times New Roman"/>
              </a:rPr>
              <a:t>Function-overloads</a:t>
            </a:r>
            <a:r>
              <a:rPr lang="nl-NL" sz="160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br>
              <a:rPr lang="nl-NL" sz="1600" dirty="0">
                <a:solidFill>
                  <a:srgbClr val="0070C0"/>
                </a:solidFill>
                <a:latin typeface="Times New Roman"/>
                <a:cs typeface="Calibri"/>
              </a:rPr>
            </a:br>
            <a:r>
              <a:rPr lang="nl-NL" sz="1600" dirty="0" err="1">
                <a:solidFill>
                  <a:srgbClr val="0070C0"/>
                </a:solidFill>
                <a:latin typeface="Times New Roman"/>
                <a:cs typeface="Times New Roman"/>
              </a:rPr>
              <a:t>for</a:t>
            </a:r>
            <a:r>
              <a:rPr lang="nl-NL" sz="1600" dirty="0">
                <a:solidFill>
                  <a:srgbClr val="0070C0"/>
                </a:solidFill>
                <a:latin typeface="Times New Roman"/>
                <a:cs typeface="Times New Roman"/>
              </a:rPr>
              <a:t> user-</a:t>
            </a:r>
            <a:r>
              <a:rPr lang="nl-NL" sz="1600" dirty="0" err="1">
                <a:solidFill>
                  <a:srgbClr val="0070C0"/>
                </a:solidFill>
                <a:latin typeface="Times New Roman"/>
                <a:cs typeface="Times New Roman"/>
              </a:rPr>
              <a:t>specifiable</a:t>
            </a:r>
            <a:r>
              <a:rPr lang="nl-NL" sz="1600" dirty="0">
                <a:solidFill>
                  <a:srgbClr val="0070C0"/>
                </a:solidFill>
                <a:latin typeface="Times New Roman"/>
                <a:cs typeface="Times New Roman"/>
              </a:rPr>
              <a:t> flux</a:t>
            </a:r>
            <a:endParaRPr lang="nl-NL"/>
          </a:p>
        </p:txBody>
      </p:sp>
      <p:pic>
        <p:nvPicPr>
          <p:cNvPr id="6" name="Afbeelding 10" descr="Afbeelding met tekst&#10;&#10;Automatisch gegenereerde beschrijving">
            <a:extLst>
              <a:ext uri="{FF2B5EF4-FFF2-40B4-BE49-F238E27FC236}">
                <a16:creationId xmlns:a16="http://schemas.microsoft.com/office/drawing/2014/main" id="{DB318039-D13C-46E9-AF81-3CEBD96E5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8975" y="372397"/>
            <a:ext cx="4364892" cy="5711491"/>
          </a:xfrm>
          <a:prstGeom prst="rect">
            <a:avLst/>
          </a:prstGeom>
        </p:spPr>
      </p:pic>
      <p:sp>
        <p:nvSpPr>
          <p:cNvPr id="15" name="Rechthoek 14">
            <a:extLst>
              <a:ext uri="{FF2B5EF4-FFF2-40B4-BE49-F238E27FC236}">
                <a16:creationId xmlns:a16="http://schemas.microsoft.com/office/drawing/2014/main" id="{57E72FBB-6183-4387-B709-E6BFEB13CFA5}"/>
              </a:ext>
            </a:extLst>
          </p:cNvPr>
          <p:cNvSpPr/>
          <p:nvPr/>
        </p:nvSpPr>
        <p:spPr>
          <a:xfrm>
            <a:off x="7493307" y="373656"/>
            <a:ext cx="4425107" cy="5783855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2" descr="Afbeelding met tekst&#10;&#10;Automatisch gegenereerde beschrijving">
            <a:extLst>
              <a:ext uri="{FF2B5EF4-FFF2-40B4-BE49-F238E27FC236}">
                <a16:creationId xmlns:a16="http://schemas.microsoft.com/office/drawing/2014/main" id="{A3A2034E-D146-470F-BAB9-22FF488B5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870" y="3639676"/>
            <a:ext cx="4955754" cy="2498118"/>
          </a:xfrm>
          <a:prstGeom prst="rect">
            <a:avLst/>
          </a:prstGeom>
        </p:spPr>
      </p:pic>
      <p:sp>
        <p:nvSpPr>
          <p:cNvPr id="7" name="Tijdelijke aanduiding voor voettekst 3">
            <a:extLst>
              <a:ext uri="{FF2B5EF4-FFF2-40B4-BE49-F238E27FC236}">
                <a16:creationId xmlns:a16="http://schemas.microsoft.com/office/drawing/2014/main" id="{50BF43B8-3C36-4C78-9898-7B18DB0C1F32}"/>
              </a:ext>
            </a:extLst>
          </p:cNvPr>
          <p:cNvSpPr txBox="1">
            <a:spLocks/>
          </p:cNvSpPr>
          <p:nvPr/>
        </p:nvSpPr>
        <p:spPr>
          <a:xfrm>
            <a:off x="582282" y="6350599"/>
            <a:ext cx="1038046" cy="3795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/>
              <a:t>2021-02-09</a:t>
            </a:r>
          </a:p>
        </p:txBody>
      </p:sp>
    </p:spTree>
    <p:extLst>
      <p:ext uri="{BB962C8B-B14F-4D97-AF65-F5344CB8AC3E}">
        <p14:creationId xmlns:p14="http://schemas.microsoft.com/office/powerpoint/2010/main" val="3780559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5D5129-86A8-474B-969A-E678A6A19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54" y="140433"/>
            <a:ext cx="10515600" cy="749179"/>
          </a:xfrm>
        </p:spPr>
        <p:txBody>
          <a:bodyPr/>
          <a:lstStyle/>
          <a:p>
            <a:r>
              <a:rPr lang="nl-NL" b="1" dirty="0" err="1">
                <a:latin typeface="Times New Roman"/>
                <a:cs typeface="Calibri Light"/>
              </a:rPr>
              <a:t>JWeightEventHelper</a:t>
            </a:r>
            <a:endParaRPr lang="nl-NL" dirty="0" err="1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AEA5D1-7415-4B68-8AC3-CBFAECD51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54" y="1139336"/>
            <a:ext cx="11150600" cy="53477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400" dirty="0">
                <a:latin typeface="Times New Roman"/>
                <a:cs typeface="Calibri"/>
              </a:rPr>
              <a:t>Manager of (</a:t>
            </a:r>
            <a:r>
              <a:rPr lang="nl-NL" sz="2400" dirty="0" err="1">
                <a:latin typeface="Times New Roman"/>
                <a:cs typeface="Calibri"/>
              </a:rPr>
              <a:t>combined</a:t>
            </a:r>
            <a:r>
              <a:rPr lang="nl-NL" sz="2400" dirty="0">
                <a:latin typeface="Times New Roman"/>
                <a:cs typeface="Calibri"/>
              </a:rPr>
              <a:t>) header information </a:t>
            </a:r>
            <a:r>
              <a:rPr lang="nl-NL" sz="2400" dirty="0" err="1">
                <a:latin typeface="Times New Roman"/>
                <a:cs typeface="Calibri"/>
              </a:rPr>
              <a:t>and</a:t>
            </a:r>
            <a:r>
              <a:rPr lang="nl-NL" sz="2400" dirty="0">
                <a:latin typeface="Times New Roman"/>
                <a:cs typeface="Calibri"/>
              </a:rPr>
              <a:t> event </a:t>
            </a:r>
            <a:r>
              <a:rPr lang="nl-NL" sz="2400" dirty="0" err="1">
                <a:latin typeface="Times New Roman"/>
                <a:cs typeface="Calibri"/>
              </a:rPr>
              <a:t>weighter</a:t>
            </a:r>
            <a:endParaRPr lang="nl-NL" sz="2400" dirty="0">
              <a:latin typeface="Times New Roman"/>
              <a:cs typeface="Calibri"/>
            </a:endParaRPr>
          </a:p>
          <a:p>
            <a:endParaRPr lang="nl-NL" sz="2400" dirty="0">
              <a:latin typeface="Times New Roman"/>
              <a:cs typeface="Calibri"/>
            </a:endParaRPr>
          </a:p>
          <a:p>
            <a:r>
              <a:rPr lang="nl-NL" sz="2400" dirty="0" err="1">
                <a:latin typeface="Times New Roman"/>
                <a:cs typeface="Calibri"/>
              </a:rPr>
              <a:t>Provides</a:t>
            </a:r>
            <a:r>
              <a:rPr lang="nl-NL" sz="2400" dirty="0">
                <a:latin typeface="Times New Roman"/>
                <a:cs typeface="Calibri"/>
              </a:rPr>
              <a:t> </a:t>
            </a:r>
            <a:r>
              <a:rPr lang="nl-NL" sz="2400" dirty="0" err="1">
                <a:latin typeface="Times New Roman"/>
                <a:cs typeface="Calibri"/>
              </a:rPr>
              <a:t>configuration</a:t>
            </a:r>
            <a:r>
              <a:rPr lang="nl-NL" sz="2400" dirty="0">
                <a:latin typeface="Times New Roman"/>
                <a:cs typeface="Calibri"/>
              </a:rPr>
              <a:t>-, </a:t>
            </a:r>
            <a:r>
              <a:rPr lang="nl-NL" sz="2400" dirty="0" err="1">
                <a:latin typeface="Times New Roman"/>
                <a:cs typeface="Calibri"/>
              </a:rPr>
              <a:t>getWeight</a:t>
            </a:r>
            <a:r>
              <a:rPr lang="nl-NL" sz="2400" dirty="0">
                <a:latin typeface="Times New Roman"/>
                <a:cs typeface="Calibri"/>
              </a:rPr>
              <a:t>- </a:t>
            </a:r>
            <a:r>
              <a:rPr lang="nl-NL" sz="2400" dirty="0" err="1">
                <a:latin typeface="Times New Roman"/>
                <a:cs typeface="Calibri"/>
              </a:rPr>
              <a:t>and</a:t>
            </a:r>
            <a:r>
              <a:rPr lang="nl-NL" sz="2400" dirty="0">
                <a:latin typeface="Times New Roman"/>
                <a:cs typeface="Calibri"/>
              </a:rPr>
              <a:t> check-</a:t>
            </a:r>
            <a:r>
              <a:rPr lang="nl-NL" sz="2400" dirty="0" err="1">
                <a:latin typeface="Times New Roman"/>
                <a:cs typeface="Calibri"/>
              </a:rPr>
              <a:t>functions</a:t>
            </a:r>
            <a:r>
              <a:rPr lang="nl-NL" sz="2400" dirty="0">
                <a:latin typeface="Times New Roman"/>
                <a:cs typeface="Calibri"/>
              </a:rPr>
              <a:t>, </a:t>
            </a:r>
            <a:br>
              <a:rPr lang="nl-NL" sz="2400" dirty="0">
                <a:latin typeface="Times New Roman"/>
                <a:cs typeface="Calibri"/>
              </a:rPr>
            </a:br>
            <a:r>
              <a:rPr lang="nl-NL" sz="2400" dirty="0" err="1">
                <a:latin typeface="Times New Roman"/>
                <a:cs typeface="Calibri"/>
              </a:rPr>
              <a:t>which</a:t>
            </a:r>
            <a:r>
              <a:rPr lang="nl-NL" sz="2400" dirty="0">
                <a:latin typeface="Times New Roman"/>
                <a:cs typeface="Calibri"/>
              </a:rPr>
              <a:t> call </a:t>
            </a:r>
            <a:r>
              <a:rPr lang="nl-NL" sz="2400" dirty="0" err="1">
                <a:latin typeface="Times New Roman"/>
                <a:cs typeface="Calibri"/>
              </a:rPr>
              <a:t>the</a:t>
            </a:r>
            <a:r>
              <a:rPr lang="nl-NL" sz="2400" dirty="0">
                <a:latin typeface="Times New Roman"/>
                <a:cs typeface="Calibri"/>
              </a:rPr>
              <a:t> </a:t>
            </a:r>
            <a:r>
              <a:rPr lang="nl-NL" sz="2400" dirty="0" err="1">
                <a:latin typeface="Times New Roman"/>
                <a:cs typeface="Calibri"/>
              </a:rPr>
              <a:t>underlying</a:t>
            </a:r>
            <a:r>
              <a:rPr lang="nl-NL" sz="2400" dirty="0">
                <a:latin typeface="Times New Roman"/>
                <a:cs typeface="Calibri"/>
              </a:rPr>
              <a:t> </a:t>
            </a:r>
            <a:r>
              <a:rPr lang="nl-NL" sz="2400" dirty="0" err="1">
                <a:latin typeface="Times New Roman"/>
                <a:cs typeface="Calibri"/>
              </a:rPr>
              <a:t>methods</a:t>
            </a:r>
            <a:r>
              <a:rPr lang="nl-NL" sz="2400" dirty="0">
                <a:latin typeface="Times New Roman"/>
                <a:cs typeface="Calibri"/>
              </a:rPr>
              <a:t> of </a:t>
            </a:r>
            <a:r>
              <a:rPr lang="nl-NL" sz="2400" dirty="0" err="1">
                <a:latin typeface="Times New Roman"/>
                <a:cs typeface="Calibri"/>
              </a:rPr>
              <a:t>JWeightEvent</a:t>
            </a:r>
            <a:endParaRPr lang="nl-NL" sz="2400" dirty="0">
              <a:latin typeface="Times New Roman"/>
              <a:cs typeface="Calibri"/>
            </a:endParaRPr>
          </a:p>
          <a:p>
            <a:endParaRPr lang="nl-NL" sz="2400" dirty="0">
              <a:latin typeface="Times New Roman"/>
              <a:cs typeface="Calibri"/>
            </a:endParaRPr>
          </a:p>
          <a:p>
            <a:r>
              <a:rPr lang="nl-NL" sz="2400" dirty="0" err="1">
                <a:latin typeface="Times New Roman"/>
                <a:cs typeface="Calibri"/>
              </a:rPr>
              <a:t>Provides</a:t>
            </a:r>
            <a:r>
              <a:rPr lang="nl-NL" sz="2400" dirty="0">
                <a:latin typeface="Times New Roman"/>
                <a:cs typeface="Calibri"/>
              </a:rPr>
              <a:t> </a:t>
            </a:r>
            <a:r>
              <a:rPr lang="nl-NL" sz="2400" dirty="0" err="1">
                <a:latin typeface="Times New Roman"/>
                <a:cs typeface="Calibri"/>
              </a:rPr>
              <a:t>an</a:t>
            </a:r>
            <a:r>
              <a:rPr lang="nl-NL" sz="2400" dirty="0">
                <a:latin typeface="Times New Roman"/>
                <a:cs typeface="Calibri"/>
              </a:rPr>
              <a:t> </a:t>
            </a:r>
            <a:r>
              <a:rPr lang="nl-NL" sz="2400" dirty="0" err="1">
                <a:latin typeface="Times New Roman"/>
                <a:cs typeface="Calibri"/>
              </a:rPr>
              <a:t>addition-function</a:t>
            </a:r>
            <a:r>
              <a:rPr lang="nl-NL" sz="2400" dirty="0">
                <a:latin typeface="Times New Roman"/>
                <a:cs typeface="Calibri"/>
              </a:rPr>
              <a:t>, </a:t>
            </a:r>
            <a:r>
              <a:rPr lang="nl-NL" sz="2400" dirty="0" err="1">
                <a:latin typeface="Times New Roman"/>
                <a:cs typeface="Calibri"/>
              </a:rPr>
              <a:t>which</a:t>
            </a:r>
            <a:r>
              <a:rPr lang="nl-NL" sz="2400" dirty="0">
                <a:latin typeface="Times New Roman"/>
                <a:cs typeface="Calibri"/>
              </a:rPr>
              <a:t> combines a </a:t>
            </a:r>
            <a:r>
              <a:rPr lang="nl-NL" sz="2400" dirty="0" err="1">
                <a:latin typeface="Times New Roman"/>
                <a:cs typeface="Calibri"/>
              </a:rPr>
              <a:t>given</a:t>
            </a:r>
            <a:r>
              <a:rPr lang="nl-NL" sz="2400" dirty="0">
                <a:latin typeface="Times New Roman"/>
                <a:cs typeface="Calibri"/>
              </a:rPr>
              <a:t> header </a:t>
            </a:r>
            <a:br>
              <a:rPr lang="nl-NL" sz="2400" dirty="0">
                <a:latin typeface="Times New Roman"/>
                <a:cs typeface="Calibri"/>
              </a:rPr>
            </a:br>
            <a:r>
              <a:rPr lang="nl-NL" sz="2400" dirty="0" err="1">
                <a:latin typeface="Times New Roman"/>
                <a:cs typeface="Calibri"/>
              </a:rPr>
              <a:t>with</a:t>
            </a:r>
            <a:r>
              <a:rPr lang="nl-NL" sz="2400" dirty="0">
                <a:latin typeface="Times New Roman"/>
                <a:cs typeface="Calibri"/>
              </a:rPr>
              <a:t> </a:t>
            </a:r>
            <a:r>
              <a:rPr lang="nl-NL" sz="2400" dirty="0" err="1">
                <a:latin typeface="Times New Roman"/>
                <a:cs typeface="Calibri"/>
              </a:rPr>
              <a:t>the</a:t>
            </a:r>
            <a:r>
              <a:rPr lang="nl-NL" sz="2400" dirty="0">
                <a:latin typeface="Times New Roman"/>
                <a:cs typeface="Calibri"/>
              </a:rPr>
              <a:t> </a:t>
            </a:r>
            <a:r>
              <a:rPr lang="nl-NL" sz="2400" dirty="0" err="1">
                <a:latin typeface="Times New Roman"/>
                <a:cs typeface="Calibri"/>
              </a:rPr>
              <a:t>current</a:t>
            </a:r>
            <a:r>
              <a:rPr lang="nl-NL" sz="2400" dirty="0">
                <a:latin typeface="Times New Roman"/>
                <a:cs typeface="Calibri"/>
              </a:rPr>
              <a:t> header info (</a:t>
            </a:r>
            <a:r>
              <a:rPr lang="nl-NL" sz="2400" dirty="0" err="1">
                <a:latin typeface="Times New Roman"/>
                <a:cs typeface="Calibri"/>
              </a:rPr>
              <a:t>if</a:t>
            </a:r>
            <a:r>
              <a:rPr lang="nl-NL" sz="2400" dirty="0">
                <a:latin typeface="Times New Roman"/>
                <a:cs typeface="Calibri"/>
              </a:rPr>
              <a:t> check OK)</a:t>
            </a:r>
            <a:br>
              <a:rPr lang="nl-NL" sz="2400" dirty="0">
                <a:latin typeface="Times New Roman"/>
                <a:cs typeface="Calibri"/>
              </a:rPr>
            </a:br>
            <a:r>
              <a:rPr lang="nl-NL" sz="2400" dirty="0" err="1">
                <a:latin typeface="Times New Roman"/>
                <a:cs typeface="Calibri"/>
              </a:rPr>
              <a:t>and</a:t>
            </a:r>
            <a:r>
              <a:rPr lang="nl-NL" sz="2400" dirty="0">
                <a:latin typeface="Times New Roman"/>
                <a:cs typeface="Calibri"/>
              </a:rPr>
              <a:t> updates </a:t>
            </a:r>
            <a:r>
              <a:rPr lang="nl-NL" sz="2400" dirty="0" err="1">
                <a:latin typeface="Times New Roman"/>
                <a:cs typeface="Calibri"/>
              </a:rPr>
              <a:t>the</a:t>
            </a:r>
            <a:r>
              <a:rPr lang="nl-NL" sz="2400" dirty="0">
                <a:latin typeface="Times New Roman"/>
                <a:cs typeface="Calibri"/>
              </a:rPr>
              <a:t> </a:t>
            </a:r>
            <a:r>
              <a:rPr lang="nl-NL" sz="2400" dirty="0" err="1">
                <a:latin typeface="Times New Roman"/>
                <a:cs typeface="Calibri"/>
              </a:rPr>
              <a:t>global</a:t>
            </a:r>
            <a:r>
              <a:rPr lang="nl-NL" sz="2400" dirty="0">
                <a:latin typeface="Times New Roman"/>
                <a:cs typeface="Calibri"/>
              </a:rPr>
              <a:t> event </a:t>
            </a:r>
            <a:r>
              <a:rPr lang="nl-NL" sz="2400" dirty="0" err="1">
                <a:latin typeface="Times New Roman"/>
                <a:cs typeface="Calibri"/>
              </a:rPr>
              <a:t>weight</a:t>
            </a:r>
            <a:endParaRPr lang="nl-NL" sz="2400" dirty="0">
              <a:latin typeface="Times New Roman"/>
              <a:cs typeface="Calibri"/>
            </a:endParaRPr>
          </a:p>
          <a:p>
            <a:endParaRPr lang="nl-NL" sz="2400" dirty="0">
              <a:latin typeface="Times New Roman"/>
              <a:cs typeface="Calibri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2E6B930-A552-438F-96F1-73D63D14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7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5FE46AB-13AD-4C97-91F6-74DE305A9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KM3NeT collaboration meeting | Bouke Jung (bjung@nikhef.nl)</a:t>
            </a:r>
          </a:p>
        </p:txBody>
      </p:sp>
      <p:sp>
        <p:nvSpPr>
          <p:cNvPr id="7" name="Tijdelijke aanduiding voor voettekst 3">
            <a:extLst>
              <a:ext uri="{FF2B5EF4-FFF2-40B4-BE49-F238E27FC236}">
                <a16:creationId xmlns:a16="http://schemas.microsoft.com/office/drawing/2014/main" id="{BE46CD40-006A-486B-BDA0-5679A46E2F3D}"/>
              </a:ext>
            </a:extLst>
          </p:cNvPr>
          <p:cNvSpPr txBox="1">
            <a:spLocks/>
          </p:cNvSpPr>
          <p:nvPr/>
        </p:nvSpPr>
        <p:spPr>
          <a:xfrm>
            <a:off x="582282" y="6350599"/>
            <a:ext cx="1038046" cy="3795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/>
              <a:t>2021-02-09</a:t>
            </a:r>
          </a:p>
        </p:txBody>
      </p:sp>
      <p:pic>
        <p:nvPicPr>
          <p:cNvPr id="9" name="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3D020D50-4F5F-4E8A-A9C8-5C82BE9D1A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6597" b="-1282"/>
          <a:stretch/>
        </p:blipFill>
        <p:spPr>
          <a:xfrm>
            <a:off x="8606287" y="3298971"/>
            <a:ext cx="3075221" cy="240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547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5D5129-86A8-474B-969A-E678A6A19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54" y="140433"/>
            <a:ext cx="10515600" cy="749179"/>
          </a:xfrm>
        </p:spPr>
        <p:txBody>
          <a:bodyPr/>
          <a:lstStyle/>
          <a:p>
            <a:r>
              <a:rPr lang="nl-NL" b="1" dirty="0">
                <a:latin typeface="Times New Roman"/>
                <a:cs typeface="Calibri Light"/>
              </a:rPr>
              <a:t>Header </a:t>
            </a:r>
            <a:r>
              <a:rPr lang="nl-NL" b="1">
                <a:latin typeface="Times New Roman"/>
                <a:cs typeface="Calibri Light"/>
              </a:rPr>
              <a:t>bookkeeping</a:t>
            </a:r>
            <a:endParaRPr lang="nl-NL">
              <a:latin typeface="Times New Roman"/>
              <a:cs typeface="Calibri Ligh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AEA5D1-7415-4B68-8AC3-CBFAECD51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1044086"/>
            <a:ext cx="11150600" cy="53477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000" dirty="0">
                <a:latin typeface="Times New Roman"/>
                <a:cs typeface="Calibri"/>
              </a:rPr>
              <a:t>Header ordering </a:t>
            </a:r>
            <a:r>
              <a:rPr lang="nl-NL" sz="2000" err="1">
                <a:latin typeface="Times New Roman"/>
                <a:cs typeface="Calibri"/>
              </a:rPr>
              <a:t>enabled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err="1">
                <a:latin typeface="Times New Roman"/>
                <a:cs typeface="Calibri"/>
              </a:rPr>
              <a:t>by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err="1">
                <a:latin typeface="Times New Roman"/>
                <a:cs typeface="Calibri"/>
              </a:rPr>
              <a:t>JHead</a:t>
            </a:r>
            <a:r>
              <a:rPr lang="nl-NL" sz="2000" dirty="0">
                <a:latin typeface="Times New Roman"/>
                <a:cs typeface="Calibri"/>
              </a:rPr>
              <a:t>::</a:t>
            </a:r>
            <a:r>
              <a:rPr lang="nl-NL" sz="2000" err="1">
                <a:latin typeface="Times New Roman"/>
                <a:cs typeface="Calibri"/>
              </a:rPr>
              <a:t>less</a:t>
            </a:r>
            <a:endParaRPr lang="nl-NL" sz="2000">
              <a:latin typeface="Times New Roman"/>
              <a:cs typeface="Calibri"/>
            </a:endParaRPr>
          </a:p>
          <a:p>
            <a:pPr lvl="1"/>
            <a:endParaRPr lang="nl-NL" sz="1600" dirty="0">
              <a:latin typeface="Times New Roman"/>
              <a:cs typeface="Calibri"/>
            </a:endParaRPr>
          </a:p>
          <a:p>
            <a:pPr lvl="1"/>
            <a:r>
              <a:rPr lang="nl-NL" sz="1800" dirty="0">
                <a:latin typeface="Times New Roman"/>
                <a:cs typeface="Calibri"/>
              </a:rPr>
              <a:t>Goes </a:t>
            </a:r>
            <a:r>
              <a:rPr lang="nl-NL" sz="1800" err="1">
                <a:latin typeface="Times New Roman"/>
                <a:cs typeface="Calibri"/>
              </a:rPr>
              <a:t>through</a:t>
            </a:r>
            <a:r>
              <a:rPr lang="nl-NL" sz="1800" dirty="0">
                <a:latin typeface="Times New Roman"/>
                <a:cs typeface="Calibri"/>
              </a:rPr>
              <a:t> </a:t>
            </a:r>
            <a:r>
              <a:rPr lang="nl-NL" sz="1800" err="1">
                <a:latin typeface="Times New Roman"/>
                <a:cs typeface="Calibri"/>
              </a:rPr>
              <a:t>all</a:t>
            </a:r>
            <a:r>
              <a:rPr lang="nl-NL" sz="1800" dirty="0">
                <a:latin typeface="Times New Roman"/>
                <a:cs typeface="Calibri"/>
              </a:rPr>
              <a:t> header fields</a:t>
            </a:r>
          </a:p>
          <a:p>
            <a:pPr lvl="1"/>
            <a:r>
              <a:rPr lang="nl-NL" sz="1800" dirty="0">
                <a:latin typeface="Times New Roman"/>
                <a:cs typeface="Calibri"/>
              </a:rPr>
              <a:t>Calls </a:t>
            </a:r>
            <a:r>
              <a:rPr lang="nl-NL" sz="1800" err="1">
                <a:latin typeface="Times New Roman"/>
                <a:cs typeface="Calibri"/>
              </a:rPr>
              <a:t>the</a:t>
            </a:r>
            <a:r>
              <a:rPr lang="nl-NL" sz="1800" dirty="0">
                <a:latin typeface="Times New Roman"/>
                <a:cs typeface="Calibri"/>
              </a:rPr>
              <a:t> </a:t>
            </a:r>
            <a:r>
              <a:rPr lang="nl-NL" sz="1800" err="1">
                <a:latin typeface="Times New Roman"/>
                <a:cs typeface="Calibri"/>
              </a:rPr>
              <a:t>associated</a:t>
            </a:r>
            <a:r>
              <a:rPr lang="nl-NL" sz="1800" dirty="0">
                <a:latin typeface="Times New Roman"/>
                <a:cs typeface="Calibri"/>
              </a:rPr>
              <a:t> </a:t>
            </a:r>
            <a:r>
              <a:rPr lang="nl-NL" sz="1800" err="1">
                <a:latin typeface="Times New Roman"/>
                <a:cs typeface="Calibri"/>
              </a:rPr>
              <a:t>less</a:t>
            </a:r>
            <a:r>
              <a:rPr lang="nl-NL" sz="1800" dirty="0">
                <a:latin typeface="Times New Roman"/>
                <a:cs typeface="Calibri"/>
              </a:rPr>
              <a:t> </a:t>
            </a:r>
            <a:r>
              <a:rPr lang="nl-NL" sz="1800" err="1">
                <a:latin typeface="Times New Roman"/>
                <a:cs typeface="Calibri"/>
              </a:rPr>
              <a:t>method</a:t>
            </a:r>
            <a:r>
              <a:rPr lang="nl-NL" sz="1800" dirty="0">
                <a:latin typeface="Times New Roman"/>
                <a:cs typeface="Calibri"/>
              </a:rPr>
              <a:t>, e.g.:</a:t>
            </a:r>
          </a:p>
          <a:p>
            <a:pPr lvl="1"/>
            <a:endParaRPr lang="nl-NL" sz="1600" dirty="0">
              <a:latin typeface="Times New Roman"/>
              <a:cs typeface="Calibri"/>
            </a:endParaRPr>
          </a:p>
          <a:p>
            <a:pPr lvl="1"/>
            <a:endParaRPr lang="nl-NL" sz="2000" dirty="0">
              <a:latin typeface="Times New Roman"/>
              <a:cs typeface="Calibri"/>
            </a:endParaRPr>
          </a:p>
          <a:p>
            <a:pPr lvl="1"/>
            <a:endParaRPr lang="nl-NL" sz="2000" dirty="0">
              <a:latin typeface="Times New Roman"/>
              <a:cs typeface="Calibri"/>
            </a:endParaRPr>
          </a:p>
          <a:p>
            <a:endParaRPr lang="nl-NL" sz="2400" dirty="0">
              <a:latin typeface="Times New Roman"/>
              <a:cs typeface="Calibri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2E6B930-A552-438F-96F1-73D63D14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5FE46AB-13AD-4C97-91F6-74DE305A9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KM3NeT collaboration meeting | Bouke Jung (bjung@nikhef.nl)</a:t>
            </a:r>
          </a:p>
        </p:txBody>
      </p:sp>
      <p:pic>
        <p:nvPicPr>
          <p:cNvPr id="7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C54592BA-F24F-4CD3-A053-58ABDE48D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1196" y="1007038"/>
            <a:ext cx="5405609" cy="5201972"/>
          </a:xfrm>
          <a:prstGeom prst="rect">
            <a:avLst/>
          </a:prstGeom>
        </p:spPr>
      </p:pic>
      <p:pic>
        <p:nvPicPr>
          <p:cNvPr id="8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F1F074FD-16B6-498C-BC21-9888371CD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76" y="2581255"/>
            <a:ext cx="5699392" cy="2664475"/>
          </a:xfrm>
          <a:prstGeom prst="rect">
            <a:avLst/>
          </a:prstGeom>
        </p:spPr>
      </p:pic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2D80012F-8672-4E01-A692-B38F526C5F32}"/>
              </a:ext>
            </a:extLst>
          </p:cNvPr>
          <p:cNvCxnSpPr/>
          <p:nvPr/>
        </p:nvCxnSpPr>
        <p:spPr>
          <a:xfrm>
            <a:off x="4446401" y="2256172"/>
            <a:ext cx="1592334" cy="315275"/>
          </a:xfrm>
          <a:prstGeom prst="straightConnector1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0A564B03-DFBB-4EB5-8A94-29B090E50BDD}"/>
              </a:ext>
            </a:extLst>
          </p:cNvPr>
          <p:cNvCxnSpPr>
            <a:cxnSpLocks/>
          </p:cNvCxnSpPr>
          <p:nvPr/>
        </p:nvCxnSpPr>
        <p:spPr>
          <a:xfrm flipH="1">
            <a:off x="361085" y="2256171"/>
            <a:ext cx="3756375" cy="315275"/>
          </a:xfrm>
          <a:prstGeom prst="straightConnector1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F3F98E21-26AA-4F0D-87A7-5A36EE07027A}"/>
              </a:ext>
            </a:extLst>
          </p:cNvPr>
          <p:cNvCxnSpPr>
            <a:cxnSpLocks/>
          </p:cNvCxnSpPr>
          <p:nvPr/>
        </p:nvCxnSpPr>
        <p:spPr>
          <a:xfrm flipV="1">
            <a:off x="4126642" y="2256173"/>
            <a:ext cx="312144" cy="0"/>
          </a:xfrm>
          <a:prstGeom prst="straightConnector1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jdelijke aanduiding voor voettekst 3">
            <a:extLst>
              <a:ext uri="{FF2B5EF4-FFF2-40B4-BE49-F238E27FC236}">
                <a16:creationId xmlns:a16="http://schemas.microsoft.com/office/drawing/2014/main" id="{7EF257D1-66E0-4ED8-A09F-A21741F9259B}"/>
              </a:ext>
            </a:extLst>
          </p:cNvPr>
          <p:cNvSpPr txBox="1">
            <a:spLocks/>
          </p:cNvSpPr>
          <p:nvPr/>
        </p:nvSpPr>
        <p:spPr>
          <a:xfrm>
            <a:off x="582282" y="6350599"/>
            <a:ext cx="1038046" cy="3795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/>
              <a:t>2021-02-09</a:t>
            </a:r>
          </a:p>
        </p:txBody>
      </p:sp>
    </p:spTree>
    <p:extLst>
      <p:ext uri="{BB962C8B-B14F-4D97-AF65-F5344CB8AC3E}">
        <p14:creationId xmlns:p14="http://schemas.microsoft.com/office/powerpoint/2010/main" val="2185216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5D5129-86A8-474B-969A-E678A6A19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54" y="140433"/>
            <a:ext cx="10515600" cy="749179"/>
          </a:xfrm>
        </p:spPr>
        <p:txBody>
          <a:bodyPr/>
          <a:lstStyle/>
          <a:p>
            <a:r>
              <a:rPr lang="nl-NL" b="1" dirty="0">
                <a:latin typeface="Times New Roman"/>
                <a:cs typeface="Calibri Light"/>
              </a:rPr>
              <a:t>Header </a:t>
            </a:r>
            <a:r>
              <a:rPr lang="nl-NL" b="1" dirty="0" err="1">
                <a:latin typeface="Times New Roman"/>
                <a:cs typeface="Calibri Light"/>
              </a:rPr>
              <a:t>bookkeeping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AEA5D1-7415-4B68-8AC3-CBFAECD51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1044086"/>
            <a:ext cx="11150600" cy="53477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000" dirty="0">
                <a:latin typeface="Times New Roman"/>
                <a:cs typeface="Calibri"/>
              </a:rPr>
              <a:t>Header ordering </a:t>
            </a:r>
            <a:r>
              <a:rPr lang="nl-NL" sz="2000" dirty="0" err="1">
                <a:latin typeface="Times New Roman"/>
                <a:cs typeface="Calibri"/>
              </a:rPr>
              <a:t>enabled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dirty="0" err="1">
                <a:latin typeface="Times New Roman"/>
                <a:cs typeface="Calibri"/>
              </a:rPr>
              <a:t>by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dirty="0" err="1">
                <a:latin typeface="Times New Roman"/>
                <a:cs typeface="Calibri"/>
              </a:rPr>
              <a:t>JHead</a:t>
            </a:r>
            <a:r>
              <a:rPr lang="nl-NL" sz="2000" dirty="0">
                <a:latin typeface="Times New Roman"/>
                <a:cs typeface="Calibri"/>
              </a:rPr>
              <a:t>::</a:t>
            </a:r>
            <a:r>
              <a:rPr lang="nl-NL" sz="2000" dirty="0" err="1">
                <a:latin typeface="Times New Roman"/>
                <a:cs typeface="Calibri"/>
              </a:rPr>
              <a:t>less</a:t>
            </a:r>
            <a:endParaRPr lang="nl-NL" sz="2000">
              <a:latin typeface="Times New Roman"/>
              <a:cs typeface="Calibri"/>
            </a:endParaRPr>
          </a:p>
          <a:p>
            <a:pPr lvl="1"/>
            <a:endParaRPr lang="nl-NL" sz="1800" dirty="0">
              <a:latin typeface="Times New Roman"/>
              <a:cs typeface="Calibri"/>
            </a:endParaRPr>
          </a:p>
          <a:p>
            <a:pPr lvl="1"/>
            <a:r>
              <a:rPr lang="nl-NL" sz="1800" dirty="0">
                <a:latin typeface="Times New Roman"/>
                <a:cs typeface="Calibri"/>
              </a:rPr>
              <a:t>Goes </a:t>
            </a:r>
            <a:r>
              <a:rPr lang="nl-NL" sz="1800" dirty="0" err="1">
                <a:latin typeface="Times New Roman"/>
                <a:cs typeface="Calibri"/>
              </a:rPr>
              <a:t>through</a:t>
            </a:r>
            <a:r>
              <a:rPr lang="nl-NL" sz="1800" dirty="0">
                <a:latin typeface="Times New Roman"/>
                <a:cs typeface="Calibri"/>
              </a:rPr>
              <a:t> </a:t>
            </a:r>
            <a:r>
              <a:rPr lang="nl-NL" sz="1800" dirty="0" err="1">
                <a:latin typeface="Times New Roman"/>
                <a:cs typeface="Calibri"/>
              </a:rPr>
              <a:t>all</a:t>
            </a:r>
            <a:r>
              <a:rPr lang="nl-NL" sz="1800" dirty="0">
                <a:latin typeface="Times New Roman"/>
                <a:cs typeface="Calibri"/>
              </a:rPr>
              <a:t> header fields</a:t>
            </a:r>
          </a:p>
          <a:p>
            <a:pPr lvl="1"/>
            <a:r>
              <a:rPr lang="nl-NL" sz="1800" dirty="0">
                <a:latin typeface="Times New Roman"/>
                <a:cs typeface="Calibri"/>
              </a:rPr>
              <a:t>Calls </a:t>
            </a:r>
            <a:r>
              <a:rPr lang="nl-NL" sz="1800" dirty="0" err="1">
                <a:latin typeface="Times New Roman"/>
                <a:cs typeface="Calibri"/>
              </a:rPr>
              <a:t>the</a:t>
            </a:r>
            <a:r>
              <a:rPr lang="nl-NL" sz="1800" dirty="0">
                <a:latin typeface="Times New Roman"/>
                <a:cs typeface="Calibri"/>
              </a:rPr>
              <a:t> </a:t>
            </a:r>
            <a:r>
              <a:rPr lang="nl-NL" sz="1800" dirty="0" err="1">
                <a:latin typeface="Times New Roman"/>
                <a:cs typeface="Calibri"/>
              </a:rPr>
              <a:t>associated</a:t>
            </a:r>
            <a:r>
              <a:rPr lang="nl-NL" sz="1800" dirty="0">
                <a:latin typeface="Times New Roman"/>
                <a:cs typeface="Calibri"/>
              </a:rPr>
              <a:t> </a:t>
            </a:r>
            <a:r>
              <a:rPr lang="nl-NL" sz="1800" dirty="0" err="1">
                <a:latin typeface="Times New Roman"/>
                <a:cs typeface="Calibri"/>
              </a:rPr>
              <a:t>less</a:t>
            </a:r>
            <a:r>
              <a:rPr lang="nl-NL" sz="1800" dirty="0">
                <a:latin typeface="Times New Roman"/>
                <a:cs typeface="Calibri"/>
              </a:rPr>
              <a:t> </a:t>
            </a:r>
            <a:r>
              <a:rPr lang="nl-NL" sz="1800" dirty="0" err="1">
                <a:latin typeface="Times New Roman"/>
                <a:cs typeface="Calibri"/>
              </a:rPr>
              <a:t>method</a:t>
            </a:r>
            <a:endParaRPr lang="nl-NL" sz="1800" dirty="0">
              <a:latin typeface="Times New Roman"/>
              <a:cs typeface="Calibri"/>
            </a:endParaRPr>
          </a:p>
          <a:p>
            <a:pPr lvl="1"/>
            <a:r>
              <a:rPr lang="nl-NL" sz="1800" dirty="0">
                <a:latin typeface="Times New Roman"/>
                <a:cs typeface="Calibri"/>
              </a:rPr>
              <a:t>Returns </a:t>
            </a:r>
            <a:r>
              <a:rPr lang="nl-NL" sz="1800" dirty="0" err="1">
                <a:latin typeface="Times New Roman"/>
                <a:cs typeface="Calibri"/>
              </a:rPr>
              <a:t>true</a:t>
            </a:r>
            <a:r>
              <a:rPr lang="nl-NL" sz="1800" dirty="0">
                <a:latin typeface="Times New Roman"/>
                <a:cs typeface="Calibri"/>
              </a:rPr>
              <a:t> </a:t>
            </a:r>
            <a:r>
              <a:rPr lang="nl-NL" sz="1800" dirty="0" err="1">
                <a:latin typeface="Times New Roman"/>
                <a:cs typeface="Calibri"/>
              </a:rPr>
              <a:t>if</a:t>
            </a:r>
            <a:r>
              <a:rPr lang="nl-NL" sz="1800" dirty="0">
                <a:latin typeface="Times New Roman"/>
                <a:cs typeface="Calibri"/>
              </a:rPr>
              <a:t> </a:t>
            </a:r>
            <a:r>
              <a:rPr lang="nl-NL" sz="1800" dirty="0" err="1">
                <a:latin typeface="Times New Roman"/>
                <a:cs typeface="Calibri"/>
              </a:rPr>
              <a:t>any</a:t>
            </a:r>
            <a:r>
              <a:rPr lang="nl-NL" sz="1800" dirty="0">
                <a:latin typeface="Times New Roman"/>
                <a:cs typeface="Calibri"/>
              </a:rPr>
              <a:t> field in </a:t>
            </a:r>
            <a:r>
              <a:rPr lang="nl-NL" sz="1800" dirty="0" err="1">
                <a:latin typeface="Times New Roman"/>
                <a:cs typeface="Calibri"/>
              </a:rPr>
              <a:t>given</a:t>
            </a:r>
            <a:r>
              <a:rPr lang="nl-NL" sz="1800" dirty="0">
                <a:latin typeface="Times New Roman"/>
                <a:cs typeface="Calibri"/>
              </a:rPr>
              <a:t> header </a:t>
            </a:r>
            <a:br>
              <a:rPr lang="nl-NL" sz="1800" dirty="0">
                <a:latin typeface="Times New Roman"/>
                <a:cs typeface="Calibri"/>
              </a:rPr>
            </a:br>
            <a:r>
              <a:rPr lang="nl-NL" sz="1800" dirty="0">
                <a:latin typeface="Times New Roman"/>
                <a:cs typeface="Calibri"/>
              </a:rPr>
              <a:t>smaller </a:t>
            </a:r>
            <a:r>
              <a:rPr lang="nl-NL" sz="1800" dirty="0" err="1">
                <a:latin typeface="Times New Roman"/>
                <a:cs typeface="Calibri"/>
              </a:rPr>
              <a:t>than</a:t>
            </a:r>
            <a:r>
              <a:rPr lang="nl-NL" sz="1800" dirty="0">
                <a:latin typeface="Times New Roman"/>
                <a:cs typeface="Calibri"/>
              </a:rPr>
              <a:t> </a:t>
            </a:r>
            <a:r>
              <a:rPr lang="nl-NL" sz="1800" dirty="0" err="1">
                <a:latin typeface="Times New Roman"/>
                <a:cs typeface="Calibri"/>
              </a:rPr>
              <a:t>the</a:t>
            </a:r>
            <a:r>
              <a:rPr lang="nl-NL" sz="1800" dirty="0">
                <a:latin typeface="Times New Roman"/>
                <a:cs typeface="Calibri"/>
              </a:rPr>
              <a:t> </a:t>
            </a:r>
            <a:r>
              <a:rPr lang="nl-NL" sz="1800" dirty="0" err="1">
                <a:latin typeface="Times New Roman"/>
                <a:cs typeface="Calibri"/>
              </a:rPr>
              <a:t>associated</a:t>
            </a:r>
            <a:r>
              <a:rPr lang="nl-NL" sz="1800" dirty="0">
                <a:latin typeface="Times New Roman"/>
                <a:cs typeface="Calibri"/>
              </a:rPr>
              <a:t> field of </a:t>
            </a:r>
            <a:r>
              <a:rPr lang="nl-NL" sz="1800" dirty="0" err="1">
                <a:latin typeface="Times New Roman"/>
                <a:cs typeface="Calibri"/>
              </a:rPr>
              <a:t>this</a:t>
            </a:r>
            <a:r>
              <a:rPr lang="nl-NL" sz="1800" dirty="0">
                <a:latin typeface="Times New Roman"/>
                <a:cs typeface="Calibri"/>
              </a:rPr>
              <a:t> header</a:t>
            </a:r>
            <a:br>
              <a:rPr lang="nl-NL" sz="1600" dirty="0">
                <a:latin typeface="Times New Roman"/>
                <a:cs typeface="Calibri"/>
              </a:rPr>
            </a:br>
            <a:endParaRPr lang="nl-NL" sz="1600" dirty="0">
              <a:latin typeface="Times New Roman"/>
              <a:cs typeface="Calibri"/>
            </a:endParaRPr>
          </a:p>
          <a:p>
            <a:r>
              <a:rPr lang="nl-NL" sz="2000" dirty="0">
                <a:latin typeface="Times New Roman"/>
                <a:cs typeface="Calibri"/>
              </a:rPr>
              <a:t>Header matching </a:t>
            </a:r>
            <a:r>
              <a:rPr lang="nl-NL" sz="2000" dirty="0" err="1">
                <a:latin typeface="Times New Roman"/>
                <a:cs typeface="Calibri"/>
              </a:rPr>
              <a:t>enabled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dirty="0" err="1">
                <a:latin typeface="Times New Roman"/>
                <a:cs typeface="Calibri"/>
              </a:rPr>
              <a:t>by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dirty="0" err="1">
                <a:latin typeface="Times New Roman"/>
                <a:cs typeface="Calibri"/>
              </a:rPr>
              <a:t>JHead</a:t>
            </a:r>
            <a:r>
              <a:rPr lang="nl-NL" sz="2000" dirty="0">
                <a:latin typeface="Times New Roman"/>
                <a:cs typeface="Calibri"/>
              </a:rPr>
              <a:t>::match</a:t>
            </a:r>
          </a:p>
          <a:p>
            <a:pPr lvl="1"/>
            <a:endParaRPr lang="nl-NL" sz="2000" dirty="0">
              <a:latin typeface="Times New Roman"/>
              <a:cs typeface="Calibri"/>
            </a:endParaRPr>
          </a:p>
          <a:p>
            <a:pPr lvl="1"/>
            <a:r>
              <a:rPr lang="nl-NL" sz="2000" dirty="0">
                <a:latin typeface="Times New Roman"/>
                <a:cs typeface="Calibri"/>
              </a:rPr>
              <a:t>Goes </a:t>
            </a:r>
            <a:r>
              <a:rPr lang="nl-NL" sz="2000" dirty="0" err="1">
                <a:latin typeface="Times New Roman"/>
                <a:cs typeface="Calibri"/>
              </a:rPr>
              <a:t>through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dirty="0" err="1">
                <a:latin typeface="Times New Roman"/>
                <a:cs typeface="Calibri"/>
              </a:rPr>
              <a:t>all</a:t>
            </a:r>
            <a:r>
              <a:rPr lang="nl-NL" sz="2000" dirty="0">
                <a:latin typeface="Times New Roman"/>
                <a:cs typeface="Calibri"/>
              </a:rPr>
              <a:t> header fields</a:t>
            </a:r>
          </a:p>
          <a:p>
            <a:pPr lvl="1"/>
            <a:r>
              <a:rPr lang="nl-NL" sz="2000" dirty="0">
                <a:latin typeface="Times New Roman"/>
                <a:cs typeface="Calibri"/>
              </a:rPr>
              <a:t>Calls </a:t>
            </a:r>
            <a:r>
              <a:rPr lang="nl-NL" sz="2000" dirty="0" err="1">
                <a:latin typeface="Times New Roman"/>
                <a:cs typeface="Calibri"/>
              </a:rPr>
              <a:t>the</a:t>
            </a:r>
            <a:r>
              <a:rPr lang="nl-NL" sz="2000" dirty="0">
                <a:latin typeface="Times New Roman"/>
                <a:cs typeface="Calibri"/>
              </a:rPr>
              <a:t> </a:t>
            </a:r>
            <a:r>
              <a:rPr lang="nl-NL" sz="2000" dirty="0" err="1">
                <a:latin typeface="Times New Roman"/>
                <a:cs typeface="Calibri"/>
              </a:rPr>
              <a:t>associated</a:t>
            </a:r>
            <a:r>
              <a:rPr lang="nl-NL" sz="2000" dirty="0">
                <a:latin typeface="Times New Roman"/>
                <a:cs typeface="Calibri"/>
              </a:rPr>
              <a:t> match </a:t>
            </a:r>
            <a:r>
              <a:rPr lang="nl-NL" sz="2000" dirty="0" err="1">
                <a:latin typeface="Times New Roman"/>
                <a:cs typeface="Calibri"/>
              </a:rPr>
              <a:t>method</a:t>
            </a:r>
            <a:r>
              <a:rPr lang="nl-NL" sz="2000" dirty="0">
                <a:latin typeface="Times New Roman"/>
                <a:cs typeface="Calibri"/>
              </a:rPr>
              <a:t>, e.g.:</a:t>
            </a:r>
          </a:p>
          <a:p>
            <a:pPr lvl="1"/>
            <a:endParaRPr lang="nl-NL" sz="2000" dirty="0">
              <a:latin typeface="Times New Roman"/>
              <a:cs typeface="Calibri"/>
            </a:endParaRPr>
          </a:p>
          <a:p>
            <a:endParaRPr lang="nl-NL" sz="2400" dirty="0">
              <a:latin typeface="Times New Roman"/>
              <a:cs typeface="Calibri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2E6B930-A552-438F-96F1-73D63D14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5FE46AB-13AD-4C97-91F6-74DE305A9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KM3NeT collaboration meeting | Bouke Jung (bjung@nikhef.nl)</a:t>
            </a:r>
          </a:p>
        </p:txBody>
      </p:sp>
      <p:pic>
        <p:nvPicPr>
          <p:cNvPr id="6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32C7603B-2CB0-4E58-9C28-ACA0010AD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9195" y="2942687"/>
            <a:ext cx="6342043" cy="3396337"/>
          </a:xfrm>
          <a:prstGeom prst="rect">
            <a:avLst/>
          </a:prstGeom>
        </p:spPr>
      </p:pic>
      <p:pic>
        <p:nvPicPr>
          <p:cNvPr id="9" name="Afbeelding 12" descr="Afbeelding met tekst&#10;&#10;Automatisch gegenereerde beschrijving">
            <a:extLst>
              <a:ext uri="{FF2B5EF4-FFF2-40B4-BE49-F238E27FC236}">
                <a16:creationId xmlns:a16="http://schemas.microsoft.com/office/drawing/2014/main" id="{9F249F37-D04D-440B-A1E4-A5560DC7A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834" y="4756553"/>
            <a:ext cx="4147850" cy="1568027"/>
          </a:xfrm>
          <a:prstGeom prst="rect">
            <a:avLst/>
          </a:prstGeom>
        </p:spPr>
      </p:pic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8FC03F0A-8ED4-48E6-8F67-9DFF56CE293B}"/>
              </a:ext>
            </a:extLst>
          </p:cNvPr>
          <p:cNvCxnSpPr/>
          <p:nvPr/>
        </p:nvCxnSpPr>
        <p:spPr>
          <a:xfrm>
            <a:off x="4647281" y="4495799"/>
            <a:ext cx="468218" cy="1"/>
          </a:xfrm>
          <a:prstGeom prst="straightConnector1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DE960F21-99EA-46BF-B9CC-2F0F8046F4F3}"/>
              </a:ext>
            </a:extLst>
          </p:cNvPr>
          <p:cNvCxnSpPr/>
          <p:nvPr/>
        </p:nvCxnSpPr>
        <p:spPr>
          <a:xfrm>
            <a:off x="5120663" y="4500964"/>
            <a:ext cx="119350" cy="275421"/>
          </a:xfrm>
          <a:prstGeom prst="straightConnector1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BEC04EAD-78D3-41A0-A78F-41A7A0198370}"/>
              </a:ext>
            </a:extLst>
          </p:cNvPr>
          <p:cNvCxnSpPr>
            <a:cxnSpLocks/>
          </p:cNvCxnSpPr>
          <p:nvPr/>
        </p:nvCxnSpPr>
        <p:spPr>
          <a:xfrm flipH="1">
            <a:off x="1136229" y="4491783"/>
            <a:ext cx="3525396" cy="257059"/>
          </a:xfrm>
          <a:prstGeom prst="straightConnector1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jdelijke aanduiding voor voettekst 3">
            <a:extLst>
              <a:ext uri="{FF2B5EF4-FFF2-40B4-BE49-F238E27FC236}">
                <a16:creationId xmlns:a16="http://schemas.microsoft.com/office/drawing/2014/main" id="{6A884A1D-C5E0-4D12-8518-EF668668D31C}"/>
              </a:ext>
            </a:extLst>
          </p:cNvPr>
          <p:cNvSpPr txBox="1">
            <a:spLocks/>
          </p:cNvSpPr>
          <p:nvPr/>
        </p:nvSpPr>
        <p:spPr>
          <a:xfrm>
            <a:off x="582282" y="6350599"/>
            <a:ext cx="1038046" cy="3795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/>
              <a:t>2021-02-09</a:t>
            </a:r>
          </a:p>
        </p:txBody>
      </p:sp>
    </p:spTree>
    <p:extLst>
      <p:ext uri="{BB962C8B-B14F-4D97-AF65-F5344CB8AC3E}">
        <p14:creationId xmlns:p14="http://schemas.microsoft.com/office/powerpoint/2010/main" val="112180348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Kantoorthema</vt:lpstr>
      <vt:lpstr>Jpp Event-Weighting  Framework</vt:lpstr>
      <vt:lpstr>In a nutshell</vt:lpstr>
      <vt:lpstr>Software Structure</vt:lpstr>
      <vt:lpstr>Software Structure</vt:lpstr>
      <vt:lpstr>JWeightEvent</vt:lpstr>
      <vt:lpstr>JWeightEvent</vt:lpstr>
      <vt:lpstr>JWeightEventHelper</vt:lpstr>
      <vt:lpstr>Header bookkeeping</vt:lpstr>
      <vt:lpstr>Header bookkeeping</vt:lpstr>
      <vt:lpstr>Header bookkeeping</vt:lpstr>
      <vt:lpstr>JEventWeighterMap</vt:lpstr>
      <vt:lpstr>JEventWeighterMap</vt:lpstr>
      <vt:lpstr>JWeightFileScanner</vt:lpstr>
      <vt:lpstr>JWeightFileScannerSet</vt:lpstr>
      <vt:lpstr>A simple working example...</vt:lpstr>
      <vt:lpstr>What's Next</vt:lpstr>
      <vt:lpstr>What's Next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/>
  <cp:lastModifiedBy/>
  <cp:revision>1202</cp:revision>
  <dcterms:created xsi:type="dcterms:W3CDTF">2021-02-04T07:41:20Z</dcterms:created>
  <dcterms:modified xsi:type="dcterms:W3CDTF">2021-02-09T16:07:33Z</dcterms:modified>
</cp:coreProperties>
</file>