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1B54D-071F-4040-91E5-0344E1E956A2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8A702-67B7-40B1-8D06-E8FB0108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37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6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9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1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13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56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6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80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7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67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58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0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17977-E47B-4854-929E-19507F397926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29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ck.nl/~dimitri/doxygen/index.html" TargetMode="External"/><Relationship Id="rId2" Type="http://schemas.openxmlformats.org/officeDocument/2006/relationships/hyperlink" Target="http://wiki.km3net.de/index.php/Main_P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.pages.km3net.de/jpp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log.km3net.de/Analysis/3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9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Jpp</a:t>
            </a:r>
            <a:endParaRPr lang="en-GB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M. de Jong</a:t>
            </a:r>
          </a:p>
          <a:p>
            <a:r>
              <a:rPr lang="en-GB">
                <a:solidFill>
                  <a:schemeClr val="bg1"/>
                </a:solidFill>
              </a:rPr>
              <a:t>26/06/2018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(7/8)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JFit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general purpose fit algorithms</a:t>
            </a:r>
          </a:p>
          <a:p>
            <a:pPr lvl="2">
              <a:tabLst>
                <a:tab pos="2243138" algn="l"/>
                <a:tab pos="4129088" algn="l"/>
              </a:tabLst>
            </a:pPr>
            <a:r>
              <a:rPr lang="en-GB" dirty="0" err="1">
                <a:solidFill>
                  <a:schemeClr val="bg1"/>
                </a:solidFill>
              </a:rPr>
              <a:t>JEstimator</a:t>
            </a:r>
            <a:r>
              <a:rPr lang="en-GB" dirty="0">
                <a:solidFill>
                  <a:schemeClr val="bg1"/>
                </a:solidFill>
              </a:rPr>
              <a:t>	&lt;</a:t>
            </a:r>
            <a:r>
              <a:rPr lang="en-GB" dirty="0" err="1">
                <a:solidFill>
                  <a:schemeClr val="bg1"/>
                </a:solidFill>
              </a:rPr>
              <a:t>JModel_t</a:t>
            </a:r>
            <a:r>
              <a:rPr lang="en-GB" dirty="0">
                <a:solidFill>
                  <a:schemeClr val="bg1"/>
                </a:solidFill>
              </a:rPr>
              <a:t>&gt; 	linear fit</a:t>
            </a:r>
          </a:p>
          <a:p>
            <a:pPr lvl="2">
              <a:tabLst>
                <a:tab pos="2243138" algn="l"/>
                <a:tab pos="4129088" algn="l"/>
              </a:tabLst>
            </a:pPr>
            <a:r>
              <a:rPr lang="en-GB" dirty="0" err="1">
                <a:solidFill>
                  <a:schemeClr val="bg1"/>
                </a:solidFill>
              </a:rPr>
              <a:t>JSimplex</a:t>
            </a:r>
            <a:r>
              <a:rPr lang="en-GB" dirty="0">
                <a:solidFill>
                  <a:schemeClr val="bg1"/>
                </a:solidFill>
              </a:rPr>
              <a:t>	&lt;</a:t>
            </a:r>
            <a:r>
              <a:rPr lang="en-GB" dirty="0" err="1">
                <a:solidFill>
                  <a:schemeClr val="bg1"/>
                </a:solidFill>
              </a:rPr>
              <a:t>JModel_t</a:t>
            </a:r>
            <a:r>
              <a:rPr lang="en-GB" dirty="0">
                <a:solidFill>
                  <a:schemeClr val="bg1"/>
                </a:solidFill>
              </a:rPr>
              <a:t>&gt; 	Powell’s method</a:t>
            </a:r>
          </a:p>
          <a:p>
            <a:pPr lvl="2">
              <a:tabLst>
                <a:tab pos="2243138" algn="l"/>
                <a:tab pos="4129088" algn="l"/>
              </a:tabLst>
            </a:pPr>
            <a:r>
              <a:rPr lang="en-GB" dirty="0" err="1">
                <a:solidFill>
                  <a:schemeClr val="bg1"/>
                </a:solidFill>
              </a:rPr>
              <a:t>JGandalf</a:t>
            </a:r>
            <a:r>
              <a:rPr lang="en-GB" dirty="0">
                <a:solidFill>
                  <a:schemeClr val="bg1"/>
                </a:solidFill>
              </a:rPr>
              <a:t>	&lt;</a:t>
            </a:r>
            <a:r>
              <a:rPr lang="en-GB" dirty="0" err="1">
                <a:solidFill>
                  <a:schemeClr val="bg1"/>
                </a:solidFill>
              </a:rPr>
              <a:t>JModel_t</a:t>
            </a:r>
            <a:r>
              <a:rPr lang="en-GB" dirty="0">
                <a:solidFill>
                  <a:schemeClr val="bg1"/>
                </a:solidFill>
              </a:rPr>
              <a:t>&gt; 	</a:t>
            </a:r>
            <a:r>
              <a:rPr lang="en-GB" dirty="0" err="1">
                <a:solidFill>
                  <a:schemeClr val="bg1"/>
                </a:solidFill>
              </a:rPr>
              <a:t>Levenberg</a:t>
            </a:r>
            <a:r>
              <a:rPr lang="en-GB" dirty="0">
                <a:solidFill>
                  <a:schemeClr val="bg1"/>
                </a:solidFill>
              </a:rPr>
              <a:t>-Marquardt method</a:t>
            </a:r>
          </a:p>
          <a:p>
            <a:r>
              <a:rPr lang="en-GB" dirty="0" err="1">
                <a:solidFill>
                  <a:schemeClr val="bg1"/>
                </a:solidFill>
              </a:rPr>
              <a:t>JReconstruction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muon trajectory fit applications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low-energy shower fit applications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19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(8/8)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JSystem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I/O with operating system</a:t>
            </a:r>
          </a:p>
          <a:p>
            <a:pPr lvl="2"/>
            <a:r>
              <a:rPr lang="en-GB" dirty="0" err="1">
                <a:solidFill>
                  <a:schemeClr val="bg1"/>
                </a:solidFill>
              </a:rPr>
              <a:t>getRAM</a:t>
            </a:r>
            <a:r>
              <a:rPr lang="en-GB" dirty="0">
                <a:solidFill>
                  <a:schemeClr val="bg1"/>
                </a:solidFill>
              </a:rPr>
              <a:t>(), </a:t>
            </a:r>
            <a:r>
              <a:rPr lang="en-GB" dirty="0" err="1">
                <a:solidFill>
                  <a:schemeClr val="bg1"/>
                </a:solidFill>
              </a:rPr>
              <a:t>getMemoryUsage</a:t>
            </a:r>
            <a:r>
              <a:rPr lang="en-GB" dirty="0">
                <a:solidFill>
                  <a:schemeClr val="bg1"/>
                </a:solidFill>
              </a:rPr>
              <a:t>(), ls(..), which(..)</a:t>
            </a:r>
          </a:p>
          <a:p>
            <a:r>
              <a:rPr lang="en-GB" dirty="0" err="1">
                <a:solidFill>
                  <a:schemeClr val="bg1"/>
                </a:solidFill>
              </a:rPr>
              <a:t>JGizmo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print and file formatting applications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drawing applications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histogram operations, fit and plot applications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57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User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Environment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source </a:t>
            </a:r>
            <a:r>
              <a:rPr lang="en-GB" dirty="0" err="1">
                <a:solidFill>
                  <a:schemeClr val="bg1"/>
                </a:solidFill>
              </a:rPr>
              <a:t>setenv</a:t>
            </a:r>
            <a:r>
              <a:rPr lang="en-GB" dirty="0">
                <a:solidFill>
                  <a:schemeClr val="bg1"/>
                </a:solidFill>
              </a:rPr>
              <a:t>.[c]</a:t>
            </a:r>
            <a:r>
              <a:rPr lang="en-GB" dirty="0" err="1">
                <a:solidFill>
                  <a:schemeClr val="bg1"/>
                </a:solidFill>
              </a:rPr>
              <a:t>sh</a:t>
            </a:r>
            <a:endParaRPr lang="en-GB" dirty="0">
              <a:solidFill>
                <a:schemeClr val="bg1"/>
              </a:solidFill>
            </a:endParaRPr>
          </a:p>
          <a:p>
            <a:pPr lvl="2"/>
            <a:r>
              <a:rPr lang="en-GB" dirty="0">
                <a:solidFill>
                  <a:schemeClr val="bg1"/>
                </a:solidFill>
              </a:rPr>
              <a:t>set PATH and LD_LIBRARY_PATH</a:t>
            </a:r>
          </a:p>
          <a:p>
            <a:r>
              <a:rPr lang="en-GB" dirty="0">
                <a:solidFill>
                  <a:schemeClr val="bg1"/>
                </a:solidFill>
              </a:rPr>
              <a:t>Libraries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predefined symbolic names</a:t>
            </a:r>
          </a:p>
          <a:p>
            <a:r>
              <a:rPr lang="en-GB" dirty="0">
                <a:solidFill>
                  <a:schemeClr val="bg1"/>
                </a:solidFill>
              </a:rPr>
              <a:t>Applications 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common command line interface (see next slide)</a:t>
            </a:r>
          </a:p>
          <a:p>
            <a:r>
              <a:rPr lang="en-GB" dirty="0">
                <a:solidFill>
                  <a:schemeClr val="bg1"/>
                </a:solidFill>
              </a:rPr>
              <a:t>Scripts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option -h will print usage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11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User (2/3)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5743575" algn="l"/>
              </a:tabLst>
            </a:pPr>
            <a:r>
              <a:rPr lang="en-GB" dirty="0" err="1">
                <a:solidFill>
                  <a:schemeClr val="bg1"/>
                </a:solidFill>
              </a:rPr>
              <a:t>JParser</a:t>
            </a:r>
            <a:r>
              <a:rPr lang="en-GB" dirty="0">
                <a:solidFill>
                  <a:schemeClr val="bg1"/>
                </a:solidFill>
              </a:rPr>
              <a:t>: command line parser</a:t>
            </a:r>
          </a:p>
          <a:p>
            <a:pPr marL="457200" lvl="1" indent="0">
              <a:buNone/>
              <a:tabLst>
                <a:tab pos="6015038" algn="l"/>
              </a:tabLst>
            </a:pPr>
            <a:r>
              <a:rPr lang="en-GB" dirty="0">
                <a:solidFill>
                  <a:schemeClr val="bg1"/>
                </a:solidFill>
              </a:rPr>
              <a:t>applies to all JXXX applications</a:t>
            </a:r>
          </a:p>
          <a:p>
            <a:pPr marL="1071563" lvl="1" indent="-620713">
              <a:buNone/>
              <a:tabLst>
                <a:tab pos="6015038" algn="l"/>
              </a:tabLst>
            </a:pPr>
            <a:r>
              <a:rPr lang="en-GB" sz="2600" dirty="0">
                <a:solidFill>
                  <a:schemeClr val="bg1"/>
                </a:solidFill>
              </a:rPr>
              <a:t>-h	print help	//  exit</a:t>
            </a:r>
          </a:p>
          <a:p>
            <a:pPr marL="1071563" lvl="1" indent="-620713">
              <a:buNone/>
              <a:tabLst>
                <a:tab pos="6015038" algn="l"/>
              </a:tabLst>
            </a:pPr>
            <a:r>
              <a:rPr lang="en-GB" sz="2600" dirty="0">
                <a:solidFill>
                  <a:schemeClr val="bg1"/>
                </a:solidFill>
              </a:rPr>
              <a:t>-h!	print </a:t>
            </a:r>
            <a:r>
              <a:rPr lang="en-GB" sz="2600" u="sng" dirty="0">
                <a:solidFill>
                  <a:schemeClr val="bg1"/>
                </a:solidFill>
              </a:rPr>
              <a:t>default</a:t>
            </a:r>
            <a:r>
              <a:rPr lang="en-GB" sz="2600" dirty="0">
                <a:solidFill>
                  <a:schemeClr val="bg1"/>
                </a:solidFill>
              </a:rPr>
              <a:t> &amp; </a:t>
            </a:r>
            <a:r>
              <a:rPr lang="en-GB" sz="2600" u="sng" dirty="0">
                <a:solidFill>
                  <a:schemeClr val="bg1"/>
                </a:solidFill>
              </a:rPr>
              <a:t>possible</a:t>
            </a:r>
            <a:r>
              <a:rPr lang="en-GB" sz="2600" dirty="0">
                <a:solidFill>
                  <a:schemeClr val="bg1"/>
                </a:solidFill>
              </a:rPr>
              <a:t> values	//  exit</a:t>
            </a:r>
          </a:p>
          <a:p>
            <a:pPr marL="1071563" lvl="1" indent="-620713">
              <a:buNone/>
              <a:tabLst>
                <a:tab pos="6015038" algn="l"/>
              </a:tabLst>
            </a:pPr>
            <a:r>
              <a:rPr lang="en-GB" sz="2600" dirty="0">
                <a:solidFill>
                  <a:schemeClr val="bg1"/>
                </a:solidFill>
              </a:rPr>
              <a:t>-v	print SVN revision	//  exit</a:t>
            </a:r>
          </a:p>
          <a:p>
            <a:pPr marL="1071563" lvl="1" indent="-620713">
              <a:buNone/>
              <a:tabLst>
                <a:tab pos="6015038" algn="l"/>
              </a:tabLst>
            </a:pPr>
            <a:r>
              <a:rPr lang="en-GB" sz="2600" dirty="0">
                <a:solidFill>
                  <a:schemeClr val="bg1"/>
                </a:solidFill>
              </a:rPr>
              <a:t>--	end of options	//  continue</a:t>
            </a:r>
          </a:p>
          <a:p>
            <a:pPr marL="1071563" lvl="1" indent="-620713">
              <a:buNone/>
              <a:tabLst>
                <a:tab pos="6015038" algn="l"/>
              </a:tabLst>
            </a:pPr>
            <a:r>
              <a:rPr lang="en-GB" sz="2600" dirty="0">
                <a:solidFill>
                  <a:schemeClr val="bg1"/>
                </a:solidFill>
              </a:rPr>
              <a:t>--!	print </a:t>
            </a:r>
            <a:r>
              <a:rPr lang="en-GB" sz="2600" u="sng" dirty="0">
                <a:solidFill>
                  <a:schemeClr val="bg1"/>
                </a:solidFill>
              </a:rPr>
              <a:t>actual</a:t>
            </a:r>
            <a:r>
              <a:rPr lang="en-GB" sz="2600" dirty="0">
                <a:solidFill>
                  <a:schemeClr val="bg1"/>
                </a:solidFill>
              </a:rPr>
              <a:t> values	//  continue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091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User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Meta data</a:t>
            </a:r>
          </a:p>
          <a:p>
            <a:pPr marL="457200" lvl="1" indent="0">
              <a:buNone/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applies to JXXX applications with ROOT I/O</a:t>
            </a:r>
          </a:p>
          <a:p>
            <a:pPr lvl="1"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output</a:t>
            </a:r>
          </a:p>
          <a:p>
            <a:pPr lvl="2">
              <a:tabLst>
                <a:tab pos="1428750" algn="l"/>
              </a:tabLst>
            </a:pPr>
            <a:r>
              <a:rPr lang="en-GB" dirty="0" err="1">
                <a:solidFill>
                  <a:schemeClr val="bg1"/>
                </a:solidFill>
              </a:rPr>
              <a:t>JMeta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argc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argv</a:t>
            </a:r>
            <a:r>
              <a:rPr lang="en-GB" dirty="0">
                <a:solidFill>
                  <a:schemeClr val="bg1"/>
                </a:solidFill>
              </a:rPr>
              <a:t>);		// command line options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1428750" algn="l"/>
              </a:tabLst>
            </a:pPr>
            <a:r>
              <a:rPr lang="en-GB" dirty="0" err="1">
                <a:solidFill>
                  <a:schemeClr val="bg1"/>
                </a:solidFill>
              </a:rPr>
              <a:t>JPrintMeta</a:t>
            </a:r>
            <a:r>
              <a:rPr lang="en-GB" dirty="0">
                <a:solidFill>
                  <a:schemeClr val="bg1"/>
                </a:solidFill>
              </a:rPr>
              <a:t> –f &lt;file name&gt; [-A &lt;application&gt;]</a:t>
            </a:r>
          </a:p>
          <a:p>
            <a:pPr lvl="2"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prints name of application</a:t>
            </a:r>
          </a:p>
          <a:p>
            <a:pPr lvl="2"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SVN release</a:t>
            </a:r>
          </a:p>
          <a:p>
            <a:pPr lvl="2"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ROOT release</a:t>
            </a:r>
          </a:p>
          <a:p>
            <a:pPr lvl="2"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lvl="2">
              <a:tabLst>
                <a:tab pos="1428750" algn="l"/>
              </a:tabLst>
            </a:pPr>
            <a:r>
              <a:rPr lang="en-GB" dirty="0">
                <a:solidFill>
                  <a:schemeClr val="bg1"/>
                </a:solidFill>
              </a:rPr>
              <a:t>system information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20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User (4/4)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typical common command line options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-f	&lt;input file&gt;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-f	"</a:t>
            </a:r>
            <a:r>
              <a:rPr lang="en-GB" dirty="0" err="1">
                <a:solidFill>
                  <a:schemeClr val="bg1"/>
                </a:solidFill>
              </a:rPr>
              <a:t>a.root</a:t>
            </a:r>
            <a:r>
              <a:rPr lang="en-GB" dirty="0">
                <a:solidFill>
                  <a:schemeClr val="bg1"/>
                </a:solidFill>
              </a:rPr>
              <a:t>   </a:t>
            </a:r>
            <a:r>
              <a:rPr lang="en-GB" dirty="0" err="1">
                <a:solidFill>
                  <a:schemeClr val="bg1"/>
                </a:solidFill>
              </a:rPr>
              <a:t>b.root</a:t>
            </a:r>
            <a:r>
              <a:rPr lang="en-GB" dirty="0">
                <a:solidFill>
                  <a:schemeClr val="bg1"/>
                </a:solidFill>
              </a:rPr>
              <a:t>   </a:t>
            </a:r>
            <a:r>
              <a:rPr lang="en-GB" dirty="0" err="1">
                <a:solidFill>
                  <a:schemeClr val="bg1"/>
                </a:solidFill>
              </a:rPr>
              <a:t>c.root</a:t>
            </a:r>
            <a:r>
              <a:rPr lang="en-GB" dirty="0">
                <a:solidFill>
                  <a:schemeClr val="bg1"/>
                </a:solidFill>
              </a:rPr>
              <a:t>"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-n	&lt;number of events&gt;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-n	&lt;first event&gt;:&lt;number of events&gt;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-o	&lt;output file&gt;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-a	&lt;detector file&gt;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-@	"&lt;trigger parameter&gt;=&lt;value&gt;; …"</a:t>
            </a:r>
          </a:p>
          <a:p>
            <a:pPr marL="457200" lvl="1" indent="0">
              <a:buNone/>
              <a:tabLst>
                <a:tab pos="1071563" algn="l"/>
              </a:tabLst>
            </a:pPr>
            <a:r>
              <a:rPr lang="en-GB" dirty="0">
                <a:solidFill>
                  <a:schemeClr val="bg1"/>
                </a:solidFill>
              </a:rPr>
              <a:t>-@	&lt;trigger parameter file&gt;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165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File formats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Monte Carlo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ASCII	.</a:t>
            </a:r>
            <a:r>
              <a:rPr lang="en-GB" dirty="0" err="1">
                <a:solidFill>
                  <a:schemeClr val="bg1"/>
                </a:solidFill>
              </a:rPr>
              <a:t>evt</a:t>
            </a:r>
            <a:r>
              <a:rPr lang="en-GB" dirty="0">
                <a:solidFill>
                  <a:schemeClr val="bg1"/>
                </a:solidFill>
              </a:rPr>
              <a:t>	header and event data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 err="1">
                <a:solidFill>
                  <a:schemeClr val="bg1"/>
                </a:solidFill>
              </a:rPr>
              <a:t>gzipped</a:t>
            </a:r>
            <a:r>
              <a:rPr lang="en-GB" dirty="0">
                <a:solidFill>
                  <a:schemeClr val="bg1"/>
                </a:solidFill>
              </a:rPr>
              <a:t>	.</a:t>
            </a:r>
            <a:r>
              <a:rPr lang="en-GB" dirty="0" err="1">
                <a:solidFill>
                  <a:schemeClr val="bg1"/>
                </a:solidFill>
              </a:rPr>
              <a:t>gz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gzipped</a:t>
            </a:r>
            <a:r>
              <a:rPr lang="en-GB" dirty="0">
                <a:solidFill>
                  <a:schemeClr val="bg1"/>
                </a:solidFill>
              </a:rPr>
              <a:t> header and event data</a:t>
            </a:r>
          </a:p>
          <a:p>
            <a:pPr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data file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ROOT	.root	DAQ data types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binary	.</a:t>
            </a:r>
            <a:r>
              <a:rPr lang="en-GB" dirty="0" err="1">
                <a:solidFill>
                  <a:schemeClr val="bg1"/>
                </a:solidFill>
              </a:rPr>
              <a:t>dat</a:t>
            </a:r>
            <a:r>
              <a:rPr lang="en-GB" dirty="0">
                <a:solidFill>
                  <a:schemeClr val="bg1"/>
                </a:solidFill>
              </a:rPr>
              <a:t>	DAQ data types</a:t>
            </a:r>
          </a:p>
          <a:p>
            <a:pPr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detector calibration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ASCII	.</a:t>
            </a:r>
            <a:r>
              <a:rPr lang="en-GB" dirty="0" err="1">
                <a:solidFill>
                  <a:schemeClr val="bg1"/>
                </a:solidFill>
              </a:rPr>
              <a:t>detx</a:t>
            </a:r>
            <a:r>
              <a:rPr lang="en-GB" dirty="0">
                <a:solidFill>
                  <a:schemeClr val="bg1"/>
                </a:solidFill>
              </a:rPr>
              <a:t>	standard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 err="1">
                <a:solidFill>
                  <a:schemeClr val="bg1"/>
                </a:solidFill>
              </a:rPr>
              <a:t>gzipped</a:t>
            </a:r>
            <a:r>
              <a:rPr lang="en-GB" dirty="0">
                <a:solidFill>
                  <a:schemeClr val="bg1"/>
                </a:solidFill>
              </a:rPr>
              <a:t>	.</a:t>
            </a:r>
            <a:r>
              <a:rPr lang="en-GB" dirty="0" err="1">
                <a:solidFill>
                  <a:schemeClr val="bg1"/>
                </a:solidFill>
              </a:rPr>
              <a:t>gz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gzipped</a:t>
            </a:r>
            <a:r>
              <a:rPr lang="en-GB" dirty="0">
                <a:solidFill>
                  <a:schemeClr val="bg1"/>
                </a:solidFill>
              </a:rPr>
              <a:t> standard format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 err="1">
                <a:solidFill>
                  <a:schemeClr val="bg1"/>
                </a:solidFill>
              </a:rPr>
              <a:t>gendet</a:t>
            </a:r>
            <a:r>
              <a:rPr lang="en-GB" dirty="0">
                <a:solidFill>
                  <a:schemeClr val="bg1"/>
                </a:solidFill>
              </a:rPr>
              <a:t>	.</a:t>
            </a:r>
            <a:r>
              <a:rPr lang="en-GB" dirty="0" err="1">
                <a:solidFill>
                  <a:schemeClr val="bg1"/>
                </a:solidFill>
              </a:rPr>
              <a:t>det</a:t>
            </a:r>
            <a:r>
              <a:rPr lang="en-GB" dirty="0">
                <a:solidFill>
                  <a:schemeClr val="bg1"/>
                </a:solidFill>
              </a:rPr>
              <a:t>	Monte Carlo, only input</a:t>
            </a:r>
          </a:p>
          <a:p>
            <a:pPr lvl="1">
              <a:tabLst>
                <a:tab pos="2243138" algn="l"/>
                <a:tab pos="3500438" algn="l"/>
              </a:tabLst>
            </a:pPr>
            <a:r>
              <a:rPr lang="en-GB" dirty="0">
                <a:solidFill>
                  <a:schemeClr val="bg1"/>
                </a:solidFill>
              </a:rPr>
              <a:t>binary	.</a:t>
            </a:r>
            <a:r>
              <a:rPr lang="en-GB" dirty="0" err="1">
                <a:solidFill>
                  <a:schemeClr val="bg1"/>
                </a:solidFill>
              </a:rPr>
              <a:t>dat</a:t>
            </a:r>
            <a:r>
              <a:rPr lang="en-GB" dirty="0">
                <a:solidFill>
                  <a:schemeClr val="bg1"/>
                </a:solidFill>
              </a:rPr>
              <a:t>	internal format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853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(1/5)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tabLst>
                <a:tab pos="2786063" algn="l"/>
              </a:tabLst>
            </a:pPr>
            <a:r>
              <a:rPr lang="en-GB" sz="3000" dirty="0" err="1">
                <a:solidFill>
                  <a:schemeClr val="bg1"/>
                </a:solidFill>
              </a:rPr>
              <a:t>JPrint</a:t>
            </a:r>
            <a:r>
              <a:rPr lang="en-GB" sz="3000" dirty="0">
                <a:solidFill>
                  <a:schemeClr val="bg1"/>
                </a:solidFill>
              </a:rPr>
              <a:t>	print any data to terminal</a:t>
            </a:r>
          </a:p>
          <a:p>
            <a:pPr>
              <a:tabLst>
                <a:tab pos="2786063" algn="l"/>
              </a:tabLst>
            </a:pPr>
            <a:r>
              <a:rPr lang="en-GB" sz="3000" dirty="0" err="1">
                <a:solidFill>
                  <a:schemeClr val="bg1"/>
                </a:solidFill>
              </a:rPr>
              <a:t>JPrintTree</a:t>
            </a:r>
            <a:r>
              <a:rPr lang="en-GB" sz="3000" dirty="0">
                <a:solidFill>
                  <a:schemeClr val="bg1"/>
                </a:solidFill>
              </a:rPr>
              <a:t>	print </a:t>
            </a:r>
            <a:r>
              <a:rPr lang="en-GB" sz="3000" dirty="0" err="1">
                <a:solidFill>
                  <a:schemeClr val="bg1"/>
                </a:solidFill>
              </a:rPr>
              <a:t>TTree</a:t>
            </a:r>
            <a:r>
              <a:rPr lang="en-GB" sz="3000" dirty="0">
                <a:solidFill>
                  <a:schemeClr val="bg1"/>
                </a:solidFill>
              </a:rPr>
              <a:t> statistics</a:t>
            </a:r>
          </a:p>
          <a:p>
            <a:pPr>
              <a:tabLst>
                <a:tab pos="2786063" algn="l"/>
              </a:tabLst>
            </a:pPr>
            <a:r>
              <a:rPr lang="en-GB" sz="3000" dirty="0" err="1">
                <a:solidFill>
                  <a:schemeClr val="bg1"/>
                </a:solidFill>
              </a:rPr>
              <a:t>JPrintChain</a:t>
            </a:r>
            <a:r>
              <a:rPr lang="en-GB" sz="3000" dirty="0">
                <a:solidFill>
                  <a:schemeClr val="bg1"/>
                </a:solidFill>
              </a:rPr>
              <a:t>	print </a:t>
            </a:r>
            <a:r>
              <a:rPr lang="en-GB" sz="3000" dirty="0" err="1">
                <a:solidFill>
                  <a:schemeClr val="bg1"/>
                </a:solidFill>
              </a:rPr>
              <a:t>TChain</a:t>
            </a:r>
            <a:r>
              <a:rPr lang="en-GB" sz="3000" dirty="0">
                <a:solidFill>
                  <a:schemeClr val="bg1"/>
                </a:solidFill>
              </a:rPr>
              <a:t> statistics</a:t>
            </a:r>
          </a:p>
          <a:p>
            <a:pPr>
              <a:tabLst>
                <a:tab pos="2786063" algn="l"/>
              </a:tabLst>
            </a:pPr>
            <a:r>
              <a:rPr lang="en-GB" sz="3000" dirty="0" err="1">
                <a:solidFill>
                  <a:schemeClr val="bg1"/>
                </a:solidFill>
              </a:rPr>
              <a:t>JPrintHeader</a:t>
            </a:r>
            <a:r>
              <a:rPr lang="en-GB" sz="3000" dirty="0">
                <a:solidFill>
                  <a:schemeClr val="bg1"/>
                </a:solidFill>
              </a:rPr>
              <a:t>	print </a:t>
            </a:r>
            <a:r>
              <a:rPr lang="en-GB" sz="3000" u="sng" dirty="0">
                <a:solidFill>
                  <a:schemeClr val="bg1"/>
                </a:solidFill>
              </a:rPr>
              <a:t>sum</a:t>
            </a:r>
            <a:r>
              <a:rPr lang="en-GB" sz="3000" dirty="0">
                <a:solidFill>
                  <a:schemeClr val="bg1"/>
                </a:solidFill>
              </a:rPr>
              <a:t> of Monte Carlo headers</a:t>
            </a:r>
          </a:p>
          <a:p>
            <a:pPr>
              <a:tabLst>
                <a:tab pos="2786063" algn="l"/>
              </a:tabLst>
            </a:pPr>
            <a:r>
              <a:rPr lang="en-GB" sz="3000" dirty="0" err="1">
                <a:solidFill>
                  <a:schemeClr val="bg1"/>
                </a:solidFill>
              </a:rPr>
              <a:t>JPrintMeta</a:t>
            </a:r>
            <a:r>
              <a:rPr lang="en-GB" sz="3000" dirty="0">
                <a:solidFill>
                  <a:schemeClr val="bg1"/>
                </a:solidFill>
              </a:rPr>
              <a:t>	print meta data to terminal</a:t>
            </a:r>
          </a:p>
          <a:p>
            <a:pPr>
              <a:tabLst>
                <a:tab pos="2786063" algn="l"/>
              </a:tabLst>
            </a:pPr>
            <a:r>
              <a:rPr lang="en-GB" sz="3000" dirty="0" err="1">
                <a:solidFill>
                  <a:schemeClr val="bg1"/>
                </a:solidFill>
              </a:rPr>
              <a:t>JConvert</a:t>
            </a:r>
            <a:r>
              <a:rPr lang="en-GB" sz="3000" dirty="0">
                <a:solidFill>
                  <a:schemeClr val="bg1"/>
                </a:solidFill>
              </a:rPr>
              <a:t>	convert file format</a:t>
            </a:r>
          </a:p>
          <a:p>
            <a:pPr marL="0" indent="0">
              <a:buNone/>
              <a:tabLst>
                <a:tab pos="2957513" algn="l"/>
              </a:tabLst>
            </a:pPr>
            <a:r>
              <a:rPr lang="en-GB" sz="3000" dirty="0">
                <a:solidFill>
                  <a:schemeClr val="bg1"/>
                </a:solidFill>
              </a:rPr>
              <a:t>examples:</a:t>
            </a:r>
          </a:p>
          <a:p>
            <a:pPr lvl="1">
              <a:tabLst>
                <a:tab pos="2957513" algn="l"/>
              </a:tabLst>
            </a:pPr>
            <a:r>
              <a:rPr lang="en-GB" dirty="0" err="1">
                <a:solidFill>
                  <a:schemeClr val="bg1"/>
                </a:solidFill>
              </a:rPr>
              <a:t>JConvert</a:t>
            </a:r>
            <a:r>
              <a:rPr lang="en-GB" dirty="0">
                <a:solidFill>
                  <a:schemeClr val="bg1"/>
                </a:solidFill>
              </a:rPr>
              <a:t> -f &lt;input file&gt; -o &lt;output file&gt; -n 12345:1</a:t>
            </a:r>
          </a:p>
          <a:p>
            <a:pPr lvl="2">
              <a:tabLst>
                <a:tab pos="2957513" algn="l"/>
              </a:tabLst>
            </a:pPr>
            <a:r>
              <a:rPr lang="en-GB" dirty="0">
                <a:solidFill>
                  <a:schemeClr val="bg1"/>
                </a:solidFill>
              </a:rPr>
              <a:t>copies event 12345 to output</a:t>
            </a:r>
          </a:p>
          <a:p>
            <a:pPr lvl="1">
              <a:tabLst>
                <a:tab pos="2957513" algn="l"/>
              </a:tabLst>
            </a:pPr>
            <a:r>
              <a:rPr lang="en-GB" dirty="0" err="1">
                <a:solidFill>
                  <a:schemeClr val="bg1"/>
                </a:solidFill>
              </a:rPr>
              <a:t>JPrintHeader</a:t>
            </a:r>
            <a:r>
              <a:rPr lang="en-GB" dirty="0">
                <a:solidFill>
                  <a:schemeClr val="bg1"/>
                </a:solidFill>
              </a:rPr>
              <a:t> -f &lt;&gt;  -k “</a:t>
            </a:r>
            <a:r>
              <a:rPr lang="en-GB" dirty="0" err="1">
                <a:solidFill>
                  <a:schemeClr val="bg1"/>
                </a:solidFill>
              </a:rPr>
              <a:t>livetime.numberOfSeconds</a:t>
            </a:r>
            <a:r>
              <a:rPr lang="en-GB" dirty="0">
                <a:solidFill>
                  <a:schemeClr val="bg1"/>
                </a:solidFill>
              </a:rPr>
              <a:t>”</a:t>
            </a:r>
          </a:p>
          <a:p>
            <a:pPr lvl="2">
              <a:tabLst>
                <a:tab pos="2957513" algn="l"/>
              </a:tabLst>
            </a:pPr>
            <a:r>
              <a:rPr lang="en-GB" dirty="0">
                <a:solidFill>
                  <a:schemeClr val="bg1"/>
                </a:solidFill>
              </a:rPr>
              <a:t>prints just live time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28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(2/5)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400550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JDetector</a:t>
            </a:r>
            <a:r>
              <a:rPr lang="en-GB" sz="2600" dirty="0">
                <a:solidFill>
                  <a:schemeClr val="bg1"/>
                </a:solidFill>
              </a:rPr>
              <a:t>	create detector</a:t>
            </a:r>
          </a:p>
          <a:p>
            <a:pPr>
              <a:tabLst>
                <a:tab pos="4400550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JPrintDetector</a:t>
            </a:r>
            <a:r>
              <a:rPr lang="en-GB" sz="2600" dirty="0">
                <a:solidFill>
                  <a:schemeClr val="bg1"/>
                </a:solidFill>
              </a:rPr>
              <a:t>	print detector to terminal</a:t>
            </a:r>
          </a:p>
          <a:p>
            <a:pPr>
              <a:tabLst>
                <a:tab pos="4400550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JConvertDetectorFormat</a:t>
            </a:r>
            <a:r>
              <a:rPr lang="en-GB" sz="2600" dirty="0">
                <a:solidFill>
                  <a:schemeClr val="bg1"/>
                </a:solidFill>
              </a:rPr>
              <a:t>	convert file format</a:t>
            </a:r>
          </a:p>
          <a:p>
            <a:pPr>
              <a:tabLst>
                <a:tab pos="4400550" algn="l"/>
              </a:tabLst>
            </a:pPr>
            <a:r>
              <a:rPr lang="en-GB" sz="2600" dirty="0">
                <a:solidFill>
                  <a:schemeClr val="bg1"/>
                </a:solidFill>
              </a:rPr>
              <a:t>JDrawDetector2D	draw footprints (2D)</a:t>
            </a:r>
          </a:p>
          <a:p>
            <a:pPr>
              <a:tabLst>
                <a:tab pos="4400550" algn="l"/>
              </a:tabLst>
            </a:pPr>
            <a:r>
              <a:rPr lang="en-GB" sz="2600" dirty="0">
                <a:solidFill>
                  <a:schemeClr val="bg1"/>
                </a:solidFill>
              </a:rPr>
              <a:t>JDrawDetector3D	draw detector in 3D</a:t>
            </a:r>
          </a:p>
          <a:p>
            <a:pPr>
              <a:tabLst>
                <a:tab pos="4400550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JCompareDetector</a:t>
            </a:r>
            <a:r>
              <a:rPr lang="en-GB" sz="2600" dirty="0">
                <a:solidFill>
                  <a:schemeClr val="bg1"/>
                </a:solidFill>
              </a:rPr>
              <a:t>	print differences between two detectors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431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(3/5)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JDrawPDX</a:t>
            </a:r>
            <a:r>
              <a:rPr lang="en-GB" sz="2600" baseline="30000" dirty="0">
                <a:solidFill>
                  <a:schemeClr val="bg1"/>
                </a:solidFill>
              </a:rPr>
              <a:t>¶</a:t>
            </a:r>
            <a:r>
              <a:rPr lang="en-GB" sz="2600" dirty="0">
                <a:solidFill>
                  <a:schemeClr val="bg1"/>
                </a:solidFill>
              </a:rPr>
              <a:t>	draw PDF</a:t>
            </a:r>
          </a:p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JMakePDX</a:t>
            </a:r>
            <a:r>
              <a:rPr lang="en-GB" sz="2600" baseline="30000" dirty="0">
                <a:solidFill>
                  <a:schemeClr val="bg1"/>
                </a:solidFill>
              </a:rPr>
              <a:t> </a:t>
            </a:r>
            <a:r>
              <a:rPr lang="en-GB" sz="2600" dirty="0">
                <a:solidFill>
                  <a:schemeClr val="bg1"/>
                </a:solidFill>
              </a:rPr>
              <a:t>	create PDF tables</a:t>
            </a:r>
          </a:p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JMergePDX</a:t>
            </a:r>
            <a:r>
              <a:rPr lang="en-GB" sz="2600" baseline="30000" dirty="0">
                <a:solidFill>
                  <a:schemeClr val="bg1"/>
                </a:solidFill>
              </a:rPr>
              <a:t> </a:t>
            </a:r>
            <a:r>
              <a:rPr lang="en-GB" sz="2600" dirty="0">
                <a:solidFill>
                  <a:schemeClr val="bg1"/>
                </a:solidFill>
              </a:rPr>
              <a:t>	merge PDF tables</a:t>
            </a:r>
          </a:p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JPlotPDX</a:t>
            </a:r>
            <a:r>
              <a:rPr lang="en-GB" sz="2600" baseline="30000" dirty="0">
                <a:solidFill>
                  <a:schemeClr val="bg1"/>
                </a:solidFill>
              </a:rPr>
              <a:t> </a:t>
            </a:r>
            <a:r>
              <a:rPr lang="en-GB" sz="2600" dirty="0">
                <a:solidFill>
                  <a:schemeClr val="bg1"/>
                </a:solidFill>
              </a:rPr>
              <a:t>	plot PDF tables</a:t>
            </a:r>
          </a:p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JDiffPDX</a:t>
            </a:r>
            <a:r>
              <a:rPr lang="en-GB" sz="2600" baseline="30000" dirty="0">
                <a:solidFill>
                  <a:schemeClr val="bg1"/>
                </a:solidFill>
              </a:rPr>
              <a:t> </a:t>
            </a:r>
            <a:r>
              <a:rPr lang="en-GB" sz="2600" dirty="0">
                <a:solidFill>
                  <a:schemeClr val="bg1"/>
                </a:solidFill>
              </a:rPr>
              <a:t>	print differences between two PDFs</a:t>
            </a:r>
          </a:p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JHistHDX</a:t>
            </a:r>
            <a:r>
              <a:rPr lang="en-GB" sz="2600" dirty="0">
                <a:solidFill>
                  <a:schemeClr val="bg1"/>
                </a:solidFill>
              </a:rPr>
              <a:t>	histogram Monte Carlo data</a:t>
            </a:r>
          </a:p>
          <a:p>
            <a:pPr>
              <a:tabLst>
                <a:tab pos="2962275" algn="l"/>
              </a:tabLst>
            </a:pPr>
            <a:r>
              <a:rPr lang="en-GB" sz="2600" dirty="0" err="1">
                <a:solidFill>
                  <a:schemeClr val="bg1"/>
                </a:solidFill>
              </a:rPr>
              <a:t>JMakeHDX</a:t>
            </a:r>
            <a:r>
              <a:rPr lang="en-GB" sz="2600" dirty="0">
                <a:solidFill>
                  <a:schemeClr val="bg1"/>
                </a:solidFill>
              </a:rPr>
              <a:t>	convert histogram to 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27408" y="6337576"/>
            <a:ext cx="8148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 </a:t>
            </a:r>
            <a:r>
              <a:rPr lang="en-GB" sz="2000" dirty="0">
                <a:solidFill>
                  <a:schemeClr val="bg1"/>
                </a:solidFill>
              </a:rPr>
              <a:t>X = F corresponds to light from muon (4D); X = G to single EM-shower (5D)</a:t>
            </a:r>
            <a:r>
              <a:rPr lang="en-GB" dirty="0">
                <a:solidFill>
                  <a:schemeClr val="bg1"/>
                </a:solidFill>
              </a:rPr>
              <a:t>. 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039344" y="6254755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30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(1/2)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[</a:t>
            </a:r>
            <a:r>
              <a:rPr lang="en-GB" dirty="0" err="1">
                <a:solidFill>
                  <a:schemeClr val="bg1"/>
                </a:solidFill>
              </a:rPr>
              <a:t>yi</a:t>
            </a:r>
            <a:r>
              <a:rPr lang="en-GB" dirty="0">
                <a:solidFill>
                  <a:schemeClr val="bg1"/>
                </a:solidFill>
              </a:rPr>
              <a:t>-pee-pee]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an exclamation used to express joy, exultation, or the like</a:t>
            </a:r>
          </a:p>
          <a:p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is a collection of Java inspired C</a:t>
            </a:r>
            <a:r>
              <a:rPr lang="en-GB" baseline="30000" dirty="0">
                <a:solidFill>
                  <a:schemeClr val="bg1"/>
                </a:solidFill>
              </a:rPr>
              <a:t>++</a:t>
            </a:r>
            <a:r>
              <a:rPr lang="en-GB" dirty="0">
                <a:solidFill>
                  <a:schemeClr val="bg1"/>
                </a:solidFill>
              </a:rPr>
              <a:t> interfaces, classes, methods and applications</a:t>
            </a:r>
          </a:p>
          <a:p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consists of various “packages”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organised in corresponding sub-directories and name spaces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most packages can be used without prior compilation</a:t>
            </a:r>
          </a:p>
          <a:p>
            <a:r>
              <a:rPr lang="en-GB" dirty="0">
                <a:solidFill>
                  <a:schemeClr val="bg1"/>
                </a:solidFill>
              </a:rPr>
              <a:t>Applications and libraries can be produced with a standard make procedure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619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(4/5)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JPlot1D/JPlot2D</a:t>
            </a:r>
          </a:p>
          <a:p>
            <a:pPr marL="457200" lvl="1" indent="0">
              <a:buNone/>
              <a:tabLst>
                <a:tab pos="985838" algn="l"/>
              </a:tabLst>
            </a:pPr>
            <a:r>
              <a:rPr lang="en-GB" dirty="0">
                <a:solidFill>
                  <a:schemeClr val="bg1"/>
                </a:solidFill>
              </a:rPr>
              <a:t>-f	&lt;input file&gt;:&lt;histogram name&gt;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..	// \[&lt;label text&gt;\] may appear in file or histogram name </a:t>
            </a:r>
          </a:p>
          <a:p>
            <a:r>
              <a:rPr lang="en-GB" dirty="0" err="1">
                <a:solidFill>
                  <a:schemeClr val="bg1"/>
                </a:solidFill>
              </a:rPr>
              <a:t>JFit</a:t>
            </a:r>
            <a:r>
              <a:rPr lang="en-GB" dirty="0">
                <a:solidFill>
                  <a:schemeClr val="bg1"/>
                </a:solidFill>
              </a:rPr>
              <a:t>/JFit2D</a:t>
            </a:r>
          </a:p>
          <a:p>
            <a:pPr marL="457200" lvl="1" indent="0">
              <a:buNone/>
              <a:tabLst>
                <a:tab pos="985838" algn="l"/>
              </a:tabLst>
            </a:pPr>
            <a:r>
              <a:rPr lang="en-GB" dirty="0">
                <a:solidFill>
                  <a:schemeClr val="bg1"/>
                </a:solidFill>
              </a:rPr>
              <a:t>-f	&lt;input file&gt;:&lt;histogram name&gt;</a:t>
            </a:r>
          </a:p>
          <a:p>
            <a:pPr marL="457200" lvl="1" indent="0">
              <a:buNone/>
              <a:tabLst>
                <a:tab pos="985838" algn="l"/>
              </a:tabLst>
            </a:pPr>
            <a:r>
              <a:rPr lang="en-GB" dirty="0">
                <a:solidFill>
                  <a:schemeClr val="bg1"/>
                </a:solidFill>
              </a:rPr>
              <a:t>-F	"[0] * </a:t>
            </a:r>
            <a:r>
              <a:rPr lang="en-GB" dirty="0" err="1">
                <a:solidFill>
                  <a:schemeClr val="bg1"/>
                </a:solidFill>
              </a:rPr>
              <a:t>exp</a:t>
            </a:r>
            <a:r>
              <a:rPr lang="en-GB" dirty="0">
                <a:solidFill>
                  <a:schemeClr val="bg1"/>
                </a:solidFill>
              </a:rPr>
              <a:t>(-0.5 * (x-[1])*(x-[1]) / ([2]*[2]))"</a:t>
            </a:r>
          </a:p>
          <a:p>
            <a:pPr marL="457200" lvl="1" indent="0">
              <a:buNone/>
              <a:tabLst>
                <a:tab pos="985838" algn="l"/>
              </a:tabLst>
            </a:pPr>
            <a:r>
              <a:rPr lang="en-GB" dirty="0">
                <a:solidFill>
                  <a:schemeClr val="bg1"/>
                </a:solidFill>
              </a:rPr>
              <a:t>-@	"p0 = </a:t>
            </a:r>
            <a:r>
              <a:rPr lang="en-GB" dirty="0" err="1">
                <a:solidFill>
                  <a:schemeClr val="bg1"/>
                </a:solidFill>
              </a:rPr>
              <a:t>GetMaximum</a:t>
            </a:r>
            <a:r>
              <a:rPr lang="en-GB" dirty="0">
                <a:solidFill>
                  <a:schemeClr val="bg1"/>
                </a:solidFill>
              </a:rPr>
              <a:t>"</a:t>
            </a:r>
          </a:p>
          <a:p>
            <a:pPr marL="457200" lvl="1" indent="0">
              <a:buNone/>
              <a:tabLst>
                <a:tab pos="985838" algn="l"/>
              </a:tabLst>
            </a:pPr>
            <a:r>
              <a:rPr lang="en-GB" dirty="0">
                <a:solidFill>
                  <a:schemeClr val="bg1"/>
                </a:solidFill>
              </a:rPr>
              <a:t>-@	"p1 = </a:t>
            </a:r>
            <a:r>
              <a:rPr lang="en-GB" dirty="0" err="1">
                <a:solidFill>
                  <a:schemeClr val="bg1"/>
                </a:solidFill>
              </a:rPr>
              <a:t>GetMean</a:t>
            </a:r>
            <a:r>
              <a:rPr lang="en-GB" dirty="0">
                <a:solidFill>
                  <a:schemeClr val="bg1"/>
                </a:solidFill>
              </a:rPr>
              <a:t>"</a:t>
            </a:r>
          </a:p>
          <a:p>
            <a:pPr marL="457200" lvl="1" indent="0">
              <a:buNone/>
              <a:tabLst>
                <a:tab pos="985838" algn="l"/>
              </a:tabLst>
            </a:pPr>
            <a:r>
              <a:rPr lang="en-GB" dirty="0">
                <a:solidFill>
                  <a:schemeClr val="bg1"/>
                </a:solidFill>
              </a:rPr>
              <a:t>-@	"p2 = 0.5*</a:t>
            </a:r>
            <a:r>
              <a:rPr lang="en-GB" dirty="0" err="1">
                <a:solidFill>
                  <a:schemeClr val="bg1"/>
                </a:solidFill>
              </a:rPr>
              <a:t>GetRMS</a:t>
            </a:r>
            <a:r>
              <a:rPr lang="en-GB" dirty="0">
                <a:solidFill>
                  <a:schemeClr val="bg1"/>
                </a:solidFill>
              </a:rPr>
              <a:t>" </a:t>
            </a:r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318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(5/5)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JSirene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fast simulation of detector response to muons and showers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JTriggerEfficiency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apply standard trigger to Monte Carlo data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JTriggerProcessor</a:t>
            </a:r>
            <a:r>
              <a:rPr lang="en-GB" dirty="0">
                <a:solidFill>
                  <a:schemeClr val="bg1"/>
                </a:solidFill>
              </a:rPr>
              <a:t>	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apply standard trigger to (random) data</a:t>
            </a:r>
          </a:p>
          <a:p>
            <a:r>
              <a:rPr lang="en-GB" dirty="0" err="1">
                <a:solidFill>
                  <a:schemeClr val="bg1"/>
                </a:solidFill>
              </a:rPr>
              <a:t>JMuonPrefit</a:t>
            </a:r>
            <a:r>
              <a:rPr lang="en-GB" dirty="0">
                <a:solidFill>
                  <a:schemeClr val="bg1"/>
                </a:solidFill>
              </a:rPr>
              <a:t> – </a:t>
            </a:r>
            <a:r>
              <a:rPr lang="en-GB" dirty="0" err="1">
                <a:solidFill>
                  <a:schemeClr val="bg1"/>
                </a:solidFill>
              </a:rPr>
              <a:t>JMuonSimplex</a:t>
            </a:r>
            <a:r>
              <a:rPr lang="en-GB" dirty="0">
                <a:solidFill>
                  <a:schemeClr val="bg1"/>
                </a:solidFill>
              </a:rPr>
              <a:t> – </a:t>
            </a:r>
            <a:r>
              <a:rPr lang="en-GB" dirty="0" err="1">
                <a:solidFill>
                  <a:schemeClr val="bg1"/>
                </a:solidFill>
              </a:rPr>
              <a:t>JMuonStart</a:t>
            </a:r>
            <a:r>
              <a:rPr lang="en-GB" dirty="0">
                <a:solidFill>
                  <a:schemeClr val="bg1"/>
                </a:solidFill>
              </a:rPr>
              <a:t> – </a:t>
            </a:r>
            <a:r>
              <a:rPr lang="en-GB" dirty="0" err="1">
                <a:solidFill>
                  <a:schemeClr val="bg1"/>
                </a:solidFill>
              </a:rPr>
              <a:t>JMuonGandalf</a:t>
            </a:r>
            <a:r>
              <a:rPr lang="en-GB" dirty="0">
                <a:solidFill>
                  <a:schemeClr val="bg1"/>
                </a:solidFill>
              </a:rPr>
              <a:t> – </a:t>
            </a:r>
            <a:r>
              <a:rPr lang="en-GB" dirty="0" err="1">
                <a:solidFill>
                  <a:schemeClr val="bg1"/>
                </a:solidFill>
              </a:rPr>
              <a:t>JMuonEnergy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fit muon trajectory, energy and start position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036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JTools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JPolynomeXX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interpolation methods in various numbers of dimensions</a:t>
            </a:r>
          </a:p>
          <a:p>
            <a:r>
              <a:rPr lang="en-GB" dirty="0" err="1">
                <a:solidFill>
                  <a:schemeClr val="bg1"/>
                </a:solidFill>
              </a:rPr>
              <a:t>JTools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JSphereXX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integration methods in various numbers of dimensions</a:t>
            </a:r>
          </a:p>
          <a:p>
            <a:r>
              <a:rPr lang="en-GB" dirty="0" err="1">
                <a:solidFill>
                  <a:schemeClr val="bg1"/>
                </a:solidFill>
              </a:rPr>
              <a:t>JTools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JMultiPDF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create and fill 4D histogram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create PDF: </a:t>
            </a:r>
            <a:r>
              <a:rPr lang="en-GB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</a:t>
            </a:r>
            <a:r>
              <a:rPr lang="en-GB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GB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performance of PDF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27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JTrigger</a:t>
            </a:r>
            <a:r>
              <a:rPr lang="en-GB" dirty="0">
                <a:solidFill>
                  <a:schemeClr val="bg1"/>
                </a:solidFill>
              </a:rPr>
              <a:t>/JSignalL1 &amp; JRandomL1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test efficiency and purity of L1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en-GB" dirty="0">
                <a:solidFill>
                  <a:schemeClr val="bg1"/>
                </a:solidFill>
              </a:rPr>
              <a:t>L2 coincidences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JFilter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test efficiency and purity of cluster methods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</a:t>
            </a:r>
            <a:r>
              <a:rPr lang="en-GB" dirty="0">
                <a:solidFill>
                  <a:schemeClr val="bg1"/>
                </a:solidFill>
              </a:rPr>
              <a:t>/JHitL1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create time slewing correction method for L1 hits</a:t>
            </a:r>
          </a:p>
          <a:p>
            <a:r>
              <a:rPr lang="en-GB" dirty="0" err="1">
                <a:solidFill>
                  <a:schemeClr val="bg1"/>
                </a:solidFill>
              </a:rPr>
              <a:t>JDetector</a:t>
            </a:r>
            <a:r>
              <a:rPr lang="en-GB" dirty="0">
                <a:solidFill>
                  <a:schemeClr val="bg1"/>
                </a:solidFill>
              </a:rPr>
              <a:t>/JTTS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create PDF and CDF of transition times of PMT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274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(3/3)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JDAQ/JDAQXXX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plot basic histograms of real data</a:t>
            </a:r>
          </a:p>
          <a:p>
            <a:r>
              <a:rPr lang="en-GB" dirty="0" err="1">
                <a:solidFill>
                  <a:schemeClr val="bg1"/>
                </a:solidFill>
              </a:rPr>
              <a:t>JSirene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JLight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plot optical properties of water</a:t>
            </a:r>
          </a:p>
          <a:p>
            <a:r>
              <a:rPr lang="en-GB" dirty="0" err="1">
                <a:solidFill>
                  <a:schemeClr val="bg1"/>
                </a:solidFill>
              </a:rPr>
              <a:t>JSirene</a:t>
            </a:r>
            <a:r>
              <a:rPr lang="en-GB" dirty="0">
                <a:solidFill>
                  <a:schemeClr val="bg1"/>
                </a:solidFill>
              </a:rPr>
              <a:t>/JPMT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plot PMT characteristics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351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Available from GIT server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see KM3NeT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wiki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$JPP_DIR/software/JXXX</a:t>
            </a:r>
          </a:p>
          <a:p>
            <a:pPr lvl="1">
              <a:tabLst>
                <a:tab pos="1700213" algn="l"/>
              </a:tabLst>
            </a:pPr>
            <a:r>
              <a:rPr lang="en-GB" dirty="0">
                <a:solidFill>
                  <a:schemeClr val="bg1"/>
                </a:solidFill>
              </a:rPr>
              <a:t>include	files</a:t>
            </a:r>
          </a:p>
          <a:p>
            <a:pPr lvl="1">
              <a:tabLst>
                <a:tab pos="1700213" algn="l"/>
              </a:tabLst>
            </a:pPr>
            <a:r>
              <a:rPr lang="en-GB" dirty="0">
                <a:solidFill>
                  <a:schemeClr val="bg1"/>
                </a:solidFill>
              </a:rPr>
              <a:t>source	files</a:t>
            </a:r>
          </a:p>
          <a:p>
            <a:r>
              <a:rPr lang="en-GB" dirty="0">
                <a:solidFill>
                  <a:schemeClr val="bg1"/>
                </a:solidFill>
              </a:rPr>
              <a:t>$JPP_DIR/examples/JXXX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about 300 easy-to-read examples</a:t>
            </a:r>
          </a:p>
          <a:p>
            <a:r>
              <a:rPr lang="en-GB" dirty="0">
                <a:solidFill>
                  <a:schemeClr val="bg1"/>
                </a:solidFill>
              </a:rPr>
              <a:t>Documentation based on </a:t>
            </a:r>
            <a:r>
              <a:rPr lang="en-GB" dirty="0" err="1">
                <a:solidFill>
                  <a:schemeClr val="bg1"/>
                </a:solidFill>
                <a:hlinkClick r:id="rId3"/>
              </a:rPr>
              <a:t>Doxygen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make doc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integrates documents, presentations, etc.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also available from document </a:t>
            </a:r>
            <a:r>
              <a:rPr lang="en-GB" dirty="0">
                <a:solidFill>
                  <a:schemeClr val="bg1"/>
                </a:solidFill>
                <a:hlinkClick r:id="rId4"/>
              </a:rPr>
              <a:t>pages</a:t>
            </a:r>
            <a:r>
              <a:rPr lang="en-GB" dirty="0">
                <a:solidFill>
                  <a:schemeClr val="bg1"/>
                </a:solidFill>
              </a:rPr>
              <a:t>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39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(1/8)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JLang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language specific auxiliary classes and methods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type holder, type list, etc.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I/O iterator interfaces (see separate presentation on I/O)</a:t>
            </a:r>
          </a:p>
          <a:p>
            <a:r>
              <a:rPr lang="en-GB" dirty="0" err="1">
                <a:solidFill>
                  <a:schemeClr val="bg1"/>
                </a:solidFill>
              </a:rPr>
              <a:t>JMath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base class for data structures with arithmetic capabilities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automatically provides implementations for standard operators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+   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en-GB" dirty="0">
                <a:solidFill>
                  <a:schemeClr val="bg1"/>
                </a:solidFill>
              </a:rPr>
              <a:t>   *   /   +=  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en-GB" dirty="0">
                <a:solidFill>
                  <a:schemeClr val="bg1"/>
                </a:solidFill>
              </a:rPr>
              <a:t>=   *=   /=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matrix operations, inversions, etc.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auxiliary object JMATH::zero for consistent zero value of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all primitive data types and composite data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22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(2/8)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JGeometry2D/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2D geometry classes, tools and algorithms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convex hull, minimum enclosing disk, smallest distance</a:t>
            </a:r>
          </a:p>
          <a:p>
            <a:r>
              <a:rPr lang="en-GB" dirty="0">
                <a:solidFill>
                  <a:schemeClr val="bg1"/>
                </a:solidFill>
              </a:rPr>
              <a:t>JGeometry3D/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3D geometry classes, tools and algorithms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3D rotations, intersections, smallest distance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410272" y="4995728"/>
            <a:ext cx="7560000" cy="1188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en-GB" sz="2600" dirty="0"/>
              <a:t>JRotate3D(</a:t>
            </a:r>
            <a:r>
              <a:rPr lang="en-GB" sz="2600" dirty="0" err="1"/>
              <a:t>getDirection</a:t>
            </a:r>
            <a:r>
              <a:rPr lang="en-GB" sz="2600" dirty="0"/>
              <a:t>(..)) rotates coordinate system such that given direction (e.g. track) is along z-axis.</a:t>
            </a:r>
          </a:p>
        </p:txBody>
      </p:sp>
    </p:spTree>
    <p:extLst>
      <p:ext uri="{BB962C8B-B14F-4D97-AF65-F5344CB8AC3E}">
        <p14:creationId xmlns:p14="http://schemas.microsoft.com/office/powerpoint/2010/main" val="417633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(3/8)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JTools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constants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multi-dimensional interpolations of tabulated function values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polynomial or spline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equidistant or non-equidistant abscissa values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various return types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multi-dimensional histograms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numerical integration in multiple dimensions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63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(4/8)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JDetector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detector data structures and auxiliaries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O(1) lookup tables for PMT and optical module data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simulation of PMT response and CLB firmware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detector dependent PMT mapping</a:t>
            </a:r>
          </a:p>
          <a:p>
            <a:pPr lvl="3"/>
            <a:r>
              <a:rPr lang="en-GB" dirty="0">
                <a:solidFill>
                  <a:schemeClr val="bg1"/>
                </a:solidFill>
              </a:rPr>
              <a:t>readout channel {0, .., 30} to logical position {A1, .., F6}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KM3NeT trigger software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L1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en-GB" dirty="0">
                <a:solidFill>
                  <a:schemeClr val="bg1"/>
                </a:solidFill>
              </a:rPr>
              <a:t>L2 local coincidence logic (see slides Examples)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general purpose cluster methods, see Analysis e-log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34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775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(5/8)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JPhysics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muon energy loss methods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shower profile methods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neutrino interaction cross sections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optical properties of water at deep-sea sites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probability density functions (PDFs) of the arrival time of Cherenkov light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PDF creation, drawing and comparison applications</a:t>
            </a:r>
          </a:p>
          <a:p>
            <a:r>
              <a:rPr lang="en-GB" dirty="0" err="1">
                <a:solidFill>
                  <a:schemeClr val="bg1"/>
                </a:solidFill>
              </a:rPr>
              <a:t>JAstronomy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interface to </a:t>
            </a:r>
            <a:r>
              <a:rPr lang="en-GB" dirty="0" err="1">
                <a:solidFill>
                  <a:schemeClr val="bg1"/>
                </a:solidFill>
              </a:rPr>
              <a:t>slalib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auxiliaries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94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Packages (6/8)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JROOT/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handler for </a:t>
            </a:r>
            <a:r>
              <a:rPr lang="en-GB" dirty="0" err="1">
                <a:solidFill>
                  <a:schemeClr val="bg1"/>
                </a:solidFill>
              </a:rPr>
              <a:t>TTree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dirty="0" err="1">
                <a:solidFill>
                  <a:schemeClr val="bg1"/>
                </a:solidFill>
              </a:rPr>
              <a:t>TObjectWrite</a:t>
            </a:r>
            <a:r>
              <a:rPr lang="en-GB" dirty="0">
                <a:solidFill>
                  <a:schemeClr val="bg1"/>
                </a:solidFill>
              </a:rPr>
              <a:t> (see slides on I/O)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ASCII I/O based on ROOT dictionaries</a:t>
            </a:r>
          </a:p>
          <a:p>
            <a:r>
              <a:rPr lang="en-GB" dirty="0" err="1">
                <a:solidFill>
                  <a:schemeClr val="bg1"/>
                </a:solidFill>
              </a:rPr>
              <a:t>JAAnet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implementation of interfaces between km3net-dataformat and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 err="1">
                <a:solidFill>
                  <a:schemeClr val="bg1"/>
                </a:solidFill>
              </a:rPr>
              <a:t>JHead</a:t>
            </a:r>
            <a:r>
              <a:rPr lang="en-GB" dirty="0">
                <a:solidFill>
                  <a:schemeClr val="bg1"/>
                </a:solidFill>
              </a:rPr>
              <a:t> : Head {};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copies string values of specific tags to concrete data types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implements equals() and add() methods</a:t>
            </a:r>
          </a:p>
          <a:p>
            <a:r>
              <a:rPr lang="en-GB" dirty="0">
                <a:solidFill>
                  <a:schemeClr val="bg1"/>
                </a:solidFill>
              </a:rPr>
              <a:t>JDAQ/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binary I/O of DAQ data formats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276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1367</Words>
  <Application>Microsoft Office PowerPoint</Application>
  <PresentationFormat>Widescreen</PresentationFormat>
  <Paragraphs>248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Times New Roman</vt:lpstr>
      <vt:lpstr>Office Theme</vt:lpstr>
      <vt:lpstr>Jpp</vt:lpstr>
      <vt:lpstr>Introduction (1/2) </vt:lpstr>
      <vt:lpstr>Introduction (2/2)</vt:lpstr>
      <vt:lpstr>Packages (1/8)</vt:lpstr>
      <vt:lpstr>Packages (2/8)</vt:lpstr>
      <vt:lpstr>Packages (3/8)</vt:lpstr>
      <vt:lpstr>Packages (4/8)</vt:lpstr>
      <vt:lpstr>Packages (5/8)</vt:lpstr>
      <vt:lpstr>Packages (6/8)</vt:lpstr>
      <vt:lpstr>Packages (7/8)</vt:lpstr>
      <vt:lpstr>Packages (8/8)</vt:lpstr>
      <vt:lpstr>User (1/3)</vt:lpstr>
      <vt:lpstr>User (2/3)</vt:lpstr>
      <vt:lpstr>User (3/3)</vt:lpstr>
      <vt:lpstr>User (4/4)</vt:lpstr>
      <vt:lpstr>File formats</vt:lpstr>
      <vt:lpstr>Applications (1/5)</vt:lpstr>
      <vt:lpstr>Applications (2/5)</vt:lpstr>
      <vt:lpstr>Applications (3/5)</vt:lpstr>
      <vt:lpstr>Applications (4/5)</vt:lpstr>
      <vt:lpstr>Applications (5/5)</vt:lpstr>
      <vt:lpstr>Examples (1/3)</vt:lpstr>
      <vt:lpstr>Examples (2/3)</vt:lpstr>
      <vt:lpstr>Examples (3/3)</vt:lpstr>
    </vt:vector>
  </TitlesOfParts>
  <Company>Nikhef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</dc:creator>
  <cp:lastModifiedBy>km3net</cp:lastModifiedBy>
  <cp:revision>25</cp:revision>
  <dcterms:created xsi:type="dcterms:W3CDTF">2018-03-30T06:52:14Z</dcterms:created>
  <dcterms:modified xsi:type="dcterms:W3CDTF">2021-01-03T18:07:55Z</dcterms:modified>
</cp:coreProperties>
</file>