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70" r:id="rId3"/>
    <p:sldId id="258" r:id="rId4"/>
    <p:sldId id="277" r:id="rId5"/>
    <p:sldId id="265" r:id="rId6"/>
    <p:sldId id="273" r:id="rId7"/>
    <p:sldId id="263" r:id="rId8"/>
    <p:sldId id="264" r:id="rId9"/>
    <p:sldId id="266" r:id="rId10"/>
    <p:sldId id="269" r:id="rId11"/>
    <p:sldId id="267" r:id="rId12"/>
    <p:sldId id="275" r:id="rId13"/>
    <p:sldId id="259" r:id="rId14"/>
    <p:sldId id="260" r:id="rId15"/>
    <p:sldId id="262" r:id="rId16"/>
    <p:sldId id="271" r:id="rId17"/>
    <p:sldId id="272" r:id="rId18"/>
    <p:sldId id="276" r:id="rId19"/>
    <p:sldId id="27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83FB8-D918-4470-8A9B-03AE9EED8808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1E91-50CC-4898-9C98-549D18EF1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3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AAD8-3E30-4EB4-9BCE-D694F27DA1E1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5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D93-2020-44B6-841C-C1AE775D9C93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496-97C0-4FF0-8B60-08DC1FED6BB3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1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2AC-F48A-4242-B8A1-4A769AB55F1B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2125-B326-4A90-B222-3963D8E825FC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D9EB-1BAC-4313-8B2B-8BB6EA279759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67D6-33DB-427A-B167-0AF1424E47AF}" type="datetime1">
              <a:rPr lang="en-GB" smtClean="0"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7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AB9F-9B8F-4A36-9A1C-81EB8C861BDD}" type="datetime1">
              <a:rPr lang="en-GB" smtClean="0"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0A-BE23-4414-B747-2C13A1E8FB38}" type="datetime1">
              <a:rPr lang="en-GB" smtClean="0"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6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915-055F-408F-81E9-15BECE940687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66F7-2A0D-4144-98BE-6566563169A6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82F2-0C8E-4441-A7DE-236D16447F17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82B-7818-4EFB-9F8B-A50F21633C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DAQ state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1D994-0899-4B91-AFE2-8C2945EF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A90A-1F31-4EC4-B425-653725D4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(4/5)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1EDAA-8FE8-468D-9FEC-4341FF88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10</a:t>
            </a:fld>
            <a:endParaRPr lang="en-GB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13EB53-6B22-4A26-A0B3-B8FB3C5D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::update(tag, length, buffer)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parse event name and optional number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look up CHSM event from event table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trigger event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call corresponding action method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enter state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send reply</a:t>
            </a:r>
          </a:p>
        </p:txBody>
      </p:sp>
    </p:spTree>
    <p:extLst>
      <p:ext uri="{BB962C8B-B14F-4D97-AF65-F5344CB8AC3E}">
        <p14:creationId xmlns:p14="http://schemas.microsoft.com/office/powerpoint/2010/main" val="106326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C791-6008-41D4-8537-C99DA306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(5/5)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20A2-DCC7-4987-9327-DC706373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u="sng" dirty="0">
                <a:solidFill>
                  <a:schemeClr val="bg1"/>
                </a:solidFill>
              </a:rPr>
              <a:t>after</a:t>
            </a:r>
            <a:r>
              <a:rPr lang="en-GB" dirty="0">
                <a:solidFill>
                  <a:schemeClr val="bg1"/>
                </a:solidFill>
              </a:rPr>
              <a:t> successful completion of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reply message is sent to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name&gt;#&lt;event name&gt;:&lt;event number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&gt;#&lt;state name</a:t>
            </a: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&gt;”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where &lt;full name&gt; = “DAQ#&lt;IP address</a:t>
            </a: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&gt;#&lt;client name&gt;”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6004F-EFEF-45A0-AAC5-8D397A2F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11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3B8DDD-53FB-4161-84EC-2764330E9A64}"/>
              </a:ext>
            </a:extLst>
          </p:cNvPr>
          <p:cNvCxnSpPr/>
          <p:nvPr/>
        </p:nvCxnSpPr>
        <p:spPr>
          <a:xfrm>
            <a:off x="336000" y="595366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DAD2F1-F32D-4BD1-9124-AA569C8AE266}"/>
              </a:ext>
            </a:extLst>
          </p:cNvPr>
          <p:cNvSpPr txBox="1"/>
          <p:nvPr/>
        </p:nvSpPr>
        <p:spPr>
          <a:xfrm>
            <a:off x="293960" y="5943157"/>
            <a:ext cx="940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From previous request for state transition.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 	complete state name is (for backward compatibility) “</a:t>
            </a:r>
            <a:r>
              <a:rPr lang="en-GB" dirty="0" err="1">
                <a:solidFill>
                  <a:schemeClr val="bg1"/>
                </a:solidFill>
              </a:rPr>
              <a:t>Main.RunControl</a:t>
            </a:r>
            <a:r>
              <a:rPr lang="en-GB" dirty="0">
                <a:solidFill>
                  <a:schemeClr val="bg1"/>
                </a:solidFill>
              </a:rPr>
              <a:t>.&lt;state name&gt;.”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	IP address written in hexadecimal code.</a:t>
            </a:r>
          </a:p>
        </p:txBody>
      </p:sp>
    </p:spTree>
    <p:extLst>
      <p:ext uri="{BB962C8B-B14F-4D97-AF65-F5344CB8AC3E}">
        <p14:creationId xmlns:p14="http://schemas.microsoft.com/office/powerpoint/2010/main" val="75743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FB04-C6FD-4E73-8F21-FDFB93E0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Special actions (1/1)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67B3D-9A23-4E54-AEAC-1C4258A7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80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setSelect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listen to other file descriptors (e.g. sockets)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before method update()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 </a:t>
            </a:r>
            <a:r>
              <a:rPr lang="en-GB" dirty="0" err="1">
                <a:solidFill>
                  <a:schemeClr val="bg1"/>
                </a:solidFill>
              </a:rPr>
              <a:t>actionSelect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implement actions for other file descriptors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after method update()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F8B36-4117-4A50-ACFA-21942BC7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7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State machine is either in cluster </a:t>
            </a:r>
            <a:r>
              <a:rPr lang="en-GB" b="1" dirty="0">
                <a:solidFill>
                  <a:schemeClr val="bg1"/>
                </a:solidFill>
              </a:rPr>
              <a:t>Operational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u="sng" dirty="0">
                <a:solidFill>
                  <a:schemeClr val="bg1"/>
                </a:solidFill>
              </a:rPr>
              <a:t>or</a:t>
            </a:r>
            <a:r>
              <a:rPr lang="en-GB" dirty="0">
                <a:solidFill>
                  <a:schemeClr val="bg1"/>
                </a:solidFill>
              </a:rPr>
              <a:t>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r>
              <a:rPr lang="en-GB" dirty="0">
                <a:solidFill>
                  <a:schemeClr val="bg1"/>
                </a:solidFill>
              </a:rPr>
              <a:t> can be triggered any time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exit cluster </a:t>
            </a:r>
            <a:r>
              <a:rPr lang="en-GB" b="1" dirty="0">
                <a:solidFill>
                  <a:schemeClr val="bg1"/>
                </a:solidFill>
              </a:rPr>
              <a:t>Operational	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enter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lvl="1">
              <a:tabLst>
                <a:tab pos="1608138" algn="l"/>
                <a:tab pos="3222625" algn="l"/>
              </a:tabLst>
            </a:pP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 can only be exited by following events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enter </a:t>
            </a: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 err="1">
                <a:solidFill>
                  <a:schemeClr val="bg1"/>
                </a:solidFill>
              </a:rPr>
              <a:t>Operational.Idle</a:t>
            </a:r>
            <a:r>
              <a:rPr lang="en-GB" dirty="0">
                <a:solidFill>
                  <a:schemeClr val="bg1"/>
                </a:solidFill>
              </a:rPr>
              <a:t> (i.e. no history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)	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ev_off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>
                <a:solidFill>
                  <a:schemeClr val="bg1"/>
                </a:solidFill>
              </a:rPr>
              <a:t>terminates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454140"/>
            <a:ext cx="403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It is possible to specify history in CHSM.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54402" y="640918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826FBB-108B-4B30-BA12-1F07B878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Exceptions in any </a:t>
            </a:r>
            <a:r>
              <a:rPr lang="en-GB" dirty="0" err="1">
                <a:solidFill>
                  <a:schemeClr val="bg1"/>
                </a:solidFill>
              </a:rPr>
              <a:t>actionXXX</a:t>
            </a:r>
            <a:r>
              <a:rPr lang="en-GB" dirty="0">
                <a:solidFill>
                  <a:schemeClr val="bg1"/>
                </a:solidFill>
              </a:rPr>
              <a:t>() method will be caught and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trigger 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, standard reply message is sent, </a:t>
            </a:r>
            <a:r>
              <a:rPr lang="en-GB" dirty="0" err="1">
                <a:solidFill>
                  <a:schemeClr val="bg1"/>
                </a:solidFill>
              </a:rPr>
              <a:t>i.e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data	“&lt;full name&gt;#</a:t>
            </a:r>
            <a:r>
              <a:rPr lang="en-GB" dirty="0" err="1">
                <a:solidFill>
                  <a:schemeClr val="bg1"/>
                </a:solidFill>
              </a:rPr>
              <a:t>ev_error#Main.RunControl.Error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r>
              <a:rPr lang="en-GB" dirty="0">
                <a:solidFill>
                  <a:schemeClr val="bg1"/>
                </a:solidFill>
              </a:rPr>
              <a:t>Tags to trigger events </a:t>
            </a: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 or </a:t>
            </a:r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general	tag	“RC_CMD”</a:t>
            </a: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unique	tag	“&lt;</a:t>
            </a:r>
            <a:r>
              <a:rPr lang="en-GB" dirty="0" err="1">
                <a:solidFill>
                  <a:schemeClr val="bg1"/>
                </a:solidFill>
              </a:rPr>
              <a:t>IP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sub-</a:t>
            </a:r>
            <a:r>
              <a:rPr lang="en-GB" dirty="0" err="1">
                <a:solidFill>
                  <a:schemeClr val="bg1"/>
                </a:solidFill>
              </a:rPr>
              <a:t>address</a:t>
            </a:r>
            <a:r>
              <a:rPr lang="en-GB" dirty="0">
                <a:solidFill>
                  <a:schemeClr val="bg1"/>
                </a:solidFill>
              </a:rPr>
              <a:t>&gt;/&lt;</a:t>
            </a:r>
            <a:r>
              <a:rPr lang="en-GB" dirty="0" err="1">
                <a:solidFill>
                  <a:schemeClr val="bg1"/>
                </a:solidFill>
              </a:rPr>
              <a:t>client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>
                <a:solidFill>
                  <a:schemeClr val="bg1"/>
                </a:solidFill>
              </a:rPr>
              <a:t>name</a:t>
            </a:r>
            <a:r>
              <a:rPr lang="en-GB" dirty="0">
                <a:solidFill>
                  <a:schemeClr val="bg1"/>
                </a:solidFill>
              </a:rPr>
              <a:t>&gt;”</a:t>
            </a:r>
          </a:p>
          <a:p>
            <a:r>
              <a:rPr lang="en-GB" dirty="0">
                <a:solidFill>
                  <a:schemeClr val="bg1"/>
                </a:solidFill>
              </a:rPr>
              <a:t>Default implementation of corresponding action methods are empty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actionError</a:t>
            </a:r>
            <a:r>
              <a:rPr lang="en-GB" dirty="0">
                <a:solidFill>
                  <a:schemeClr val="bg1"/>
                </a:solidFill>
              </a:rPr>
              <a:t>() {}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actionRecover</a:t>
            </a:r>
            <a:r>
              <a:rPr lang="en-GB" dirty="0">
                <a:solidFill>
                  <a:schemeClr val="bg1"/>
                </a:solidFill>
              </a:rPr>
              <a:t>(int,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char*) {}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6F105-6EA8-47FA-BDB6-0AD784C5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9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(3/4)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Following a request for a state transition,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either of the following cases will happen: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success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name&gt;:&lt;event number&gt;#&lt;state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invalid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“RC_FAIL”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name&gt;:&lt;event number&gt;#&lt;state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termination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“Died”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“&lt;nick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timeout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17F23-C4AA-4A8F-A6DD-0A4CC05A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1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FDE3-93BF-44C7-8C24-B54E35E6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(4/4)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63CB-0C3C-42BF-9606-2ACFB987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each state machine is also in state </a:t>
            </a:r>
            <a:r>
              <a:rPr lang="en-GB" b="1" dirty="0">
                <a:solidFill>
                  <a:schemeClr val="bg1"/>
                </a:solidFill>
              </a:rPr>
              <a:t>Responder</a:t>
            </a:r>
            <a:endParaRPr lang="en-GB" dirty="0"/>
          </a:p>
          <a:p>
            <a:r>
              <a:rPr lang="en-GB" dirty="0" err="1">
                <a:solidFill>
                  <a:schemeClr val="bg1"/>
                </a:solidFill>
              </a:rPr>
              <a:t>ev_input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set debug level,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ev_check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sends message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</a:t>
            </a:r>
            <a:r>
              <a:rPr lang="en-GB" dirty="0" err="1">
                <a:solidFill>
                  <a:schemeClr val="bg1"/>
                </a:solidFill>
              </a:rPr>
              <a:t>ev_check</a:t>
            </a:r>
            <a:r>
              <a:rPr lang="en-GB" dirty="0">
                <a:solidFill>
                  <a:schemeClr val="bg1"/>
                </a:solidFill>
              </a:rPr>
              <a:t>:&lt;event number&gt;#&lt;state name&gt;”</a:t>
            </a:r>
          </a:p>
          <a:p>
            <a:pPr lvl="2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0BA75-29C7-48DB-AC47-1970EEED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16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29F2B8-96EC-4DC8-9104-7B9E5F045121}"/>
              </a:ext>
            </a:extLst>
          </p:cNvPr>
          <p:cNvSpPr/>
          <p:nvPr/>
        </p:nvSpPr>
        <p:spPr>
          <a:xfrm>
            <a:off x="7605655" y="3046281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Responder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0B1728B-72AC-4ADC-9D66-4AC8A8481266}"/>
              </a:ext>
            </a:extLst>
          </p:cNvPr>
          <p:cNvSpPr/>
          <p:nvPr/>
        </p:nvSpPr>
        <p:spPr>
          <a:xfrm>
            <a:off x="8667713" y="2878117"/>
            <a:ext cx="914400" cy="914400"/>
          </a:xfrm>
          <a:prstGeom prst="arc">
            <a:avLst>
              <a:gd name="adj1" fmla="val 14290349"/>
              <a:gd name="adj2" fmla="val 7675074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5C067-79B4-4649-A0F9-5B358F87BF58}"/>
              </a:ext>
            </a:extLst>
          </p:cNvPr>
          <p:cNvSpPr txBox="1"/>
          <p:nvPr/>
        </p:nvSpPr>
        <p:spPr>
          <a:xfrm>
            <a:off x="9540160" y="2732267"/>
            <a:ext cx="196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ev_input</a:t>
            </a:r>
            <a:r>
              <a:rPr lang="en-GB" i="1" dirty="0">
                <a:solidFill>
                  <a:schemeClr val="bg1"/>
                </a:solidFill>
              </a:rPr>
              <a:t>,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8" name="Rounded Rectangle 27">
            <a:extLst>
              <a:ext uri="{FF2B5EF4-FFF2-40B4-BE49-F238E27FC236}">
                <a16:creationId xmlns:a16="http://schemas.microsoft.com/office/drawing/2014/main" id="{90A3CB42-AF3C-4F0A-B965-99ADBA3BE7F5}"/>
              </a:ext>
            </a:extLst>
          </p:cNvPr>
          <p:cNvSpPr/>
          <p:nvPr/>
        </p:nvSpPr>
        <p:spPr>
          <a:xfrm>
            <a:off x="7381594" y="2591109"/>
            <a:ext cx="4320000" cy="1512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9E3D-B883-46CB-BE91-D2CDA927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5096-6397-404F-8BF1-B5CC33D5E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requests for state transition from master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subscription to tags “RC_CMD” and &lt;unique tag&gt; is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have unique nick name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nick name equals full name 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reply after request for state transition from master within timeout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</a:t>
            </a:r>
            <a:r>
              <a:rPr lang="en-GB" i="1" dirty="0" err="1">
                <a:solidFill>
                  <a:schemeClr val="bg1"/>
                </a:solidFill>
              </a:rPr>
              <a:t>AcousticDataFilter</a:t>
            </a:r>
            <a:r>
              <a:rPr lang="en-GB" i="1" dirty="0">
                <a:solidFill>
                  <a:schemeClr val="bg1"/>
                </a:solidFill>
              </a:rPr>
              <a:t> may take two minutes to complete </a:t>
            </a:r>
            <a:r>
              <a:rPr lang="en-GB" i="1" dirty="0" err="1">
                <a:solidFill>
                  <a:schemeClr val="bg1"/>
                </a:solidFill>
              </a:rPr>
              <a:t>actionConfigure</a:t>
            </a:r>
            <a:r>
              <a:rPr lang="en-GB" i="1" dirty="0">
                <a:solidFill>
                  <a:schemeClr val="bg1"/>
                </a:solidFill>
              </a:rPr>
              <a:t>()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43860-4C0A-4BC6-A67E-BF1C04D0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85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4155-AC78-40A5-BBE3-9FA09F43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39AA-83C4-402E-A018-3BAE23E5A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replies from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subscription to tags “RC_REPLY”, “RC_FAIL”, “Born” and “Died” should be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maintain state of complete system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transitions of clients should be synchronised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i.e. all clients are in targeted state before new state transition is triggered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CD25D-BD70-459E-875C-CB045166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5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F9E4-C263-4873-B114-6C724F79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(1/2)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8BDC-B0F8-4204-8F9D-BE4184A4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“any”	may result in loss of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not report this as error</a:t>
            </a:r>
          </a:p>
          <a:p>
            <a:pPr>
              <a:tabLst>
                <a:tab pos="4124325" algn="ctr"/>
                <a:tab pos="46609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“all”	may result in congestion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report this as error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E5F00-1A89-4A09-9440-1DE13884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774D-CE96-4C82-A81D-B90B9683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</a:t>
            </a:r>
            <a:r>
              <a:rPr lang="en-GB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75DC-4692-4DCD-A45E-D68AB3A4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There is one unique 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e.g. central GUI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There is a variety of clients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implements same state machine (next slide)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communicates with master via (central) server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reports messages to (central) logger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D2C2E-D03D-4432-B246-3CE531D3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F17B5-CCB9-4036-B154-13425CD6E205}"/>
              </a:ext>
            </a:extLst>
          </p:cNvPr>
          <p:cNvSpPr txBox="1"/>
          <p:nvPr/>
        </p:nvSpPr>
        <p:spPr>
          <a:xfrm>
            <a:off x="293960" y="6427558"/>
            <a:ext cx="580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This refers to shore station part of DAQ system.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21E527-28C8-4F94-889A-6F5BB6301355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793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19DE-C04B-4A9A-897B-92E9327F4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7DDD4-87BA-4C8C-BADB-6B2BCC0EF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not need to know state of other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nonetheless </a:t>
            </a:r>
            <a:r>
              <a:rPr lang="en-GB" dirty="0" err="1">
                <a:solidFill>
                  <a:schemeClr val="bg1"/>
                </a:solidFill>
              </a:rPr>
              <a:t>JDataWriter</a:t>
            </a:r>
            <a:r>
              <a:rPr lang="en-GB" dirty="0">
                <a:solidFill>
                  <a:schemeClr val="bg1"/>
                </a:solidFill>
              </a:rPr>
              <a:t> needs handling of cases in which </a:t>
            </a:r>
            <a:r>
              <a:rPr lang="en-GB" dirty="0" err="1">
                <a:solidFill>
                  <a:schemeClr val="bg1"/>
                </a:solidFill>
              </a:rPr>
              <a:t>JDataFilter</a:t>
            </a:r>
            <a:r>
              <a:rPr lang="en-GB" dirty="0">
                <a:solidFill>
                  <a:schemeClr val="bg1"/>
                </a:solidFill>
              </a:rPr>
              <a:t> is in different run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polling of state is unreliable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of client is given in reply message following request for a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use of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should be limited to exceptional cases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e.g. restart of master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4AAA-21E3-4C23-A384-80529E72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1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476716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Paused</a:t>
            </a:r>
          </a:p>
        </p:txBody>
      </p:sp>
      <p:sp>
        <p:nvSpPr>
          <p:cNvPr id="4" name="Oval 3"/>
          <p:cNvSpPr/>
          <p:nvPr/>
        </p:nvSpPr>
        <p:spPr>
          <a:xfrm>
            <a:off x="913290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Running</a:t>
            </a:r>
          </a:p>
        </p:txBody>
      </p:sp>
      <p:sp>
        <p:nvSpPr>
          <p:cNvPr id="5" name="Oval 4"/>
          <p:cNvSpPr/>
          <p:nvPr/>
        </p:nvSpPr>
        <p:spPr>
          <a:xfrm>
            <a:off x="5820532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Ready</a:t>
            </a:r>
          </a:p>
        </p:txBody>
      </p:sp>
      <p:sp>
        <p:nvSpPr>
          <p:cNvPr id="6" name="Oval 5"/>
          <p:cNvSpPr/>
          <p:nvPr/>
        </p:nvSpPr>
        <p:spPr>
          <a:xfrm>
            <a:off x="2364148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Idle</a:t>
            </a:r>
          </a:p>
        </p:txBody>
      </p:sp>
      <p:sp>
        <p:nvSpPr>
          <p:cNvPr id="7" name="Oval 6"/>
          <p:cNvSpPr/>
          <p:nvPr/>
        </p:nvSpPr>
        <p:spPr>
          <a:xfrm>
            <a:off x="409234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Standby</a:t>
            </a:r>
          </a:p>
        </p:txBody>
      </p:sp>
      <p:sp>
        <p:nvSpPr>
          <p:cNvPr id="8" name="Arc 7"/>
          <p:cNvSpPr/>
          <p:nvPr/>
        </p:nvSpPr>
        <p:spPr>
          <a:xfrm>
            <a:off x="82688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6877" y="4197200"/>
            <a:ext cx="1068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ev_pause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flipV="1">
            <a:off x="82688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1524" y="2685200"/>
            <a:ext cx="13187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ev_continue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322824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6821" y="4197200"/>
            <a:ext cx="9770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ev_reset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flipV="1">
            <a:off x="322824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3778" y="2685200"/>
            <a:ext cx="813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ev_init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50286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1274" y="4197200"/>
            <a:ext cx="8788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ev_quit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50286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135" y="2685200"/>
            <a:ext cx="13931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ev_configure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813378" y="2550136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77211" y="2262032"/>
            <a:ext cx="9469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ev_start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10800000">
            <a:off x="4956437" y="4004290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851" y="4566288"/>
            <a:ext cx="910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ev_stop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48124" y="391821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85142" y="4196956"/>
            <a:ext cx="4219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9466" y="2679090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2106096" y="3054120"/>
            <a:ext cx="252000" cy="252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306710" y="5590305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Error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72815" y="5278894"/>
            <a:ext cx="12045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ev_recover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55952" y="5278892"/>
            <a:ext cx="9766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80322" y="613549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75681" y="6341664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56630" y="2094100"/>
            <a:ext cx="10440000" cy="288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Operational</a:t>
            </a:r>
          </a:p>
        </p:txBody>
      </p:sp>
      <p:sp>
        <p:nvSpPr>
          <p:cNvPr id="38" name="Arc 37"/>
          <p:cNvSpPr/>
          <p:nvPr/>
        </p:nvSpPr>
        <p:spPr>
          <a:xfrm rot="5400000" flipV="1">
            <a:off x="5770371" y="4667680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5400000">
            <a:off x="4738298" y="4677199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6630" y="1554100"/>
            <a:ext cx="11160000" cy="522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RunControl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7EA02-7190-4ED8-BD26-F8B18C95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(2/3)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0F3A0FA8-3366-44B9-BC77-150385E5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8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7B6E-8C28-4B4F-89B7-40B65F42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(3/3)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E7F4-BA1E-466A-A803-546FE32F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Protocol for handshaking of state transitions is based on combination of 1) state machine logic, 2) tagged messages and 3) process name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event names are unique by construction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tagged messages are unambiguous by implementation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process names are unique by implementation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6BC53-81D8-42E2-BA06-E94CA7E3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7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5624-0732-4238-BAFB-A9FACE8B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E357-8B0A-4B00-9F51-1F04775B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is server for inter-process communications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protocol based on “tagged” messages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messages can contain any data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subscription mechanisms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“any”	receive as much data as possible with given tag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“all”	receive all data with given tag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registration of nick name of process</a:t>
            </a:r>
          </a:p>
          <a:p>
            <a:pPr lvl="2"/>
            <a:r>
              <a:rPr lang="en-GB" dirty="0" err="1">
                <a:solidFill>
                  <a:schemeClr val="bg1"/>
                </a:solidFill>
              </a:rPr>
              <a:t>JControlHost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MyId</a:t>
            </a:r>
            <a:r>
              <a:rPr lang="en-GB" dirty="0">
                <a:solidFill>
                  <a:schemeClr val="bg1"/>
                </a:solidFill>
              </a:rPr>
              <a:t>(&lt;nick name&gt;);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“Born”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“Died”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when process disconnects from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(e.g. terminates)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17B6D-031A-4569-A1A7-8856F7F24D07}"/>
              </a:ext>
            </a:extLst>
          </p:cNvPr>
          <p:cNvSpPr/>
          <p:nvPr/>
        </p:nvSpPr>
        <p:spPr>
          <a:xfrm>
            <a:off x="8256000" y="2349000"/>
            <a:ext cx="36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struct </a:t>
            </a:r>
            <a:r>
              <a:rPr lang="en-GB" sz="2000" dirty="0" err="1"/>
              <a:t>JPrefix</a:t>
            </a: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char	tag[TAGSIZE</a:t>
            </a:r>
            <a:r>
              <a:rPr lang="en-GB" sz="2000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 ¶</a:t>
            </a:r>
            <a:r>
              <a:rPr lang="en-GB" sz="2000" dirty="0"/>
              <a:t>];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long </a:t>
            </a:r>
            <a:r>
              <a:rPr lang="en-GB" sz="2000" dirty="0" err="1"/>
              <a:t>long</a:t>
            </a:r>
            <a:r>
              <a:rPr lang="en-GB" sz="2000" dirty="0"/>
              <a:t> int	size;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  <a:p>
            <a:pPr algn="ctr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ABF57-68D5-4701-BC1C-50171B67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A122F-F3F8-4689-8A54-B7E88B885891}"/>
              </a:ext>
            </a:extLst>
          </p:cNvPr>
          <p:cNvSpPr txBox="1"/>
          <p:nvPr/>
        </p:nvSpPr>
        <p:spPr>
          <a:xfrm>
            <a:off x="293960" y="6427558"/>
            <a:ext cx="256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TAGSIZE = 8;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ED7E3A-4532-4D0B-B9CF-1B76F9B348FC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0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1818-6725-4CFA-A16B-D7329ECF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2C10-0DD9-4272-89A0-5EBE93EA1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point-to-point connections based on TCP/IP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no message will be lost</a:t>
            </a:r>
          </a:p>
          <a:p>
            <a:pPr lvl="2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but not specified when message will arrive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order of messages maintained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internal buffers work as FIFOs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any error is printed to terminal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9F40E-A049-4556-A22A-A5814F4A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9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A377A8-D6B9-4DC4-9326-A4FB5254B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(1/5)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33A5A-6271-4982-8DAC-FEC276A0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Every event has a corresponding action method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</a:rPr>
              <a:t>ev_XXX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actionXXX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(int length, 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const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 char* buffer)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length	=	number of bytes in buffer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buffer	=	input data to action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enter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actionEnter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ev_off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actionExit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EB8E-5A91-4888-9464-88D98B8FE876}"/>
              </a:ext>
            </a:extLst>
          </p:cNvPr>
          <p:cNvSpPr/>
          <p:nvPr/>
        </p:nvSpPr>
        <p:spPr>
          <a:xfrm>
            <a:off x="3600000" y="4320000"/>
            <a:ext cx="4680000" cy="21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run()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while (active()) 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	update();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}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7DF4B-0193-49CB-AC7F-378DC6CB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8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4C9-8241-476A-B40C-AB6B62DD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(2/5)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B3EA-9064-4FA3-93CF-51E7E7C2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8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D7494-DB0E-4577-9FF6-FC0E2AAD9E63}"/>
              </a:ext>
            </a:extLst>
          </p:cNvPr>
          <p:cNvSpPr/>
          <p:nvPr/>
        </p:nvSpPr>
        <p:spPr>
          <a:xfrm>
            <a:off x="3600000" y="1800000"/>
            <a:ext cx="46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update()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2060575" algn="ctr"/>
                <a:tab pos="223837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JPrefix</a:t>
            </a:r>
            <a:r>
              <a:rPr lang="en-GB" sz="2000" dirty="0"/>
              <a:t> prefix;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server-&gt;</a:t>
            </a:r>
            <a:r>
              <a:rPr lang="en-GB" sz="2000" dirty="0" err="1"/>
              <a:t>WaitHead</a:t>
            </a:r>
            <a:r>
              <a:rPr lang="en-GB" sz="2000" dirty="0"/>
              <a:t>(prefix);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</a:t>
            </a:r>
            <a:r>
              <a:rPr lang="en-GB" sz="2000" dirty="0" err="1"/>
              <a:t>const</a:t>
            </a:r>
            <a:r>
              <a:rPr lang="en-GB" sz="2000" dirty="0"/>
              <a:t> int length	=	</a:t>
            </a:r>
            <a:r>
              <a:rPr lang="en-GB" sz="2000" dirty="0" err="1"/>
              <a:t>prefix.getSize</a:t>
            </a:r>
            <a:r>
              <a:rPr lang="en-GB" sz="2000" dirty="0"/>
              <a:t>();</a:t>
            </a:r>
            <a:br>
              <a:rPr lang="en-GB" sz="2000" dirty="0"/>
            </a:br>
            <a:r>
              <a:rPr lang="en-GB" sz="2000" dirty="0"/>
              <a:t>	char* buffer	=	new char[length];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server-&gt;</a:t>
            </a:r>
            <a:r>
              <a:rPr lang="en-GB" sz="2000" dirty="0" err="1"/>
              <a:t>GetFullData</a:t>
            </a:r>
            <a:r>
              <a:rPr lang="en-GB" sz="2000" dirty="0"/>
              <a:t>(buffer, length);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br>
              <a:rPr lang="en-GB" sz="2000" dirty="0"/>
            </a:br>
            <a:r>
              <a:rPr lang="en-GB" sz="2000" dirty="0"/>
              <a:t>	update(</a:t>
            </a:r>
            <a:r>
              <a:rPr lang="en-GB" sz="2000" dirty="0" err="1"/>
              <a:t>prefix.getTag</a:t>
            </a:r>
            <a:r>
              <a:rPr lang="en-GB" sz="2000" dirty="0"/>
              <a:t>(), length, buffer);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delete [] buffer;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823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29FA-BFB2-4B24-83F6-B6A9EEB2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(3/5)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D9DC3-B392-4FB0-9DA5-ADCCF0EE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message content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&lt;event name&gt;[:&lt;event number&gt;]#[data]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optional data are treated as array of bytes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 are transferred as-is to corresponding action method</a:t>
            </a:r>
          </a:p>
          <a:p>
            <a:r>
              <a:rPr lang="en-GB" dirty="0">
                <a:solidFill>
                  <a:schemeClr val="bg1"/>
                </a:solidFill>
              </a:rPr>
              <a:t>event table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map pair of (&lt;tag&gt;, &lt;event name&gt;)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to CHSM event</a:t>
            </a:r>
          </a:p>
          <a:p>
            <a:pPr lvl="1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list of accepted tags (included by default)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general	tag	“RC_CMD”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unique	tag	“&lt;IP sub-address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&gt;/&lt;client name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E9470-CD3B-4183-9D42-72655191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9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2EA36-FBCC-468B-AD85-DB299DED933D}"/>
              </a:ext>
            </a:extLst>
          </p:cNvPr>
          <p:cNvSpPr txBox="1"/>
          <p:nvPr/>
        </p:nvSpPr>
        <p:spPr>
          <a:xfrm>
            <a:off x="293960" y="6159205"/>
            <a:ext cx="796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IP sub-address written in hexadecimal code.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	client name is specified on command line of application option –u &lt;client name&gt;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5013A8-C60E-4775-9DDB-8BE0E53E6101}"/>
              </a:ext>
            </a:extLst>
          </p:cNvPr>
          <p:cNvCxnSpPr/>
          <p:nvPr/>
        </p:nvCxnSpPr>
        <p:spPr>
          <a:xfrm>
            <a:off x="336000" y="616971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8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1381</Words>
  <Application>Microsoft Office PowerPoint</Application>
  <PresentationFormat>Widescreen</PresentationFormat>
  <Paragraphs>216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Wingdings</vt:lpstr>
      <vt:lpstr>Office Theme</vt:lpstr>
      <vt:lpstr>DAQ state machine</vt:lpstr>
      <vt:lpstr>Introduction (1/3)</vt:lpstr>
      <vt:lpstr>Introduction (2/3)</vt:lpstr>
      <vt:lpstr>Introduction (3/3)</vt:lpstr>
      <vt:lpstr>JLigier (1/2)</vt:lpstr>
      <vt:lpstr>JLigier (2/2)</vt:lpstr>
      <vt:lpstr>Implementation (1/5)</vt:lpstr>
      <vt:lpstr>Implementation (2/5)</vt:lpstr>
      <vt:lpstr>Implementation (3/5)</vt:lpstr>
      <vt:lpstr>Implementation (4/5)</vt:lpstr>
      <vt:lpstr>Implementation (5/5)</vt:lpstr>
      <vt:lpstr>Special actions (1/1)</vt:lpstr>
      <vt:lpstr>Error handling (1/4)</vt:lpstr>
      <vt:lpstr>Error handling (2/4)</vt:lpstr>
      <vt:lpstr>Error handling (3/4)</vt:lpstr>
      <vt:lpstr>Error handling (4/4)</vt:lpstr>
      <vt:lpstr>Specifications (1/2)</vt:lpstr>
      <vt:lpstr>Specifications (2/2)</vt:lpstr>
      <vt:lpstr>Notifications (1/2)</vt:lpstr>
      <vt:lpstr>Notifications (2/2)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mjg</dc:creator>
  <cp:lastModifiedBy>Maarten de Jong</cp:lastModifiedBy>
  <cp:revision>290</cp:revision>
  <dcterms:created xsi:type="dcterms:W3CDTF">2018-03-10T00:06:49Z</dcterms:created>
  <dcterms:modified xsi:type="dcterms:W3CDTF">2020-02-05T09:03:30Z</dcterms:modified>
</cp:coreProperties>
</file>