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2" r:id="rId2"/>
    <p:sldId id="263" r:id="rId3"/>
    <p:sldId id="267" r:id="rId4"/>
    <p:sldId id="266" r:id="rId5"/>
    <p:sldId id="265" r:id="rId6"/>
    <p:sldId id="271" r:id="rId7"/>
    <p:sldId id="268" r:id="rId8"/>
    <p:sldId id="2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98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721C7-6591-407E-8888-85A4B70DCC87}" type="datetimeFigureOut">
              <a:rPr lang="en-GB" smtClean="0"/>
              <a:t>24/07/2018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9FE16-5D00-4DF4-A556-31FFAF742F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110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0FC3-98F0-44E0-9C83-347D2CEB266F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8B0B4-F10C-4E88-8347-AB1E02EF6EFD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49705-1771-43F7-BA22-2A9506BDA13A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A6CE9-2172-4ABA-BCD1-7B99E50CAE60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2246-B7F5-4E3E-89B2-3567BC5BC594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0F14D-5E1D-48EF-8E96-9995C33F20AF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D3CC-6BF5-4985-B400-B517297EE7F9}" type="datetime1">
              <a:rPr lang="en-GB" smtClean="0"/>
              <a:t>24/07/2018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D7B93-E98A-45E2-9771-7E9541DBABB0}" type="datetime1">
              <a:rPr lang="en-GB" smtClean="0"/>
              <a:t>24/07/2018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AE295-C726-4913-8908-6489E1CFF786}" type="datetime1">
              <a:rPr lang="en-GB" smtClean="0"/>
              <a:t>24/07/2018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F611C-1409-458E-8472-BFADDF1CE4C0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DE556-2199-4615-A465-0465F7C95C28}" type="datetime1">
              <a:rPr lang="en-GB" smtClean="0"/>
              <a:t>24/07/2018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5E6D6-ABF6-4D83-A9BC-7D12B1C19823}" type="datetime1">
              <a:rPr lang="en-GB" smtClean="0"/>
              <a:t>24/07/2018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25C4E-C1C2-47B3-A8FD-C018BE4B203E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JComparable </a:t>
            </a:r>
            <a:endParaRPr lang="en-GB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</a:t>
            </a:r>
            <a:r>
              <a:rPr lang="en-GB" smtClean="0">
                <a:solidFill>
                  <a:schemeClr val="bg1"/>
                </a:solidFill>
              </a:rPr>
              <a:t>de Jong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(1/5)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is a </a:t>
            </a:r>
            <a:r>
              <a:rPr lang="en-GB" u="sng" dirty="0" smtClean="0">
                <a:solidFill>
                  <a:schemeClr val="bg1"/>
                </a:solidFill>
              </a:rPr>
              <a:t>base</a:t>
            </a:r>
            <a:r>
              <a:rPr lang="en-GB" dirty="0" smtClean="0">
                <a:solidFill>
                  <a:schemeClr val="bg1"/>
                </a:solidFill>
              </a:rPr>
              <a:t>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implements all the comparison operators for a given class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it uses the so-called “</a:t>
            </a:r>
            <a:r>
              <a:rPr lang="en-GB" i="1" dirty="0" smtClean="0">
                <a:solidFill>
                  <a:schemeClr val="bg1"/>
                </a:solidFill>
              </a:rPr>
              <a:t>curiously recurring template pattern</a:t>
            </a:r>
            <a:r>
              <a:rPr lang="en-GB" dirty="0" smtClean="0">
                <a:solidFill>
                  <a:schemeClr val="bg1"/>
                </a:solidFill>
              </a:rPr>
              <a:t>” (CRTP) trick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base class can access derived class using </a:t>
            </a:r>
            <a:r>
              <a:rPr lang="en-GB" dirty="0" err="1" smtClean="0">
                <a:solidFill>
                  <a:schemeClr val="bg1"/>
                </a:solidFill>
              </a:rPr>
              <a:t>static_cast</a:t>
            </a:r>
            <a:r>
              <a:rPr lang="en-GB" dirty="0" smtClean="0">
                <a:solidFill>
                  <a:schemeClr val="bg1"/>
                </a:solidFill>
              </a:rPr>
              <a:t> instead of virtual methods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6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(2/5)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</a:rPr>
              <a:t>Implementation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0000" y="2520000"/>
            <a:ext cx="5400000" cy="36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T&gt;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JComparable</a:t>
            </a:r>
            <a:r>
              <a:rPr lang="en-GB" sz="2200" dirty="0">
                <a:solidFill>
                  <a:prstClr val="white"/>
                </a:solidFill>
              </a:rPr>
              <a:t> {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4937125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52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(3/5)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</a:t>
            </a:r>
            <a:r>
              <a:rPr lang="en-GB" dirty="0" smtClean="0">
                <a:solidFill>
                  <a:schemeClr val="bg1"/>
                </a:solidFill>
              </a:rPr>
              <a:t>make </a:t>
            </a:r>
            <a:r>
              <a:rPr lang="en-GB" dirty="0">
                <a:solidFill>
                  <a:schemeClr val="bg1"/>
                </a:solidFill>
              </a:rPr>
              <a:t>this work?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class T </a:t>
            </a:r>
            <a:r>
              <a:rPr lang="en-GB" dirty="0">
                <a:solidFill>
                  <a:schemeClr val="bg1"/>
                </a:solidFill>
              </a:rPr>
              <a:t>should simply implement the following method: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520000" y="3240000"/>
            <a:ext cx="7200000" cy="18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2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2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2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less(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comparison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774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JComparable</a:t>
            </a:r>
            <a:r>
              <a:rPr lang="en-GB" dirty="0" smtClean="0">
                <a:solidFill>
                  <a:schemeClr val="bg1"/>
                </a:solidFill>
              </a:rPr>
              <a:t> (4/5)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880000" y="1440000"/>
            <a:ext cx="7200000" cy="540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template&lt;class T, class U&gt;	// U </a:t>
            </a:r>
            <a:r>
              <a:rPr lang="en-GB" sz="2200" dirty="0">
                <a:solidFill>
                  <a:schemeClr val="bg1"/>
                </a:solidFill>
              </a:rPr>
              <a:t>may be primitive data type</a:t>
            </a:r>
            <a:endParaRPr lang="en-GB" sz="2200" dirty="0">
              <a:solidFill>
                <a:prstClr val="white"/>
              </a:solidFill>
            </a:endParaRP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JComparable</a:t>
            </a:r>
            <a:r>
              <a:rPr lang="en-GB" sz="2200" dirty="0">
                <a:solidFill>
                  <a:prstClr val="white"/>
                </a:solidFill>
              </a:rPr>
              <a:t> {		// base class for T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(T first, U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&lt;=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&gt;=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==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 	operator	!=	(U first, T second);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990600" algn="l"/>
                <a:tab pos="2239963" algn="ctr"/>
                <a:tab pos="2514600" algn="l"/>
                <a:tab pos="3230563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32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JComparable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(5/5)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How to make this work?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class T should simply implement the following method</a:t>
            </a:r>
            <a:r>
              <a:rPr lang="en-GB" dirty="0" smtClean="0">
                <a:solidFill>
                  <a:schemeClr val="bg1"/>
                </a:solidFill>
              </a:rPr>
              <a:t>: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520000" y="3240000"/>
            <a:ext cx="7200000" cy="252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T {		// actual class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: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less(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T&amp;)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comparison method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less(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U&amp;)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                 ,,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bool	more(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 U&amp;) </a:t>
            </a:r>
            <a:r>
              <a:rPr lang="en-GB" sz="2200" dirty="0" err="1">
                <a:solidFill>
                  <a:prstClr val="white"/>
                </a:solidFill>
              </a:rPr>
              <a:t>const</a:t>
            </a:r>
            <a:r>
              <a:rPr lang="en-GB" sz="2200" dirty="0">
                <a:solidFill>
                  <a:prstClr val="white"/>
                </a:solidFill>
              </a:rPr>
              <a:t>;	//                  ,,</a:t>
            </a:r>
          </a:p>
          <a:p>
            <a:pPr defTabSz="2300288">
              <a:lnSpc>
                <a:spcPts val="2800"/>
              </a:lnSpc>
              <a:tabLst>
                <a:tab pos="271463" algn="l"/>
                <a:tab pos="898525" algn="l"/>
                <a:tab pos="385603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};</a:t>
            </a:r>
            <a:endParaRPr lang="en-GB" sz="22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339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A&amp; object)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</a:t>
            </a:r>
            <a:r>
              <a:rPr lang="en-GB" sz="2200" dirty="0" err="1">
                <a:solidFill>
                  <a:schemeClr val="bg1"/>
                </a:solidFill>
              </a:rPr>
              <a:t>object.value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// OKAY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set&lt;A&gt;  buffer;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buffer.insert</a:t>
            </a:r>
            <a:r>
              <a:rPr lang="en-GB" sz="2200" dirty="0">
                <a:solidFill>
                  <a:schemeClr val="bg1"/>
                </a:solidFill>
              </a:rPr>
              <a:t>(1);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buffer.insert</a:t>
            </a:r>
            <a:r>
              <a:rPr lang="en-GB" sz="2200" dirty="0">
                <a:solidFill>
                  <a:schemeClr val="bg1"/>
                </a:solidFill>
              </a:rPr>
              <a:t>(2);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89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 </a:t>
            </a:r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80000" y="1800000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struct</a:t>
            </a:r>
            <a:r>
              <a:rPr lang="en-GB" sz="2200" dirty="0">
                <a:solidFill>
                  <a:schemeClr val="bg1"/>
                </a:solidFill>
              </a:rPr>
              <a:t> A :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public </a:t>
            </a:r>
            <a:r>
              <a:rPr lang="en-GB" sz="2200" dirty="0" err="1">
                <a:solidFill>
                  <a:schemeClr val="bg1"/>
                </a:solidFill>
              </a:rPr>
              <a:t>JComparable</a:t>
            </a:r>
            <a:r>
              <a:rPr lang="en-GB" sz="2200" dirty="0">
                <a:solidFill>
                  <a:schemeClr val="bg1"/>
                </a:solidFill>
              </a:rPr>
              <a:t>&lt;A,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&gt;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A() : value(0) {}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: value(value) {}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 less(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value) 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{</a:t>
            </a:r>
          </a:p>
          <a:p>
            <a:pPr>
              <a:lnSpc>
                <a:spcPts val="2800"/>
              </a:lnSpc>
              <a:tabLst>
                <a:tab pos="274638" algn="l"/>
                <a:tab pos="6254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return value &lt;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}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/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80000" y="1799104"/>
            <a:ext cx="4680000" cy="468000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A a1(1);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value = 2;</a:t>
            </a:r>
          </a:p>
          <a:p>
            <a:pPr>
              <a:lnSpc>
                <a:spcPts val="2800"/>
              </a:lnSpc>
              <a:tabLst>
                <a:tab pos="182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20574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==	value)	{ // no }</a:t>
            </a:r>
          </a:p>
          <a:p>
            <a:pPr>
              <a:lnSpc>
                <a:spcPts val="2800"/>
              </a:lnSpc>
              <a:tabLst>
                <a:tab pos="182563" algn="l"/>
                <a:tab pos="990600" algn="ctr"/>
                <a:tab pos="1249363" algn="l"/>
                <a:tab pos="20574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if (a1	&lt;	value)	{ // yes </a:t>
            </a:r>
            <a:r>
              <a:rPr lang="en-GB" sz="2200" dirty="0" smtClean="0">
                <a:solidFill>
                  <a:schemeClr val="bg1"/>
                </a:solidFill>
              </a:rPr>
              <a:t>}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5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135</Words>
  <Application>Microsoft Office PowerPoint</Application>
  <PresentationFormat>Widescreen</PresentationFormat>
  <Paragraphs>87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JComparable </vt:lpstr>
      <vt:lpstr>JComparable (1/5)</vt:lpstr>
      <vt:lpstr>JComparable (2/5)</vt:lpstr>
      <vt:lpstr>JComparable (3/5)</vt:lpstr>
      <vt:lpstr>JComparable (4/5)</vt:lpstr>
      <vt:lpstr>JComparable (5/5)</vt:lpstr>
      <vt:lpstr>Example 1</vt:lpstr>
      <vt:lpstr>Example 2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mjg_2</dc:creator>
  <cp:lastModifiedBy>mjg</cp:lastModifiedBy>
  <cp:revision>1098</cp:revision>
  <dcterms:created xsi:type="dcterms:W3CDTF">2013-10-02T15:15:34Z</dcterms:created>
  <dcterms:modified xsi:type="dcterms:W3CDTF">2018-07-24T00:13:36Z</dcterms:modified>
</cp:coreProperties>
</file>