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03" r:id="rId2"/>
    <p:sldId id="295" r:id="rId3"/>
    <p:sldId id="301" r:id="rId4"/>
    <p:sldId id="297" r:id="rId5"/>
    <p:sldId id="296" r:id="rId6"/>
    <p:sldId id="294" r:id="rId7"/>
    <p:sldId id="298" r:id="rId8"/>
    <p:sldId id="299" r:id="rId9"/>
    <p:sldId id="304" r:id="rId10"/>
    <p:sldId id="302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12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2C2263-2C6B-4AA6-90C3-A1873F9A6A79}" type="datetimeFigureOut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DDBC9D-2C20-4765-81FB-B631158123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48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CDAA-87A4-429C-BF9E-B9CE1272DC9C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0A6C7-E88C-4F30-A35E-E874FA7B9C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2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8591-9215-43C5-ACAE-979604E29A12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06CF6-4993-4D0D-8F26-7195190D66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32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80C-F75F-43C0-96BA-6945043CCB7B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0EC4C-6C91-4349-B492-92F469852D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17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5BC4-D439-4561-AD9B-85B88036216A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A3ED5-0912-47B2-BE24-EF71722E1B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62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C9F00-1083-4645-8719-5F925E11B6FB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57EC5-B314-4BDC-8FD8-BE470CBFDF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9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9B0D6-02EF-478D-A4D6-01BBF8A8BB4A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0557-1C5B-4993-A9F8-D0676DECF1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1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DE736-7AE8-47D0-9C6F-12F3CA2E869B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5C706-FA22-4FA6-A810-43824FA438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46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321F1-1A03-4A52-A1BF-FB2CD3A99824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65A3C-7CA5-417C-939F-11334EACB4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19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0CD7F-47A0-428B-8601-7F65A2FCE683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47E3-033D-49DA-89FB-1AAFC9E422D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6D2E1-3E08-46B2-8948-BF01D5EC7B1E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7EC6-98C8-4352-A3F4-B1A996F53C9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7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BC1A9-0646-4110-9486-31E9E6C3739B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ED06-FA50-4114-AF77-CC8F693318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92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DD5BC6-F2C7-4B6C-B06F-ACA7DB3F84D7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2615F2-37BE-4B33-ADFB-AA94AE14E5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Muon energy estimator</a:t>
            </a:r>
          </a:p>
        </p:txBody>
      </p:sp>
      <p:sp>
        <p:nvSpPr>
          <p:cNvPr id="3075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M . de Jong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73F09-1642-4625-AED6-7C646360643F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Summary &amp; outlook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It is possible to estimate muon energy from PDFs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no Monte Carlo information, no training, etc.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provides also for a test of Monte Carlo simulation</a:t>
            </a:r>
          </a:p>
          <a:p>
            <a:r>
              <a:rPr lang="en-GB" altLang="en-US" smtClean="0">
                <a:solidFill>
                  <a:schemeClr val="bg1"/>
                </a:solidFill>
              </a:rPr>
              <a:t>Source code available in SVN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&lt;Jpp&gt;/software/JFit/JEnergy.cc </a:t>
            </a:r>
          </a:p>
          <a:p>
            <a:r>
              <a:rPr lang="en-GB" altLang="en-US" smtClean="0">
                <a:solidFill>
                  <a:schemeClr val="bg1"/>
                </a:solidFill>
              </a:rPr>
              <a:t>Incorporate stochastic nature of energy loss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neutrino interaction vertex!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C186-0C78-4D74-9223-1F0AEEF0B32B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Muon energy loss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2643B-080F-43A4-A3E7-4302907B2104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18569" y="2780929"/>
            <a:ext cx="4378635" cy="126105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583113" y="3998913"/>
            <a:ext cx="720725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TextBox 12"/>
          <p:cNvSpPr txBox="1">
            <a:spLocks noChangeArrowheads="1"/>
          </p:cNvSpPr>
          <p:nvPr/>
        </p:nvSpPr>
        <p:spPr bwMode="auto">
          <a:xfrm>
            <a:off x="2927350" y="4791075"/>
            <a:ext cx="1616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2800">
                <a:solidFill>
                  <a:schemeClr val="bg1"/>
                </a:solidFill>
              </a:rPr>
              <a:t>ionisation</a:t>
            </a:r>
          </a:p>
        </p:txBody>
      </p:sp>
      <p:sp>
        <p:nvSpPr>
          <p:cNvPr id="4103" name="TextBox 13"/>
          <p:cNvSpPr txBox="1">
            <a:spLocks noChangeArrowheads="1"/>
          </p:cNvSpPr>
          <p:nvPr/>
        </p:nvSpPr>
        <p:spPr bwMode="auto">
          <a:xfrm>
            <a:off x="7756525" y="4791075"/>
            <a:ext cx="2470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chemeClr val="bg1"/>
                </a:solidFill>
              </a:rPr>
              <a:t>Bremsstrahlung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6975475" y="3998913"/>
            <a:ext cx="719138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Contributions to light yield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Random background</a:t>
            </a:r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Cherenkov light from muon</a:t>
            </a:r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>
                <a:solidFill>
                  <a:schemeClr val="bg1"/>
                </a:solidFill>
              </a:rPr>
              <a:t>Cherenkov light from ionisation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 smtClean="0">
              <a:solidFill>
                <a:schemeClr val="bg1"/>
              </a:solidFill>
            </a:endParaRPr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Cherenkov light from Bremsstrahlung</a:t>
            </a: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006E9-8693-46C7-B999-4864AEBAD367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623392" y="6381750"/>
            <a:ext cx="253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aseline="30000">
                <a:solidFill>
                  <a:schemeClr val="bg1"/>
                </a:solidFill>
              </a:rPr>
              <a:t>¶</a:t>
            </a:r>
            <a:r>
              <a:rPr lang="en-GB" altLang="en-US" sz="2000">
                <a:solidFill>
                  <a:schemeClr val="bg1"/>
                </a:solidFill>
              </a:rPr>
              <a:t> Not considered here.</a:t>
            </a:r>
            <a:endParaRPr lang="en-GB" altLang="en-US" sz="2000" baseline="3000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4829" y="6308725"/>
            <a:ext cx="36004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iped Right Arrow 9"/>
          <p:cNvSpPr/>
          <p:nvPr/>
        </p:nvSpPr>
        <p:spPr>
          <a:xfrm rot="10800000">
            <a:off x="8975725" y="5243513"/>
            <a:ext cx="619125" cy="484187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PDF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B87A1-BBFB-4F92-913D-95548F5F4D63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62969" y="2708920"/>
            <a:ext cx="7916783" cy="1556132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292475" y="4275138"/>
            <a:ext cx="0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2030413" y="5068888"/>
            <a:ext cx="25177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number</a:t>
            </a:r>
            <a:br>
              <a:rPr lang="en-GB" altLang="en-US" sz="2800">
                <a:solidFill>
                  <a:schemeClr val="bg1"/>
                </a:solidFill>
              </a:rPr>
            </a:br>
            <a:r>
              <a:rPr lang="en-GB" altLang="en-US" sz="2800">
                <a:solidFill>
                  <a:schemeClr val="bg1"/>
                </a:solidFill>
              </a:rPr>
              <a:t>of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photo-electrons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8328025" y="4276725"/>
            <a:ext cx="0" cy="719138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7618413" y="5070475"/>
            <a:ext cx="143668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same</a:t>
            </a:r>
            <a:br>
              <a:rPr lang="en-GB" altLang="en-US" sz="2800">
                <a:solidFill>
                  <a:schemeClr val="bg1"/>
                </a:solidFill>
              </a:rPr>
            </a:br>
            <a:r>
              <a:rPr lang="en-GB" altLang="en-US" sz="2800">
                <a:solidFill>
                  <a:schemeClr val="bg1"/>
                </a:solidFill>
              </a:rPr>
              <a:t>as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JGandalf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Light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FA6D14-FC7A-448A-A203-12CA7719C8D5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47728" y="3009146"/>
            <a:ext cx="4270464" cy="707886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763963" y="3998913"/>
            <a:ext cx="720725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1819275" y="4791075"/>
            <a:ext cx="1905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random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7175" name="TextBox 8"/>
          <p:cNvSpPr txBox="1">
            <a:spLocks noChangeArrowheads="1"/>
          </p:cNvSpPr>
          <p:nvPr/>
        </p:nvSpPr>
        <p:spPr bwMode="auto">
          <a:xfrm>
            <a:off x="8161338" y="4791075"/>
            <a:ext cx="2471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chemeClr val="bg1"/>
                </a:solidFill>
              </a:rPr>
              <a:t>Bremsstrahlung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7381875" y="3998913"/>
            <a:ext cx="719138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026150" y="4005263"/>
            <a:ext cx="0" cy="719137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Box 12"/>
          <p:cNvSpPr txBox="1">
            <a:spLocks noChangeArrowheads="1"/>
          </p:cNvSpPr>
          <p:nvPr/>
        </p:nvSpPr>
        <p:spPr bwMode="auto">
          <a:xfrm>
            <a:off x="4797425" y="4797425"/>
            <a:ext cx="24495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Cherenkov light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from muon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Fit</a:t>
            </a:r>
            <a:r>
              <a:rPr lang="en-GB" altLang="en-US" baseline="30000" dirty="0" smtClean="0">
                <a:solidFill>
                  <a:schemeClr val="bg1"/>
                </a:solidFill>
              </a:rPr>
              <a:t>¶</a:t>
            </a:r>
            <a:endParaRPr lang="en-GB" altLang="en-US" dirty="0" smtClean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97BCB-DFC6-414B-A9CA-91F34B5AAB9C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23792" y="2996953"/>
            <a:ext cx="4278864" cy="1585947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1703388" y="6381750"/>
            <a:ext cx="3294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aseline="30000">
                <a:solidFill>
                  <a:schemeClr val="bg1"/>
                </a:solidFill>
              </a:rPr>
              <a:t>¶</a:t>
            </a:r>
            <a:r>
              <a:rPr lang="en-GB" altLang="en-US" sz="2000">
                <a:solidFill>
                  <a:schemeClr val="bg1"/>
                </a:solidFill>
              </a:rPr>
              <a:t> A M-estimator of </a:t>
            </a:r>
            <a:r>
              <a:rPr lang="en-GB" altLang="en-US" sz="2000">
                <a:solidFill>
                  <a:schemeClr val="bg1"/>
                </a:solidFill>
                <a:latin typeface="Symbol" panose="05050102010706020507" pitchFamily="18" charset="2"/>
              </a:rPr>
              <a:t>c</a:t>
            </a:r>
            <a:r>
              <a:rPr lang="en-GB" altLang="en-US" sz="2000" baseline="30000">
                <a:solidFill>
                  <a:schemeClr val="bg1"/>
                </a:solidFill>
              </a:rPr>
              <a:t>2</a:t>
            </a:r>
            <a:r>
              <a:rPr lang="en-GB" altLang="en-US" sz="2000">
                <a:solidFill>
                  <a:schemeClr val="bg1"/>
                </a:solidFill>
              </a:rPr>
              <a:t> is used.</a:t>
            </a:r>
            <a:endParaRPr lang="en-GB" altLang="en-US" sz="2000" baseline="3000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74825" y="6308725"/>
            <a:ext cx="36004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Probability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0ECBD-1780-4E62-932D-B12D74E7F86E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07968" y="1816248"/>
            <a:ext cx="3600000" cy="341632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12424" y="1817328"/>
            <a:ext cx="3600000" cy="341632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1960563"/>
            <a:ext cx="0" cy="360045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27848" y="5804697"/>
            <a:ext cx="2571794" cy="64633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Energy estimate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4C55B-103D-490B-AC9C-F04215ECAD05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6265" r="-841" b="10323"/>
          <a:stretch>
            <a:fillRect/>
          </a:stretch>
        </p:blipFill>
        <p:spPr bwMode="auto">
          <a:xfrm>
            <a:off x="3611563" y="1800225"/>
            <a:ext cx="5221287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5395913" y="6356350"/>
            <a:ext cx="1355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/>
              <a:t>E</a:t>
            </a:r>
            <a:r>
              <a:rPr lang="en-GB" altLang="en-US" sz="2200" baseline="-25000"/>
              <a:t>true</a:t>
            </a:r>
            <a:r>
              <a:rPr lang="en-GB" altLang="en-US" sz="2200"/>
              <a:t> [GeV]</a:t>
            </a: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 rot="-5400000">
            <a:off x="2691607" y="3812381"/>
            <a:ext cx="1193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/>
              <a:t>E</a:t>
            </a:r>
            <a:r>
              <a:rPr lang="en-GB" altLang="en-US" sz="2200" baseline="-25000"/>
              <a:t>fit</a:t>
            </a:r>
            <a:r>
              <a:rPr lang="en-GB" altLang="en-US" sz="2200"/>
              <a:t> [GeV]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994150" y="2046288"/>
            <a:ext cx="4175125" cy="39608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64200" y="2781300"/>
            <a:ext cx="720725" cy="71913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4524375" y="2119313"/>
            <a:ext cx="12985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 i="1"/>
              <a:t>“to guide </a:t>
            </a:r>
          </a:p>
          <a:p>
            <a:pPr algn="ctr" eaLnBrk="1" hangingPunct="1"/>
            <a:r>
              <a:rPr lang="en-GB" altLang="en-US" sz="2200" i="1"/>
              <a:t> the eye”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Energy correction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option -E &lt;fcn&gt;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where &lt;fcn&gt; can be either:</a:t>
            </a:r>
          </a:p>
          <a:p>
            <a:pPr lvl="2"/>
            <a:r>
              <a:rPr lang="en-GB" altLang="en-US" smtClean="0">
                <a:solidFill>
                  <a:schemeClr val="bg1"/>
                </a:solidFill>
              </a:rPr>
              <a:t>TFormula compatible expression</a:t>
            </a:r>
          </a:p>
          <a:p>
            <a:pPr lvl="2"/>
            <a:r>
              <a:rPr lang="en-GB" altLang="en-US" smtClean="0">
                <a:solidFill>
                  <a:schemeClr val="bg1"/>
                </a:solidFill>
              </a:rPr>
              <a:t>ROOT file</a:t>
            </a:r>
          </a:p>
          <a:p>
            <a:pPr lvl="3"/>
            <a:r>
              <a:rPr lang="en-GB" altLang="en-US" smtClean="0">
                <a:solidFill>
                  <a:schemeClr val="bg1"/>
                </a:solidFill>
              </a:rPr>
              <a:t>containing TFormula object with name “</a:t>
            </a:r>
            <a:r>
              <a:rPr lang="en-GB" altLang="en-US" i="1" smtClean="0">
                <a:solidFill>
                  <a:schemeClr val="bg1"/>
                </a:solidFill>
              </a:rPr>
              <a:t>energy_correction</a:t>
            </a:r>
            <a:r>
              <a:rPr lang="en-GB" altLang="en-US" smtClean="0">
                <a:solidFill>
                  <a:schemeClr val="bg1"/>
                </a:solidFill>
              </a:rPr>
              <a:t>”</a:t>
            </a:r>
          </a:p>
          <a:p>
            <a:pPr lvl="2"/>
            <a:r>
              <a:rPr lang="en-GB" altLang="en-US" smtClean="0">
                <a:solidFill>
                  <a:schemeClr val="bg1"/>
                </a:solidFill>
              </a:rPr>
              <a:t>ASCII file</a:t>
            </a:r>
          </a:p>
          <a:p>
            <a:pPr lvl="3"/>
            <a:r>
              <a:rPr lang="en-GB" altLang="en-US" smtClean="0">
                <a:solidFill>
                  <a:schemeClr val="bg1"/>
                </a:solidFill>
              </a:rPr>
              <a:t>containing TFormula compatible expression</a:t>
            </a:r>
          </a:p>
          <a:p>
            <a:r>
              <a:rPr lang="en-GB" altLang="en-US" smtClean="0">
                <a:solidFill>
                  <a:schemeClr val="bg1"/>
                </a:solidFill>
              </a:rPr>
              <a:t>uncorrected energy is available in user vector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position JFIT::JENERGY_ENERGY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81A5C-44F1-43F4-955B-E0C57E005329}" type="slidenum">
              <a:rPr lang="en-GB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3605</TotalTime>
  <Words>182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Office Theme</vt:lpstr>
      <vt:lpstr>Muon energy estimator</vt:lpstr>
      <vt:lpstr>Muon energy loss</vt:lpstr>
      <vt:lpstr>Contributions to light yield</vt:lpstr>
      <vt:lpstr>PDF</vt:lpstr>
      <vt:lpstr>Light sources</vt:lpstr>
      <vt:lpstr>Fit¶</vt:lpstr>
      <vt:lpstr>Probability</vt:lpstr>
      <vt:lpstr>Energy estimate</vt:lpstr>
      <vt:lpstr>Energy correction</vt:lpstr>
      <vt:lpstr>Summary &amp; outlook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921</cp:revision>
  <dcterms:created xsi:type="dcterms:W3CDTF">2013-10-02T15:15:34Z</dcterms:created>
  <dcterms:modified xsi:type="dcterms:W3CDTF">2018-08-03T18:39:13Z</dcterms:modified>
</cp:coreProperties>
</file>