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59" r:id="rId4"/>
    <p:sldId id="260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7" d="100"/>
          <a:sy n="67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2CCB-C55E-40E8-A8EE-5B4813F3BD10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15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2CCB-C55E-40E8-A8EE-5B4813F3BD10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45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2CCB-C55E-40E8-A8EE-5B4813F3BD10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319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2CCB-C55E-40E8-A8EE-5B4813F3BD10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36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2CCB-C55E-40E8-A8EE-5B4813F3BD10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29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2CCB-C55E-40E8-A8EE-5B4813F3BD10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8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2CCB-C55E-40E8-A8EE-5B4813F3BD10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073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2CCB-C55E-40E8-A8EE-5B4813F3BD10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1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2CCB-C55E-40E8-A8EE-5B4813F3BD10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465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2CCB-C55E-40E8-A8EE-5B4813F3BD10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56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2CCB-C55E-40E8-A8EE-5B4813F3BD10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176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12CCB-C55E-40E8-A8EE-5B4813F3BD10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067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CHSM </a:t>
            </a:r>
            <a:r>
              <a:rPr lang="en-GB" dirty="0" smtClean="0">
                <a:solidFill>
                  <a:schemeClr val="bg1"/>
                </a:solidFill>
              </a:rPr>
              <a:t>state machine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M. de </a:t>
            </a:r>
            <a:r>
              <a:rPr lang="en-GB" dirty="0" smtClean="0">
                <a:solidFill>
                  <a:schemeClr val="bg1"/>
                </a:solidFill>
              </a:rPr>
              <a:t>Jong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36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7340086" y="2760940"/>
            <a:ext cx="1440160" cy="576064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Paused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8996270" y="2760940"/>
            <a:ext cx="1440160" cy="576064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Running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683902" y="2760940"/>
            <a:ext cx="1440160" cy="576064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Ready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227518" y="2760940"/>
            <a:ext cx="1440160" cy="576064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Idle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955710" y="2760940"/>
            <a:ext cx="1440160" cy="576064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Standby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" name="Arc 7"/>
          <p:cNvSpPr/>
          <p:nvPr/>
        </p:nvSpPr>
        <p:spPr>
          <a:xfrm>
            <a:off x="8132174" y="2688932"/>
            <a:ext cx="1440000" cy="9144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330247" y="3615988"/>
            <a:ext cx="1068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i="1" dirty="0" err="1" smtClean="0"/>
              <a:t>ev_pause</a:t>
            </a:r>
            <a:endParaRPr lang="en-GB" i="1" dirty="0"/>
          </a:p>
        </p:txBody>
      </p:sp>
      <p:sp>
        <p:nvSpPr>
          <p:cNvPr id="10" name="Arc 9"/>
          <p:cNvSpPr/>
          <p:nvPr/>
        </p:nvSpPr>
        <p:spPr>
          <a:xfrm flipV="1">
            <a:off x="8132174" y="2473004"/>
            <a:ext cx="1440000" cy="8640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8204894" y="2103988"/>
            <a:ext cx="1318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i="1" dirty="0" err="1" smtClean="0"/>
              <a:t>ev_continue</a:t>
            </a:r>
            <a:endParaRPr lang="en-GB" i="1" dirty="0"/>
          </a:p>
        </p:txBody>
      </p:sp>
      <p:sp>
        <p:nvSpPr>
          <p:cNvPr id="12" name="Arc 11"/>
          <p:cNvSpPr/>
          <p:nvPr/>
        </p:nvSpPr>
        <p:spPr>
          <a:xfrm>
            <a:off x="3091614" y="2688932"/>
            <a:ext cx="1440000" cy="9144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3320191" y="3615988"/>
            <a:ext cx="977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i="1" dirty="0" err="1" smtClean="0"/>
              <a:t>ev_reset</a:t>
            </a:r>
            <a:endParaRPr lang="en-GB" i="1" dirty="0"/>
          </a:p>
        </p:txBody>
      </p:sp>
      <p:sp>
        <p:nvSpPr>
          <p:cNvPr id="14" name="Arc 13"/>
          <p:cNvSpPr/>
          <p:nvPr/>
        </p:nvSpPr>
        <p:spPr>
          <a:xfrm flipV="1">
            <a:off x="3091614" y="2473004"/>
            <a:ext cx="1440000" cy="8640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3387148" y="2103988"/>
            <a:ext cx="813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i="1" dirty="0" err="1" smtClean="0"/>
              <a:t>ev_init</a:t>
            </a:r>
            <a:endParaRPr lang="en-GB" i="1" dirty="0"/>
          </a:p>
        </p:txBody>
      </p:sp>
      <p:sp>
        <p:nvSpPr>
          <p:cNvPr id="16" name="Arc 15"/>
          <p:cNvSpPr/>
          <p:nvPr/>
        </p:nvSpPr>
        <p:spPr>
          <a:xfrm>
            <a:off x="4891974" y="2688932"/>
            <a:ext cx="1440000" cy="9144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154644" y="3615988"/>
            <a:ext cx="878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i="1" dirty="0" err="1" smtClean="0"/>
              <a:t>ev_quit</a:t>
            </a:r>
            <a:endParaRPr lang="en-GB" i="1" dirty="0"/>
          </a:p>
        </p:txBody>
      </p:sp>
      <p:sp>
        <p:nvSpPr>
          <p:cNvPr id="18" name="Arc 17"/>
          <p:cNvSpPr/>
          <p:nvPr/>
        </p:nvSpPr>
        <p:spPr>
          <a:xfrm flipV="1">
            <a:off x="4891974" y="2473004"/>
            <a:ext cx="1440000" cy="8640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4927505" y="2103988"/>
            <a:ext cx="1393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i="1" dirty="0" err="1" smtClean="0"/>
              <a:t>ev_configure</a:t>
            </a:r>
            <a:endParaRPr lang="en-GB" i="1" dirty="0"/>
          </a:p>
        </p:txBody>
      </p:sp>
      <p:sp>
        <p:nvSpPr>
          <p:cNvPr id="20" name="Freeform 19"/>
          <p:cNvSpPr/>
          <p:nvPr/>
        </p:nvSpPr>
        <p:spPr>
          <a:xfrm>
            <a:off x="6676748" y="1968924"/>
            <a:ext cx="2952000" cy="648000"/>
          </a:xfrm>
          <a:custGeom>
            <a:avLst/>
            <a:gdLst>
              <a:gd name="connsiteX0" fmla="*/ 0 w 3252865"/>
              <a:gd name="connsiteY0" fmla="*/ 647075 h 662066"/>
              <a:gd name="connsiteX1" fmla="*/ 2488367 w 3252865"/>
              <a:gd name="connsiteY1" fmla="*/ 2498 h 662066"/>
              <a:gd name="connsiteX2" fmla="*/ 3252865 w 3252865"/>
              <a:gd name="connsiteY2" fmla="*/ 662066 h 662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52865" h="662066">
                <a:moveTo>
                  <a:pt x="0" y="647075"/>
                </a:moveTo>
                <a:cubicBezTo>
                  <a:pt x="973111" y="323537"/>
                  <a:pt x="1946223" y="0"/>
                  <a:pt x="2488367" y="2498"/>
                </a:cubicBezTo>
                <a:cubicBezTo>
                  <a:pt x="3030511" y="4996"/>
                  <a:pt x="3141688" y="333531"/>
                  <a:pt x="3252865" y="662066"/>
                </a:cubicBezTo>
              </a:path>
            </a:pathLst>
          </a:cu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9240581" y="1680820"/>
            <a:ext cx="94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err="1" smtClean="0"/>
              <a:t>ev_start</a:t>
            </a:r>
            <a:endParaRPr lang="en-GB" i="1" dirty="0"/>
          </a:p>
        </p:txBody>
      </p:sp>
      <p:sp>
        <p:nvSpPr>
          <p:cNvPr id="22" name="Freeform 21"/>
          <p:cNvSpPr/>
          <p:nvPr/>
        </p:nvSpPr>
        <p:spPr>
          <a:xfrm rot="10800000">
            <a:off x="4819807" y="3423078"/>
            <a:ext cx="2952000" cy="648000"/>
          </a:xfrm>
          <a:custGeom>
            <a:avLst/>
            <a:gdLst>
              <a:gd name="connsiteX0" fmla="*/ 0 w 3252865"/>
              <a:gd name="connsiteY0" fmla="*/ 647075 h 662066"/>
              <a:gd name="connsiteX1" fmla="*/ 2488367 w 3252865"/>
              <a:gd name="connsiteY1" fmla="*/ 2498 h 662066"/>
              <a:gd name="connsiteX2" fmla="*/ 3252865 w 3252865"/>
              <a:gd name="connsiteY2" fmla="*/ 662066 h 662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52865" h="662066">
                <a:moveTo>
                  <a:pt x="0" y="647075"/>
                </a:moveTo>
                <a:cubicBezTo>
                  <a:pt x="973111" y="323537"/>
                  <a:pt x="1946223" y="0"/>
                  <a:pt x="2488367" y="2498"/>
                </a:cubicBezTo>
                <a:cubicBezTo>
                  <a:pt x="3030511" y="4996"/>
                  <a:pt x="3141688" y="333531"/>
                  <a:pt x="3252865" y="662066"/>
                </a:cubicBezTo>
              </a:path>
            </a:pathLst>
          </a:cu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4512221" y="3985076"/>
            <a:ext cx="910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i="1" dirty="0" err="1" smtClean="0"/>
              <a:t>ev_stop</a:t>
            </a:r>
            <a:endParaRPr lang="en-GB" i="1" dirty="0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011494" y="3337004"/>
            <a:ext cx="252000" cy="252000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648512" y="3615744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i="1" dirty="0" smtClean="0"/>
              <a:t>on</a:t>
            </a:r>
            <a:endParaRPr lang="en-GB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1302836" y="2097878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i="1" dirty="0" err="1" smtClean="0"/>
              <a:t>ev_off</a:t>
            </a:r>
            <a:endParaRPr lang="en-GB" i="1" dirty="0"/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1969466" y="2472908"/>
            <a:ext cx="252000" cy="25200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170080" y="5009093"/>
            <a:ext cx="1440160" cy="576064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Error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636185" y="4697682"/>
            <a:ext cx="1204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i="1" dirty="0" err="1" smtClean="0">
                <a:solidFill>
                  <a:srgbClr val="FF0000"/>
                </a:solidFill>
              </a:rPr>
              <a:t>ev_recover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919322" y="4697680"/>
            <a:ext cx="976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i="1" dirty="0" err="1" smtClean="0">
                <a:solidFill>
                  <a:srgbClr val="FF0000"/>
                </a:solidFill>
              </a:rPr>
              <a:t>ev_error</a:t>
            </a:r>
            <a:endParaRPr lang="en-GB" i="1" dirty="0">
              <a:solidFill>
                <a:srgbClr val="FF0000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4943692" y="5554284"/>
            <a:ext cx="252000" cy="252000"/>
          </a:xfrm>
          <a:prstGeom prst="line">
            <a:avLst/>
          </a:prstGeom>
          <a:ln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239051" y="5760452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i="1" dirty="0" err="1" smtClean="0">
                <a:solidFill>
                  <a:srgbClr val="FF0000"/>
                </a:solidFill>
              </a:rPr>
              <a:t>ev_off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20000" y="1512888"/>
            <a:ext cx="10440000" cy="2880000"/>
          </a:xfrm>
          <a:prstGeom prst="roundRect">
            <a:avLst>
              <a:gd name="adj" fmla="val 5401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 anchorCtr="1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Operational</a:t>
            </a:r>
            <a:endParaRPr lang="en-GB" b="1" dirty="0"/>
          </a:p>
        </p:txBody>
      </p:sp>
      <p:sp>
        <p:nvSpPr>
          <p:cNvPr id="38" name="Arc 37"/>
          <p:cNvSpPr/>
          <p:nvPr/>
        </p:nvSpPr>
        <p:spPr>
          <a:xfrm rot="5400000" flipV="1">
            <a:off x="5633741" y="4086468"/>
            <a:ext cx="1440000" cy="864000"/>
          </a:xfrm>
          <a:prstGeom prst="arc">
            <a:avLst>
              <a:gd name="adj1" fmla="val 1536401"/>
              <a:gd name="adj2" fmla="val 5401641"/>
            </a:avLst>
          </a:prstGeom>
          <a:ln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 rot="5400000">
            <a:off x="4601668" y="4095987"/>
            <a:ext cx="1440000" cy="864000"/>
          </a:xfrm>
          <a:prstGeom prst="arc">
            <a:avLst>
              <a:gd name="adj1" fmla="val 1536401"/>
              <a:gd name="adj2" fmla="val 5401641"/>
            </a:avLst>
          </a:prstGeom>
          <a:ln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9781327" y="5775200"/>
            <a:ext cx="360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0190134" y="5568972"/>
            <a:ext cx="585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new</a:t>
            </a:r>
            <a:endParaRPr lang="en-GB" dirty="0"/>
          </a:p>
        </p:txBody>
      </p:sp>
      <p:sp>
        <p:nvSpPr>
          <p:cNvPr id="39" name="Rounded Rectangle 38"/>
          <p:cNvSpPr/>
          <p:nvPr/>
        </p:nvSpPr>
        <p:spPr>
          <a:xfrm>
            <a:off x="360000" y="972888"/>
            <a:ext cx="11160000" cy="5220000"/>
          </a:xfrm>
          <a:prstGeom prst="roundRect">
            <a:avLst>
              <a:gd name="adj" fmla="val 540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 anchorCtr="1"/>
          <a:lstStyle/>
          <a:p>
            <a:pPr algn="ctr"/>
            <a:r>
              <a:rPr lang="en-GB" b="1" dirty="0" err="1" smtClean="0">
                <a:solidFill>
                  <a:schemeClr val="tx1"/>
                </a:solidFill>
              </a:rPr>
              <a:t>RunControl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48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Specifications (1/3)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</a:t>
            </a:r>
            <a:r>
              <a:rPr lang="en-GB" dirty="0" smtClean="0">
                <a:solidFill>
                  <a:schemeClr val="bg1"/>
                </a:solidFill>
              </a:rPr>
              <a:t>ew sub-cluster </a:t>
            </a:r>
            <a:r>
              <a:rPr lang="en-GB" b="1" dirty="0" smtClean="0">
                <a:solidFill>
                  <a:schemeClr val="bg1"/>
                </a:solidFill>
              </a:rPr>
              <a:t>Operational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smtClean="0">
                <a:solidFill>
                  <a:schemeClr val="bg1"/>
                </a:solidFill>
              </a:rPr>
              <a:t>and new state </a:t>
            </a:r>
            <a:r>
              <a:rPr lang="en-GB" b="1" dirty="0" smtClean="0">
                <a:solidFill>
                  <a:schemeClr val="bg1"/>
                </a:solidFill>
              </a:rPr>
              <a:t>Error</a:t>
            </a:r>
            <a:r>
              <a:rPr lang="en-GB" dirty="0" smtClean="0">
                <a:solidFill>
                  <a:schemeClr val="bg1"/>
                </a:solidFill>
              </a:rPr>
              <a:t> are introduced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state machine is either in sub-cluster </a:t>
            </a:r>
            <a:r>
              <a:rPr lang="en-GB" b="1" dirty="0" smtClean="0">
                <a:solidFill>
                  <a:schemeClr val="bg1"/>
                </a:solidFill>
              </a:rPr>
              <a:t>Operational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u="sng" dirty="0" smtClean="0">
                <a:solidFill>
                  <a:schemeClr val="bg1"/>
                </a:solidFill>
              </a:rPr>
              <a:t>OR</a:t>
            </a:r>
            <a:r>
              <a:rPr lang="en-GB" dirty="0" smtClean="0">
                <a:solidFill>
                  <a:schemeClr val="bg1"/>
                </a:solidFill>
              </a:rPr>
              <a:t> state </a:t>
            </a:r>
            <a:r>
              <a:rPr lang="en-GB" b="1" dirty="0" smtClean="0">
                <a:solidFill>
                  <a:schemeClr val="bg1"/>
                </a:solidFill>
              </a:rPr>
              <a:t>Error</a:t>
            </a:r>
          </a:p>
          <a:p>
            <a:r>
              <a:rPr lang="en-GB" dirty="0">
                <a:solidFill>
                  <a:schemeClr val="bg1"/>
                </a:solidFill>
              </a:rPr>
              <a:t>E</a:t>
            </a:r>
            <a:r>
              <a:rPr lang="en-GB" dirty="0" smtClean="0">
                <a:solidFill>
                  <a:schemeClr val="bg1"/>
                </a:solidFill>
              </a:rPr>
              <a:t>vent </a:t>
            </a:r>
            <a:r>
              <a:rPr lang="en-GB" i="1" dirty="0" err="1" smtClean="0">
                <a:solidFill>
                  <a:schemeClr val="bg1"/>
                </a:solidFill>
              </a:rPr>
              <a:t>ev_error</a:t>
            </a:r>
            <a:r>
              <a:rPr lang="en-GB" dirty="0" smtClean="0">
                <a:solidFill>
                  <a:schemeClr val="bg1"/>
                </a:solidFill>
              </a:rPr>
              <a:t> can be triggered any time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GB" dirty="0" smtClean="0">
                <a:solidFill>
                  <a:schemeClr val="bg1"/>
                </a:solidFill>
              </a:rPr>
              <a:t>exit sub-cluster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b="1" dirty="0" smtClean="0">
                <a:solidFill>
                  <a:schemeClr val="bg1"/>
                </a:solidFill>
              </a:rPr>
              <a:t>Operational</a:t>
            </a:r>
            <a:endParaRPr lang="en-GB" dirty="0" smtClean="0">
              <a:solidFill>
                <a:schemeClr val="bg1"/>
              </a:solidFill>
            </a:endParaRPr>
          </a:p>
          <a:p>
            <a:pPr marL="914400" lvl="1" indent="-457200">
              <a:buFont typeface="+mj-lt"/>
              <a:buAutoNum type="arabicParenR"/>
            </a:pPr>
            <a:r>
              <a:rPr lang="en-GB" dirty="0" smtClean="0">
                <a:solidFill>
                  <a:schemeClr val="bg1"/>
                </a:solidFill>
              </a:rPr>
              <a:t>enter state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b="1" dirty="0" smtClean="0">
                <a:solidFill>
                  <a:schemeClr val="bg1"/>
                </a:solidFill>
              </a:rPr>
              <a:t>Error</a:t>
            </a:r>
            <a:r>
              <a:rPr lang="en-GB" dirty="0" smtClean="0">
                <a:solidFill>
                  <a:schemeClr val="bg1"/>
                </a:solidFill>
              </a:rPr>
              <a:t>	</a:t>
            </a:r>
          </a:p>
          <a:p>
            <a:pPr>
              <a:tabLst>
                <a:tab pos="1608138" algn="l"/>
                <a:tab pos="3222625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State </a:t>
            </a:r>
            <a:r>
              <a:rPr lang="en-GB" b="1" dirty="0" smtClean="0">
                <a:solidFill>
                  <a:schemeClr val="bg1"/>
                </a:solidFill>
              </a:rPr>
              <a:t>Error</a:t>
            </a:r>
            <a:r>
              <a:rPr lang="en-GB" dirty="0" smtClean="0">
                <a:solidFill>
                  <a:schemeClr val="bg1"/>
                </a:solidFill>
              </a:rPr>
              <a:t> can only be exited by following events</a:t>
            </a:r>
          </a:p>
          <a:p>
            <a:pPr lvl="1">
              <a:tabLst>
                <a:tab pos="2330450" algn="ctr"/>
                <a:tab pos="2684463" algn="l"/>
              </a:tabLst>
            </a:pPr>
            <a:r>
              <a:rPr lang="en-GB" i="1" dirty="0" err="1" smtClean="0">
                <a:solidFill>
                  <a:schemeClr val="bg1"/>
                </a:solidFill>
              </a:rPr>
              <a:t>ev_recover</a:t>
            </a: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  <a:sym typeface="Wingdings" panose="05000000000000000000" pitchFamily="2" charset="2"/>
              </a:rPr>
              <a:t>	enter </a:t>
            </a:r>
            <a:r>
              <a:rPr lang="en-GB" dirty="0" smtClean="0">
                <a:solidFill>
                  <a:schemeClr val="bg1"/>
                </a:solidFill>
              </a:rPr>
              <a:t>state </a:t>
            </a:r>
            <a:r>
              <a:rPr lang="en-GB" b="1" dirty="0" err="1" smtClean="0">
                <a:solidFill>
                  <a:schemeClr val="bg1"/>
                </a:solidFill>
              </a:rPr>
              <a:t>Operational.Idle</a:t>
            </a:r>
            <a:r>
              <a:rPr lang="en-GB" dirty="0" smtClean="0">
                <a:solidFill>
                  <a:schemeClr val="bg1"/>
                </a:solidFill>
              </a:rPr>
              <a:t> (i.e. no history</a:t>
            </a:r>
            <a:r>
              <a:rPr lang="en-GB" baseline="30000" dirty="0" smtClean="0">
                <a:solidFill>
                  <a:schemeClr val="bg1"/>
                </a:solidFill>
              </a:rPr>
              <a:t>¶</a:t>
            </a:r>
            <a:r>
              <a:rPr lang="en-GB" dirty="0" smtClean="0">
                <a:solidFill>
                  <a:schemeClr val="bg1"/>
                </a:solidFill>
              </a:rPr>
              <a:t>)</a:t>
            </a:r>
          </a:p>
          <a:p>
            <a:pPr lvl="1">
              <a:tabLst>
                <a:tab pos="2330450" algn="ctr"/>
                <a:tab pos="2684463" algn="l"/>
              </a:tabLst>
            </a:pPr>
            <a:r>
              <a:rPr lang="en-GB" i="1" dirty="0" err="1" smtClean="0">
                <a:solidFill>
                  <a:schemeClr val="bg1"/>
                </a:solidFill>
              </a:rPr>
              <a:t>ev_off</a:t>
            </a: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  <a:sym typeface="Wingdings" panose="05000000000000000000" pitchFamily="2" charset="2"/>
              </a:rPr>
              <a:t>	</a:t>
            </a:r>
            <a:r>
              <a:rPr lang="en-GB" dirty="0" smtClean="0">
                <a:solidFill>
                  <a:schemeClr val="bg1"/>
                </a:solidFill>
              </a:rPr>
              <a:t>terminates application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6454140"/>
            <a:ext cx="4038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aseline="30000" dirty="0" smtClean="0">
                <a:solidFill>
                  <a:schemeClr val="bg1"/>
                </a:solidFill>
              </a:rPr>
              <a:t>¶</a:t>
            </a:r>
            <a:r>
              <a:rPr lang="en-GB" dirty="0" smtClean="0">
                <a:solidFill>
                  <a:schemeClr val="bg1"/>
                </a:solidFill>
              </a:rPr>
              <a:t> It is possible to specify history in CHSM.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954402" y="6409187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6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Specifications (2/3)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Exceptions </a:t>
            </a:r>
            <a:r>
              <a:rPr lang="en-GB" dirty="0">
                <a:solidFill>
                  <a:schemeClr val="bg1"/>
                </a:solidFill>
              </a:rPr>
              <a:t>in any </a:t>
            </a:r>
            <a:r>
              <a:rPr lang="en-GB" dirty="0" err="1">
                <a:solidFill>
                  <a:schemeClr val="bg1"/>
                </a:solidFill>
              </a:rPr>
              <a:t>actionXXX</a:t>
            </a:r>
            <a:r>
              <a:rPr lang="en-GB" dirty="0">
                <a:solidFill>
                  <a:schemeClr val="bg1"/>
                </a:solidFill>
              </a:rPr>
              <a:t>() method will trigger event </a:t>
            </a:r>
            <a:r>
              <a:rPr lang="en-GB" i="1" dirty="0" err="1">
                <a:solidFill>
                  <a:schemeClr val="bg1"/>
                </a:solidFill>
              </a:rPr>
              <a:t>ev_error</a:t>
            </a:r>
            <a:endParaRPr lang="en-GB" i="1" dirty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Upon entering state </a:t>
            </a:r>
            <a:r>
              <a:rPr lang="en-GB" b="1" dirty="0" smtClean="0">
                <a:solidFill>
                  <a:schemeClr val="bg1"/>
                </a:solidFill>
              </a:rPr>
              <a:t>Error</a:t>
            </a:r>
            <a:r>
              <a:rPr lang="en-GB" dirty="0" smtClean="0">
                <a:solidFill>
                  <a:schemeClr val="bg1"/>
                </a:solidFill>
              </a:rPr>
              <a:t>, usual message with tag RC_REPLY is broadcast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DAQ</a:t>
            </a:r>
            <a:r>
              <a:rPr lang="en-GB" dirty="0">
                <a:solidFill>
                  <a:schemeClr val="bg1"/>
                </a:solidFill>
              </a:rPr>
              <a:t>#&lt;</a:t>
            </a:r>
            <a:r>
              <a:rPr lang="en-GB" dirty="0" err="1" smtClean="0">
                <a:solidFill>
                  <a:schemeClr val="bg1"/>
                </a:solidFill>
              </a:rPr>
              <a:t>IP</a:t>
            </a:r>
            <a:r>
              <a:rPr lang="en-GB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</a:t>
            </a:r>
            <a:r>
              <a:rPr lang="en-GB" dirty="0" err="1" smtClean="0">
                <a:solidFill>
                  <a:schemeClr val="bg1"/>
                </a:solidFill>
              </a:rPr>
              <a:t>address</a:t>
            </a:r>
            <a:r>
              <a:rPr lang="en-GB" dirty="0">
                <a:solidFill>
                  <a:schemeClr val="bg1"/>
                </a:solidFill>
              </a:rPr>
              <a:t>&gt;#&lt;</a:t>
            </a:r>
            <a:r>
              <a:rPr lang="en-GB" dirty="0" err="1" smtClean="0">
                <a:solidFill>
                  <a:schemeClr val="bg1"/>
                </a:solidFill>
              </a:rPr>
              <a:t>process</a:t>
            </a:r>
            <a:r>
              <a:rPr lang="en-GB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</a:t>
            </a:r>
            <a:r>
              <a:rPr lang="en-GB" dirty="0" err="1" smtClean="0">
                <a:solidFill>
                  <a:schemeClr val="bg1"/>
                </a:solidFill>
              </a:rPr>
              <a:t>name</a:t>
            </a:r>
            <a:r>
              <a:rPr lang="en-GB" dirty="0">
                <a:solidFill>
                  <a:schemeClr val="bg1"/>
                </a:solidFill>
              </a:rPr>
              <a:t>&gt;#</a:t>
            </a:r>
            <a:r>
              <a:rPr lang="en-GB" dirty="0" err="1" smtClean="0">
                <a:solidFill>
                  <a:schemeClr val="bg1"/>
                </a:solidFill>
              </a:rPr>
              <a:t>ev_error#Main.RunControl.Error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Possible tags for control message to trigger events </a:t>
            </a:r>
            <a:r>
              <a:rPr lang="en-GB" i="1" dirty="0" err="1" smtClean="0">
                <a:solidFill>
                  <a:schemeClr val="bg1"/>
                </a:solidFill>
              </a:rPr>
              <a:t>ev_recover</a:t>
            </a:r>
            <a:r>
              <a:rPr lang="en-GB" dirty="0" smtClean="0">
                <a:solidFill>
                  <a:schemeClr val="bg1"/>
                </a:solidFill>
              </a:rPr>
              <a:t> or </a:t>
            </a:r>
            <a:r>
              <a:rPr lang="en-GB" i="1" dirty="0" err="1" smtClean="0">
                <a:solidFill>
                  <a:schemeClr val="bg1"/>
                </a:solidFill>
              </a:rPr>
              <a:t>ev_off</a:t>
            </a:r>
            <a:endParaRPr lang="en-GB" i="1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general tag “RC_CMD”; or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application </a:t>
            </a:r>
            <a:r>
              <a:rPr lang="en-GB" dirty="0">
                <a:solidFill>
                  <a:schemeClr val="bg1"/>
                </a:solidFill>
              </a:rPr>
              <a:t>specific </a:t>
            </a:r>
            <a:r>
              <a:rPr lang="en-GB" dirty="0" smtClean="0">
                <a:solidFill>
                  <a:schemeClr val="bg1"/>
                </a:solidFill>
              </a:rPr>
              <a:t>tag “DAQ</a:t>
            </a:r>
            <a:r>
              <a:rPr lang="en-GB" dirty="0">
                <a:solidFill>
                  <a:schemeClr val="bg1"/>
                </a:solidFill>
              </a:rPr>
              <a:t>#&lt;</a:t>
            </a:r>
            <a:r>
              <a:rPr lang="en-GB" dirty="0" err="1">
                <a:solidFill>
                  <a:schemeClr val="bg1"/>
                </a:solidFill>
              </a:rPr>
              <a:t>IP</a:t>
            </a:r>
            <a:r>
              <a:rPr lang="en-GB" dirty="0" err="1">
                <a:solidFill>
                  <a:schemeClr val="bg1"/>
                </a:solidFill>
                <a:sym typeface="Symbol" panose="05050102010706020507" pitchFamily="18" charset="2"/>
              </a:rPr>
              <a:t></a:t>
            </a:r>
            <a:r>
              <a:rPr lang="en-GB" dirty="0" err="1">
                <a:solidFill>
                  <a:schemeClr val="bg1"/>
                </a:solidFill>
              </a:rPr>
              <a:t>address</a:t>
            </a:r>
            <a:r>
              <a:rPr lang="en-GB" dirty="0">
                <a:solidFill>
                  <a:schemeClr val="bg1"/>
                </a:solidFill>
              </a:rPr>
              <a:t>&gt;#&lt;</a:t>
            </a:r>
            <a:r>
              <a:rPr lang="en-GB" dirty="0" err="1">
                <a:solidFill>
                  <a:schemeClr val="bg1"/>
                </a:solidFill>
              </a:rPr>
              <a:t>process</a:t>
            </a:r>
            <a:r>
              <a:rPr lang="en-GB" dirty="0" err="1">
                <a:solidFill>
                  <a:schemeClr val="bg1"/>
                </a:solidFill>
                <a:sym typeface="Symbol" panose="05050102010706020507" pitchFamily="18" charset="2"/>
              </a:rPr>
              <a:t></a:t>
            </a:r>
            <a:r>
              <a:rPr lang="en-GB" dirty="0" err="1">
                <a:solidFill>
                  <a:schemeClr val="bg1"/>
                </a:solidFill>
              </a:rPr>
              <a:t>name</a:t>
            </a:r>
            <a:r>
              <a:rPr lang="en-GB" dirty="0" smtClean="0">
                <a:solidFill>
                  <a:schemeClr val="bg1"/>
                </a:solidFill>
              </a:rPr>
              <a:t>&gt;”;</a:t>
            </a:r>
            <a:r>
              <a:rPr lang="en-GB" dirty="0">
                <a:solidFill>
                  <a:schemeClr val="bg1"/>
                </a:solidFill>
              </a:rPr>
              <a:t/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79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Specifications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>
                <a:solidFill>
                  <a:schemeClr val="bg1"/>
                </a:solidFill>
              </a:rPr>
              <a:t>3</a:t>
            </a:r>
            <a:r>
              <a:rPr lang="en-GB" dirty="0" smtClean="0">
                <a:solidFill>
                  <a:schemeClr val="bg1"/>
                </a:solidFill>
              </a:rPr>
              <a:t>/3)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Backward compatibility: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name </a:t>
            </a:r>
            <a:r>
              <a:rPr lang="en-GB" dirty="0">
                <a:solidFill>
                  <a:schemeClr val="bg1"/>
                </a:solidFill>
              </a:rPr>
              <a:t>of sub-cluster </a:t>
            </a:r>
            <a:r>
              <a:rPr lang="en-GB" b="1" dirty="0" smtClean="0">
                <a:solidFill>
                  <a:schemeClr val="bg1"/>
                </a:solidFill>
              </a:rPr>
              <a:t>Operational</a:t>
            </a:r>
            <a:r>
              <a:rPr lang="en-GB" dirty="0" smtClean="0">
                <a:solidFill>
                  <a:schemeClr val="bg1"/>
                </a:solidFill>
              </a:rPr>
              <a:t> is removed from </a:t>
            </a:r>
            <a:r>
              <a:rPr lang="en-GB" dirty="0">
                <a:solidFill>
                  <a:schemeClr val="bg1"/>
                </a:solidFill>
              </a:rPr>
              <a:t>any communications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default </a:t>
            </a:r>
            <a:r>
              <a:rPr lang="en-GB" dirty="0">
                <a:solidFill>
                  <a:schemeClr val="bg1"/>
                </a:solidFill>
              </a:rPr>
              <a:t>implementation of additional action </a:t>
            </a:r>
            <a:r>
              <a:rPr lang="en-GB" dirty="0" smtClean="0">
                <a:solidFill>
                  <a:schemeClr val="bg1"/>
                </a:solidFill>
              </a:rPr>
              <a:t>methods are provided, </a:t>
            </a:r>
            <a:r>
              <a:rPr lang="en-GB" smtClean="0">
                <a:solidFill>
                  <a:schemeClr val="bg1"/>
                </a:solidFill>
              </a:rPr>
              <a:t>i.e:</a:t>
            </a:r>
            <a:endParaRPr lang="en-GB" dirty="0">
              <a:solidFill>
                <a:schemeClr val="bg1"/>
              </a:solidFill>
            </a:endParaRPr>
          </a:p>
          <a:p>
            <a:pPr marL="914400" lvl="2" indent="0">
              <a:buNone/>
            </a:pPr>
            <a:r>
              <a:rPr lang="en-GB" dirty="0">
                <a:solidFill>
                  <a:schemeClr val="bg1"/>
                </a:solidFill>
              </a:rPr>
              <a:t>virtual void </a:t>
            </a:r>
            <a:r>
              <a:rPr lang="en-GB" dirty="0" err="1">
                <a:solidFill>
                  <a:schemeClr val="bg1"/>
                </a:solidFill>
              </a:rPr>
              <a:t>actionError</a:t>
            </a:r>
            <a:r>
              <a:rPr lang="en-GB" dirty="0">
                <a:solidFill>
                  <a:schemeClr val="bg1"/>
                </a:solidFill>
              </a:rPr>
              <a:t>() {}</a:t>
            </a:r>
          </a:p>
          <a:p>
            <a:pPr marL="914400" lvl="2" indent="0">
              <a:buNone/>
            </a:pPr>
            <a:r>
              <a:rPr lang="en-GB" dirty="0">
                <a:solidFill>
                  <a:schemeClr val="bg1"/>
                </a:solidFill>
              </a:rPr>
              <a:t>virtual void </a:t>
            </a:r>
            <a:r>
              <a:rPr lang="en-GB" dirty="0" err="1">
                <a:solidFill>
                  <a:schemeClr val="bg1"/>
                </a:solidFill>
              </a:rPr>
              <a:t>actionRecover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int</a:t>
            </a:r>
            <a:r>
              <a:rPr lang="en-GB" dirty="0">
                <a:solidFill>
                  <a:schemeClr val="bg1"/>
                </a:solidFill>
              </a:rPr>
              <a:t>, </a:t>
            </a:r>
            <a:r>
              <a:rPr lang="en-GB" dirty="0" err="1">
                <a:solidFill>
                  <a:schemeClr val="bg1"/>
                </a:solidFill>
              </a:rPr>
              <a:t>const</a:t>
            </a:r>
            <a:r>
              <a:rPr lang="en-GB" dirty="0">
                <a:solidFill>
                  <a:schemeClr val="bg1"/>
                </a:solidFill>
              </a:rPr>
              <a:t> char*) {}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41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183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Wingdings</vt:lpstr>
      <vt:lpstr>Office Theme</vt:lpstr>
      <vt:lpstr>CHSM state machine</vt:lpstr>
      <vt:lpstr>PowerPoint Presentation</vt:lpstr>
      <vt:lpstr>Specifications (1/3)</vt:lpstr>
      <vt:lpstr>Specifications (2/3)</vt:lpstr>
      <vt:lpstr>Specifications (3/3)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mjg</dc:creator>
  <cp:lastModifiedBy>mjg</cp:lastModifiedBy>
  <cp:revision>73</cp:revision>
  <dcterms:created xsi:type="dcterms:W3CDTF">2018-03-10T00:06:49Z</dcterms:created>
  <dcterms:modified xsi:type="dcterms:W3CDTF">2019-01-03T12:53:18Z</dcterms:modified>
</cp:coreProperties>
</file>