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7" r:id="rId2"/>
    <p:sldId id="284" r:id="rId3"/>
    <p:sldId id="302" r:id="rId4"/>
    <p:sldId id="281" r:id="rId5"/>
    <p:sldId id="303" r:id="rId6"/>
    <p:sldId id="282" r:id="rId7"/>
    <p:sldId id="304" r:id="rId8"/>
    <p:sldId id="272" r:id="rId9"/>
    <p:sldId id="300" r:id="rId10"/>
    <p:sldId id="283" r:id="rId11"/>
    <p:sldId id="273" r:id="rId12"/>
    <p:sldId id="297" r:id="rId13"/>
    <p:sldId id="292" r:id="rId14"/>
    <p:sldId id="285" r:id="rId15"/>
    <p:sldId id="294" r:id="rId16"/>
    <p:sldId id="295" r:id="rId17"/>
    <p:sldId id="301" r:id="rId18"/>
    <p:sldId id="287" r:id="rId19"/>
    <p:sldId id="286" r:id="rId20"/>
    <p:sldId id="296" r:id="rId21"/>
    <p:sldId id="298" r:id="rId22"/>
    <p:sldId id="288" r:id="rId23"/>
    <p:sldId id="289" r:id="rId24"/>
    <p:sldId id="299" r:id="rId25"/>
    <p:sldId id="274" r:id="rId26"/>
    <p:sldId id="291" r:id="rId27"/>
    <p:sldId id="293" r:id="rId28"/>
    <p:sldId id="275" r:id="rId29"/>
    <p:sldId id="276" r:id="rId30"/>
    <p:sldId id="277" r:id="rId31"/>
    <p:sldId id="278" r:id="rId32"/>
    <p:sldId id="279" r:id="rId33"/>
    <p:sldId id="280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7" d="100"/>
          <a:sy n="67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00" cy="3600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1B54D-071F-4040-91E5-0344E1E956A2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8A702-67B7-40B1-8D06-E8FB0108E1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372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9FE16-5D00-4DF4-A556-31FFAF742FE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369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593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14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137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565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866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801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77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1671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581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608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17977-E47B-4854-929E-19507F397926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12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296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9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Jpp</a:t>
            </a:r>
            <a:r>
              <a:rPr lang="en-GB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I/O</a:t>
            </a:r>
            <a:endParaRPr lang="en-GB" sz="9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M. de Jong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29/08/2019</a:t>
            </a:r>
            <a:endParaRPr lang="en-GB" dirty="0" smtClean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Implementations (1/11)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File reading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9795" y="2666136"/>
            <a:ext cx="10564110" cy="246221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5200650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5200650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class JSUPPORT::</a:t>
            </a:r>
            <a:r>
              <a:rPr lang="en-GB" sz="2200" dirty="0" err="1" smtClean="0">
                <a:solidFill>
                  <a:schemeClr val="bg1"/>
                </a:solidFill>
              </a:rPr>
              <a:t>JFileScanner</a:t>
            </a:r>
            <a:r>
              <a:rPr lang="en-GB" sz="2200" dirty="0" smtClean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5200650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public </a:t>
            </a:r>
            <a:r>
              <a:rPr lang="en-GB" sz="2200" dirty="0" err="1" smtClean="0">
                <a:solidFill>
                  <a:schemeClr val="bg1"/>
                </a:solidFill>
              </a:rPr>
              <a:t>JAccessibleObjectReader</a:t>
            </a:r>
            <a:r>
              <a:rPr lang="en-GB" sz="2200" dirty="0" smtClean="0">
                <a:solidFill>
                  <a:schemeClr val="bg1"/>
                </a:solidFill>
              </a:rPr>
              <a:t>&lt;T&gt;	// implements </a:t>
            </a:r>
            <a:r>
              <a:rPr lang="en-GB" sz="2200" dirty="0" err="1" smtClean="0">
                <a:solidFill>
                  <a:schemeClr val="bg1"/>
                </a:solidFill>
              </a:rPr>
              <a:t>JObjectIterator</a:t>
            </a:r>
            <a:r>
              <a:rPr lang="en-GB" sz="2200" dirty="0" smtClean="0">
                <a:solidFill>
                  <a:schemeClr val="bg1"/>
                </a:solidFill>
              </a:rPr>
              <a:t>&lt;T&gt; via pointer</a:t>
            </a:r>
          </a:p>
          <a:p>
            <a:pPr>
              <a:tabLst>
                <a:tab pos="271463" algn="l"/>
                <a:tab pos="5200650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{</a:t>
            </a:r>
          </a:p>
          <a:p>
            <a:pPr>
              <a:tabLst>
                <a:tab pos="271463" algn="l"/>
                <a:tab pos="5200650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virtual void open(</a:t>
            </a:r>
            <a:r>
              <a:rPr lang="en-GB" sz="2200" dirty="0" err="1" smtClean="0">
                <a:solidFill>
                  <a:schemeClr val="bg1"/>
                </a:solidFill>
              </a:rPr>
              <a:t>const</a:t>
            </a:r>
            <a:r>
              <a:rPr lang="en-GB" sz="2200" dirty="0" smtClean="0">
                <a:solidFill>
                  <a:schemeClr val="bg1"/>
                </a:solidFill>
              </a:rPr>
              <a:t> char* </a:t>
            </a:r>
            <a:r>
              <a:rPr lang="en-GB" sz="2200" dirty="0" err="1" smtClean="0">
                <a:solidFill>
                  <a:schemeClr val="bg1"/>
                </a:solidFill>
              </a:rPr>
              <a:t>file_name</a:t>
            </a:r>
            <a:r>
              <a:rPr lang="en-GB" sz="2200" dirty="0" smtClean="0">
                <a:solidFill>
                  <a:schemeClr val="bg1"/>
                </a:solidFill>
              </a:rPr>
              <a:t>);	// sets pointer </a:t>
            </a:r>
            <a:r>
              <a:rPr lang="en-GB" sz="2200" dirty="0">
                <a:solidFill>
                  <a:schemeClr val="bg1"/>
                </a:solidFill>
              </a:rPr>
              <a:t>to </a:t>
            </a:r>
            <a:r>
              <a:rPr lang="en-GB" sz="2200" dirty="0" err="1" smtClean="0">
                <a:solidFill>
                  <a:schemeClr val="bg1"/>
                </a:solidFill>
              </a:rPr>
              <a:t>JObjectIterator</a:t>
            </a:r>
            <a:r>
              <a:rPr lang="en-GB" sz="2200" dirty="0" smtClean="0">
                <a:solidFill>
                  <a:schemeClr val="bg1"/>
                </a:solidFill>
              </a:rPr>
              <a:t>&lt;T</a:t>
            </a:r>
            <a:r>
              <a:rPr lang="en-GB" sz="2200" dirty="0">
                <a:solidFill>
                  <a:schemeClr val="bg1"/>
                </a:solidFill>
              </a:rPr>
              <a:t>&gt;</a:t>
            </a:r>
          </a:p>
          <a:p>
            <a:pPr>
              <a:tabLst>
                <a:tab pos="271463" algn="l"/>
                <a:tab pos="5200650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	// based on file name extension</a:t>
            </a:r>
          </a:p>
          <a:p>
            <a:pPr>
              <a:tabLst>
                <a:tab pos="271463" algn="l"/>
                <a:tab pos="5200650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};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86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</a:t>
            </a:r>
            <a:r>
              <a:rPr lang="en-GB" dirty="0" smtClean="0">
                <a:solidFill>
                  <a:schemeClr val="bg1"/>
                </a:solidFill>
              </a:rPr>
              <a:t>(2/11)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Multiple file reading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1099795" y="2666136"/>
            <a:ext cx="10364440" cy="313932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46577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46577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class JSUPPORT::</a:t>
            </a:r>
            <a:r>
              <a:rPr lang="en-GB" sz="2200" dirty="0" err="1" smtClean="0">
                <a:solidFill>
                  <a:schemeClr val="bg1"/>
                </a:solidFill>
              </a:rPr>
              <a:t>JMultipleFileScanner</a:t>
            </a:r>
            <a:r>
              <a:rPr lang="en-GB" sz="2200" dirty="0" smtClean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46577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public </a:t>
            </a:r>
            <a:r>
              <a:rPr lang="en-GB" sz="2200" dirty="0" err="1" smtClean="0">
                <a:solidFill>
                  <a:schemeClr val="bg1"/>
                </a:solidFill>
              </a:rPr>
              <a:t>JRewindableObjectIterator</a:t>
            </a:r>
            <a:r>
              <a:rPr lang="en-GB" sz="2200" dirty="0" smtClean="0">
                <a:solidFill>
                  <a:schemeClr val="bg1"/>
                </a:solidFill>
              </a:rPr>
              <a:t>&lt;T&gt;	// implements</a:t>
            </a:r>
          </a:p>
          <a:p>
            <a:pPr>
              <a:tabLst>
                <a:tab pos="271463" algn="l"/>
                <a:tab pos="46577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{</a:t>
            </a:r>
            <a:br>
              <a:rPr lang="en-GB" sz="2200" dirty="0" smtClean="0">
                <a:solidFill>
                  <a:schemeClr val="bg1"/>
                </a:solidFill>
              </a:rPr>
            </a:br>
            <a:r>
              <a:rPr lang="en-GB" sz="2200" dirty="0" smtClean="0">
                <a:solidFill>
                  <a:schemeClr val="bg1"/>
                </a:solidFill>
              </a:rPr>
              <a:t>	virtual bool </a:t>
            </a:r>
            <a:r>
              <a:rPr lang="en-GB" sz="2200" dirty="0" err="1" smtClean="0">
                <a:solidFill>
                  <a:schemeClr val="bg1"/>
                </a:solidFill>
              </a:rPr>
              <a:t>hasNext</a:t>
            </a:r>
            <a:r>
              <a:rPr lang="en-GB" sz="2200" dirty="0" smtClean="0">
                <a:solidFill>
                  <a:schemeClr val="bg1"/>
                </a:solidFill>
              </a:rPr>
              <a:t>();	// re-implemented to open new file if necessary</a:t>
            </a:r>
            <a:br>
              <a:rPr lang="en-GB" sz="2200" dirty="0" smtClean="0">
                <a:solidFill>
                  <a:schemeClr val="bg1"/>
                </a:solidFill>
              </a:rPr>
            </a:br>
            <a:endParaRPr lang="en-GB" sz="2200" dirty="0" smtClean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46577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private:</a:t>
            </a:r>
          </a:p>
          <a:p>
            <a:pPr>
              <a:tabLst>
                <a:tab pos="271463" algn="l"/>
                <a:tab pos="46577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</a:t>
            </a:r>
            <a:r>
              <a:rPr lang="en-GB" sz="2200" dirty="0" err="1" smtClean="0">
                <a:solidFill>
                  <a:schemeClr val="bg1"/>
                </a:solidFill>
              </a:rPr>
              <a:t>JFileScanner</a:t>
            </a:r>
            <a:r>
              <a:rPr lang="en-GB" sz="2200" dirty="0" smtClean="0">
                <a:solidFill>
                  <a:schemeClr val="bg1"/>
                </a:solidFill>
              </a:rPr>
              <a:t>&lt;T&gt; scanner;	// worker object	</a:t>
            </a:r>
          </a:p>
          <a:p>
            <a:pPr>
              <a:tabLst>
                <a:tab pos="271463" algn="l"/>
                <a:tab pos="46577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};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51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(</a:t>
            </a:r>
            <a:r>
              <a:rPr lang="en-GB" dirty="0" smtClean="0">
                <a:solidFill>
                  <a:schemeClr val="bg1"/>
                </a:solidFill>
              </a:rPr>
              <a:t>3/11)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Parallel file reading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9795" y="2666136"/>
            <a:ext cx="10931903" cy="313932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5386388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template&lt;type list&gt;	// list of data types read one-to-one in parallel</a:t>
            </a:r>
          </a:p>
          <a:p>
            <a:pPr>
              <a:tabLst>
                <a:tab pos="271463" algn="l"/>
                <a:tab pos="5386388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class JSUPPORT::</a:t>
            </a:r>
            <a:r>
              <a:rPr lang="en-GB" sz="2200" dirty="0" err="1" smtClean="0">
                <a:solidFill>
                  <a:schemeClr val="bg1"/>
                </a:solidFill>
              </a:rPr>
              <a:t>JParallelFileScanner</a:t>
            </a:r>
            <a:r>
              <a:rPr lang="en-GB" sz="2200" dirty="0" smtClean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5386388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public </a:t>
            </a:r>
            <a:r>
              <a:rPr lang="en-GB" sz="2200" dirty="0" err="1" smtClean="0">
                <a:solidFill>
                  <a:schemeClr val="bg1"/>
                </a:solidFill>
              </a:rPr>
              <a:t>JRewindableObjectIterator</a:t>
            </a:r>
            <a:r>
              <a:rPr lang="en-GB" sz="2200" dirty="0" smtClean="0">
                <a:solidFill>
                  <a:schemeClr val="bg1"/>
                </a:solidFill>
              </a:rPr>
              <a:t>&lt;type list&gt;	// implements</a:t>
            </a:r>
          </a:p>
          <a:p>
            <a:pPr>
              <a:tabLst>
                <a:tab pos="271463" algn="l"/>
                <a:tab pos="5386388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{</a:t>
            </a:r>
          </a:p>
          <a:p>
            <a:pPr>
              <a:tabLst>
                <a:tab pos="271463" algn="l"/>
                <a:tab pos="53863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smtClean="0">
                <a:solidFill>
                  <a:schemeClr val="bg1"/>
                </a:solidFill>
              </a:rPr>
              <a:t>// consistent covariant return type with each </a:t>
            </a:r>
            <a:r>
              <a:rPr lang="en-GB" sz="2200" dirty="0" err="1" smtClean="0">
                <a:solidFill>
                  <a:schemeClr val="bg1"/>
                </a:solidFill>
              </a:rPr>
              <a:t>JObjectIterator</a:t>
            </a:r>
            <a:r>
              <a:rPr lang="en-GB" sz="2200" dirty="0" smtClean="0">
                <a:solidFill>
                  <a:schemeClr val="bg1"/>
                </a:solidFill>
              </a:rPr>
              <a:t>&lt;&gt;</a:t>
            </a:r>
          </a:p>
          <a:p>
            <a:pPr>
              <a:tabLst>
                <a:tab pos="271463" algn="l"/>
                <a:tab pos="53863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 smtClean="0">
                <a:solidFill>
                  <a:schemeClr val="bg1"/>
                </a:solidFill>
              </a:rPr>
              <a:t>typedef</a:t>
            </a:r>
            <a:r>
              <a:rPr lang="en-GB" sz="2200" dirty="0" smtClean="0">
                <a:solidFill>
                  <a:schemeClr val="bg1"/>
                </a:solidFill>
              </a:rPr>
              <a:t> </a:t>
            </a:r>
            <a:r>
              <a:rPr lang="en-GB" sz="2200" dirty="0" err="1" smtClean="0">
                <a:solidFill>
                  <a:schemeClr val="bg1"/>
                </a:solidFill>
              </a:rPr>
              <a:t>JMultiPointer</a:t>
            </a:r>
            <a:r>
              <a:rPr lang="en-GB" sz="2200" dirty="0" smtClean="0">
                <a:solidFill>
                  <a:schemeClr val="bg1"/>
                </a:solidFill>
              </a:rPr>
              <a:t>&lt;type list&gt;  </a:t>
            </a:r>
            <a:r>
              <a:rPr lang="en-GB" sz="2200" dirty="0" err="1" smtClean="0">
                <a:solidFill>
                  <a:schemeClr val="bg1"/>
                </a:solidFill>
              </a:rPr>
              <a:t>multi_pointer_type</a:t>
            </a:r>
            <a:r>
              <a:rPr lang="en-GB" sz="2200" dirty="0" smtClean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271463" algn="l"/>
                <a:tab pos="5386388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/>
            </a:r>
            <a:br>
              <a:rPr lang="en-GB" sz="2200" dirty="0" smtClean="0">
                <a:solidFill>
                  <a:schemeClr val="bg1"/>
                </a:solidFill>
              </a:rPr>
            </a:br>
            <a:r>
              <a:rPr lang="en-GB" sz="2200" dirty="0" smtClean="0">
                <a:solidFill>
                  <a:schemeClr val="bg1"/>
                </a:solidFill>
              </a:rPr>
              <a:t>	virtual </a:t>
            </a:r>
            <a:r>
              <a:rPr lang="en-GB" sz="2200" dirty="0" err="1" smtClean="0">
                <a:solidFill>
                  <a:schemeClr val="bg1"/>
                </a:solidFill>
              </a:rPr>
              <a:t>multi_pointer_type</a:t>
            </a:r>
            <a:r>
              <a:rPr lang="en-GB" sz="2200" dirty="0" smtClean="0">
                <a:solidFill>
                  <a:schemeClr val="bg1"/>
                </a:solidFill>
              </a:rPr>
              <a:t> next()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  <a:r>
              <a:rPr lang="en-GB" sz="2200" dirty="0" smtClean="0">
                <a:solidFill>
                  <a:schemeClr val="bg1"/>
                </a:solidFill>
              </a:rPr>
              <a:t>	// linked pointers to objects according type list</a:t>
            </a: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5386388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};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4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</a:t>
            </a:r>
            <a:r>
              <a:rPr lang="en-GB" dirty="0" smtClean="0">
                <a:solidFill>
                  <a:schemeClr val="bg1"/>
                </a:solidFill>
              </a:rPr>
              <a:t>(4/11)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Monte Carlo file reading (e.g. output of </a:t>
            </a:r>
            <a:r>
              <a:rPr lang="en-GB" dirty="0" err="1" smtClean="0">
                <a:solidFill>
                  <a:schemeClr val="bg1"/>
                </a:solidFill>
              </a:rPr>
              <a:t>JTriggerEfficiency</a:t>
            </a:r>
            <a:r>
              <a:rPr lang="en-GB" dirty="0" smtClean="0">
                <a:solidFill>
                  <a:schemeClr val="bg1"/>
                </a:solidFill>
              </a:rPr>
              <a:t>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9795" y="2666136"/>
            <a:ext cx="10322121" cy="313932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4572000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template&lt;&gt;	// optional template arguments</a:t>
            </a:r>
          </a:p>
          <a:p>
            <a:pPr>
              <a:tabLst>
                <a:tab pos="271463" algn="l"/>
                <a:tab pos="4572000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class JSUPPORT::</a:t>
            </a:r>
            <a:r>
              <a:rPr lang="en-GB" sz="2200" dirty="0" err="1" smtClean="0">
                <a:solidFill>
                  <a:schemeClr val="bg1"/>
                </a:solidFill>
              </a:rPr>
              <a:t>JTriggeredFileScanner</a:t>
            </a:r>
            <a:r>
              <a:rPr lang="en-GB" sz="2200" dirty="0" smtClean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4572000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public </a:t>
            </a:r>
            <a:r>
              <a:rPr lang="en-GB" sz="2200" dirty="0" err="1" smtClean="0">
                <a:solidFill>
                  <a:schemeClr val="bg1"/>
                </a:solidFill>
              </a:rPr>
              <a:t>JRewindableObjectIterator</a:t>
            </a:r>
            <a:r>
              <a:rPr lang="en-GB" sz="2200" dirty="0" smtClean="0">
                <a:solidFill>
                  <a:schemeClr val="bg1"/>
                </a:solidFill>
              </a:rPr>
              <a:t>&lt;&gt;	// implements</a:t>
            </a:r>
          </a:p>
          <a:p>
            <a:pPr>
              <a:tabLst>
                <a:tab pos="271463" algn="l"/>
                <a:tab pos="4572000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{</a:t>
            </a:r>
          </a:p>
          <a:p>
            <a:pPr>
              <a:tabLst>
                <a:tab pos="271463" algn="l"/>
                <a:tab pos="45720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 smtClean="0">
                <a:solidFill>
                  <a:schemeClr val="bg1"/>
                </a:solidFill>
              </a:rPr>
              <a:t>typedef</a:t>
            </a:r>
            <a:r>
              <a:rPr lang="en-GB" sz="2200" dirty="0" smtClean="0">
                <a:solidFill>
                  <a:schemeClr val="bg1"/>
                </a:solidFill>
              </a:rPr>
              <a:t> </a:t>
            </a:r>
            <a:r>
              <a:rPr lang="en-GB" sz="2200" dirty="0" err="1" smtClean="0">
                <a:solidFill>
                  <a:schemeClr val="bg1"/>
                </a:solidFill>
              </a:rPr>
              <a:t>JMultiPointer</a:t>
            </a:r>
            <a:r>
              <a:rPr lang="en-GB" sz="2200" dirty="0" smtClean="0">
                <a:solidFill>
                  <a:schemeClr val="bg1"/>
                </a:solidFill>
              </a:rPr>
              <a:t>&lt;&gt;  </a:t>
            </a:r>
            <a:r>
              <a:rPr lang="en-GB" sz="2200" dirty="0" err="1" smtClean="0">
                <a:solidFill>
                  <a:schemeClr val="bg1"/>
                </a:solidFill>
              </a:rPr>
              <a:t>multi_pointer_type</a:t>
            </a:r>
            <a:r>
              <a:rPr lang="en-GB" sz="2200" dirty="0" smtClean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271463" algn="l"/>
                <a:tab pos="4572000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/>
            </a:r>
            <a:br>
              <a:rPr lang="en-GB" sz="2200" dirty="0" smtClean="0">
                <a:solidFill>
                  <a:schemeClr val="bg1"/>
                </a:solidFill>
              </a:rPr>
            </a:br>
            <a:r>
              <a:rPr lang="en-GB" sz="2200" dirty="0" smtClean="0">
                <a:solidFill>
                  <a:schemeClr val="bg1"/>
                </a:solidFill>
              </a:rPr>
              <a:t>	virtual </a:t>
            </a:r>
            <a:r>
              <a:rPr lang="en-GB" sz="2200" dirty="0" err="1" smtClean="0">
                <a:solidFill>
                  <a:schemeClr val="bg1"/>
                </a:solidFill>
              </a:rPr>
              <a:t>multi_pointer_type</a:t>
            </a:r>
            <a:r>
              <a:rPr lang="en-GB" sz="2200" dirty="0" smtClean="0">
                <a:solidFill>
                  <a:schemeClr val="bg1"/>
                </a:solidFill>
              </a:rPr>
              <a:t> next()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  <a:r>
              <a:rPr lang="en-GB" sz="2200" dirty="0" smtClean="0">
                <a:solidFill>
                  <a:schemeClr val="bg1"/>
                </a:solidFill>
              </a:rPr>
              <a:t>	// linked pointers to same Monte Carlo and DAQ</a:t>
            </a:r>
            <a:br>
              <a:rPr lang="en-GB" sz="2200" dirty="0" smtClean="0">
                <a:solidFill>
                  <a:schemeClr val="bg1"/>
                </a:solidFill>
              </a:rPr>
            </a:br>
            <a:r>
              <a:rPr lang="en-GB" sz="2200" dirty="0" smtClean="0">
                <a:solidFill>
                  <a:schemeClr val="bg1"/>
                </a:solidFill>
              </a:rPr>
              <a:t>	{}</a:t>
            </a: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smtClean="0">
                <a:solidFill>
                  <a:schemeClr val="bg1"/>
                </a:solidFill>
              </a:rPr>
              <a:t>// event and optionally also other events </a:t>
            </a:r>
          </a:p>
          <a:p>
            <a:pPr>
              <a:tabLst>
                <a:tab pos="271463" algn="l"/>
                <a:tab pos="4572000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};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30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</a:t>
            </a:r>
            <a:r>
              <a:rPr lang="en-GB" dirty="0" smtClean="0">
                <a:solidFill>
                  <a:schemeClr val="bg1"/>
                </a:solidFill>
              </a:rPr>
              <a:t>(5/11)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ROOT </a:t>
            </a:r>
            <a:r>
              <a:rPr lang="nl-NL" dirty="0" err="1" smtClean="0">
                <a:solidFill>
                  <a:schemeClr val="bg1"/>
                </a:solidFill>
              </a:rPr>
              <a:t>TTree</a:t>
            </a:r>
            <a:r>
              <a:rPr lang="nl-NL" dirty="0" smtClean="0">
                <a:solidFill>
                  <a:schemeClr val="bg1"/>
                </a:solidFill>
              </a:rPr>
              <a:t> reading</a:t>
            </a:r>
            <a:r>
              <a:rPr lang="nl-NL" baseline="30000" dirty="0" smtClean="0">
                <a:solidFill>
                  <a:schemeClr val="bg1"/>
                </a:solidFill>
              </a:rPr>
              <a:t>¶</a:t>
            </a:r>
            <a:endParaRPr lang="en-GB" baseline="300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9795" y="2323676"/>
            <a:ext cx="7786683" cy="381642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50212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class JSUPPORT::</a:t>
            </a:r>
            <a:r>
              <a:rPr lang="en-GB" sz="2200" dirty="0" err="1" smtClean="0">
                <a:solidFill>
                  <a:schemeClr val="bg1"/>
                </a:solidFill>
              </a:rPr>
              <a:t>JTreeScanner</a:t>
            </a:r>
            <a:r>
              <a:rPr lang="en-GB" sz="2200" dirty="0" smtClean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public </a:t>
            </a:r>
            <a:r>
              <a:rPr lang="en-GB" sz="2200" dirty="0" err="1" smtClean="0">
                <a:solidFill>
                  <a:schemeClr val="bg1"/>
                </a:solidFill>
              </a:rPr>
              <a:t>JRewindableObjectIterator</a:t>
            </a:r>
            <a:r>
              <a:rPr lang="en-GB" sz="2200" dirty="0" smtClean="0">
                <a:solidFill>
                  <a:schemeClr val="bg1"/>
                </a:solidFill>
              </a:rPr>
              <a:t>&lt;T&gt;	// implements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{</a:t>
            </a:r>
            <a:br>
              <a:rPr lang="en-GB" sz="2200" dirty="0" smtClean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virtual </a:t>
            </a:r>
            <a:r>
              <a:rPr lang="en-GB" sz="2200" dirty="0" err="1" smtClean="0">
                <a:solidFill>
                  <a:schemeClr val="bg1"/>
                </a:solidFill>
              </a:rPr>
              <a:t>pointer_type</a:t>
            </a:r>
            <a:r>
              <a:rPr lang="en-GB" sz="2200" dirty="0" smtClean="0">
                <a:solidFill>
                  <a:schemeClr val="bg1"/>
                </a:solidFill>
              </a:rPr>
              <a:t> </a:t>
            </a:r>
            <a:r>
              <a:rPr lang="en-GB" sz="2200" dirty="0">
                <a:solidFill>
                  <a:schemeClr val="bg1"/>
                </a:solidFill>
              </a:rPr>
              <a:t>next</a:t>
            </a:r>
            <a:r>
              <a:rPr lang="en-GB" sz="2200" dirty="0" smtClean="0">
                <a:solidFill>
                  <a:schemeClr val="bg1"/>
                </a:solidFill>
              </a:rPr>
              <a:t>();</a:t>
            </a: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smtClean="0">
                <a:solidFill>
                  <a:schemeClr val="bg1"/>
                </a:solidFill>
              </a:rPr>
              <a:t>// unordered iteration</a:t>
            </a:r>
          </a:p>
          <a:p>
            <a:pPr>
              <a:tabLst>
                <a:tab pos="271463" algn="l"/>
                <a:tab pos="5021263" algn="l"/>
              </a:tabLst>
            </a:pPr>
            <a:endParaRPr lang="nl-NL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5021263" algn="l"/>
              </a:tabLst>
            </a:pPr>
            <a:r>
              <a:rPr lang="nl-NL" sz="2200" dirty="0" smtClean="0">
                <a:solidFill>
                  <a:schemeClr val="bg1"/>
                </a:solidFill>
              </a:rPr>
              <a:t>	[</a:t>
            </a:r>
            <a:r>
              <a:rPr lang="nl-NL" sz="2200" dirty="0" err="1" smtClean="0">
                <a:solidFill>
                  <a:schemeClr val="bg1"/>
                </a:solidFill>
              </a:rPr>
              <a:t>const</a:t>
            </a:r>
            <a:r>
              <a:rPr lang="nl-NL" sz="2200" dirty="0" smtClean="0">
                <a:solidFill>
                  <a:schemeClr val="bg1"/>
                </a:solidFill>
              </a:rPr>
              <a:t>_]</a:t>
            </a:r>
            <a:r>
              <a:rPr lang="nl-NL" sz="2200" dirty="0" err="1" smtClean="0">
                <a:solidFill>
                  <a:schemeClr val="bg1"/>
                </a:solidFill>
              </a:rPr>
              <a:t>iterator</a:t>
            </a:r>
            <a:r>
              <a:rPr lang="nl-NL" sz="2200" dirty="0" smtClean="0">
                <a:solidFill>
                  <a:schemeClr val="bg1"/>
                </a:solidFill>
              </a:rPr>
              <a:t> begin();</a:t>
            </a:r>
            <a:br>
              <a:rPr lang="nl-NL" sz="2200" dirty="0" smtClean="0">
                <a:solidFill>
                  <a:schemeClr val="bg1"/>
                </a:solidFill>
              </a:rPr>
            </a:br>
            <a:r>
              <a:rPr lang="nl-NL" sz="2200" dirty="0" smtClean="0">
                <a:solidFill>
                  <a:schemeClr val="bg1"/>
                </a:solidFill>
              </a:rPr>
              <a:t>	[</a:t>
            </a:r>
            <a:r>
              <a:rPr lang="nl-NL" sz="2200" dirty="0" err="1" smtClean="0">
                <a:solidFill>
                  <a:schemeClr val="bg1"/>
                </a:solidFill>
              </a:rPr>
              <a:t>const</a:t>
            </a:r>
            <a:r>
              <a:rPr lang="nl-NL" sz="2200" dirty="0" smtClean="0">
                <a:solidFill>
                  <a:schemeClr val="bg1"/>
                </a:solidFill>
              </a:rPr>
              <a:t>_]</a:t>
            </a:r>
            <a:r>
              <a:rPr lang="nl-NL" sz="2200" dirty="0" err="1" smtClean="0">
                <a:solidFill>
                  <a:schemeClr val="bg1"/>
                </a:solidFill>
              </a:rPr>
              <a:t>iterator</a:t>
            </a:r>
            <a:r>
              <a:rPr lang="nl-NL" sz="2200" dirty="0" smtClean="0">
                <a:solidFill>
                  <a:schemeClr val="bg1"/>
                </a:solidFill>
              </a:rPr>
              <a:t> end();</a:t>
            </a:r>
            <a:br>
              <a:rPr lang="nl-NL" sz="2200" dirty="0" smtClean="0">
                <a:solidFill>
                  <a:schemeClr val="bg1"/>
                </a:solidFill>
              </a:rPr>
            </a:br>
            <a:r>
              <a:rPr lang="nl-NL" sz="2200" dirty="0">
                <a:solidFill>
                  <a:schemeClr val="bg1"/>
                </a:solidFill>
              </a:rPr>
              <a:t>	[</a:t>
            </a:r>
            <a:r>
              <a:rPr lang="nl-NL" sz="2200" dirty="0" err="1">
                <a:solidFill>
                  <a:schemeClr val="bg1"/>
                </a:solidFill>
              </a:rPr>
              <a:t>const</a:t>
            </a:r>
            <a:r>
              <a:rPr lang="nl-NL" sz="2200" dirty="0">
                <a:solidFill>
                  <a:schemeClr val="bg1"/>
                </a:solidFill>
              </a:rPr>
              <a:t>_]</a:t>
            </a:r>
            <a:r>
              <a:rPr lang="nl-NL" sz="2200" dirty="0" err="1">
                <a:solidFill>
                  <a:schemeClr val="bg1"/>
                </a:solidFill>
              </a:rPr>
              <a:t>iterator</a:t>
            </a:r>
            <a:r>
              <a:rPr lang="nl-NL" sz="2200" dirty="0">
                <a:solidFill>
                  <a:schemeClr val="bg1"/>
                </a:solidFill>
              </a:rPr>
              <a:t> </a:t>
            </a:r>
            <a:r>
              <a:rPr lang="nl-NL" sz="2200" dirty="0" err="1" smtClean="0">
                <a:solidFill>
                  <a:schemeClr val="bg1"/>
                </a:solidFill>
              </a:rPr>
              <a:t>rbegin</a:t>
            </a:r>
            <a:r>
              <a:rPr lang="nl-NL" sz="2200" dirty="0">
                <a:solidFill>
                  <a:schemeClr val="bg1"/>
                </a:solidFill>
              </a:rPr>
              <a:t>();</a:t>
            </a:r>
            <a:br>
              <a:rPr lang="nl-NL" sz="2200" dirty="0">
                <a:solidFill>
                  <a:schemeClr val="bg1"/>
                </a:solidFill>
              </a:rPr>
            </a:br>
            <a:r>
              <a:rPr lang="nl-NL" sz="2200" dirty="0">
                <a:solidFill>
                  <a:schemeClr val="bg1"/>
                </a:solidFill>
              </a:rPr>
              <a:t>	[</a:t>
            </a:r>
            <a:r>
              <a:rPr lang="nl-NL" sz="2200" dirty="0" err="1">
                <a:solidFill>
                  <a:schemeClr val="bg1"/>
                </a:solidFill>
              </a:rPr>
              <a:t>const</a:t>
            </a:r>
            <a:r>
              <a:rPr lang="nl-NL" sz="2200" dirty="0">
                <a:solidFill>
                  <a:schemeClr val="bg1"/>
                </a:solidFill>
              </a:rPr>
              <a:t>_]</a:t>
            </a:r>
            <a:r>
              <a:rPr lang="nl-NL" sz="2200" dirty="0" err="1">
                <a:solidFill>
                  <a:schemeClr val="bg1"/>
                </a:solidFill>
              </a:rPr>
              <a:t>iterator</a:t>
            </a:r>
            <a:r>
              <a:rPr lang="nl-NL" sz="2200" dirty="0">
                <a:solidFill>
                  <a:schemeClr val="bg1"/>
                </a:solidFill>
              </a:rPr>
              <a:t> </a:t>
            </a:r>
            <a:r>
              <a:rPr lang="nl-NL" sz="2200" dirty="0" err="1" smtClean="0">
                <a:solidFill>
                  <a:schemeClr val="bg1"/>
                </a:solidFill>
              </a:rPr>
              <a:t>rend</a:t>
            </a:r>
            <a:r>
              <a:rPr lang="nl-NL" sz="2200" dirty="0" smtClean="0">
                <a:solidFill>
                  <a:schemeClr val="bg1"/>
                </a:solidFill>
              </a:rPr>
              <a:t>();</a:t>
            </a:r>
            <a:endParaRPr lang="en-GB" sz="2200" dirty="0" smtClean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};</a:t>
            </a:r>
            <a:endParaRPr lang="en-GB" sz="22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56000" y="6454140"/>
            <a:ext cx="652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aseline="30000" dirty="0">
                <a:solidFill>
                  <a:schemeClr val="bg1"/>
                </a:solidFill>
              </a:rPr>
              <a:t>¶</a:t>
            </a:r>
            <a:r>
              <a:rPr lang="nl-NL" dirty="0" smtClean="0">
                <a:solidFill>
                  <a:schemeClr val="bg1"/>
                </a:solidFill>
              </a:rPr>
              <a:t> </a:t>
            </a:r>
            <a:r>
              <a:rPr lang="nl-NL" dirty="0" err="1" smtClean="0">
                <a:solidFill>
                  <a:schemeClr val="bg1"/>
                </a:solidFill>
              </a:rPr>
              <a:t>TTree</a:t>
            </a:r>
            <a:r>
              <a:rPr lang="nl-NL" dirty="0" smtClean="0">
                <a:solidFill>
                  <a:schemeClr val="bg1"/>
                </a:solidFill>
              </a:rPr>
              <a:t> parameters are </a:t>
            </a:r>
            <a:r>
              <a:rPr lang="en-GB" dirty="0" smtClean="0">
                <a:solidFill>
                  <a:schemeClr val="bg1"/>
                </a:solidFill>
              </a:rPr>
              <a:t>obtained</a:t>
            </a:r>
            <a:r>
              <a:rPr lang="nl-NL" dirty="0" smtClean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using method </a:t>
            </a:r>
            <a:r>
              <a:rPr lang="en-GB" dirty="0" err="1" smtClean="0">
                <a:solidFill>
                  <a:schemeClr val="bg1"/>
                </a:solidFill>
              </a:rPr>
              <a:t>getTreeParameters</a:t>
            </a:r>
            <a:r>
              <a:rPr lang="en-GB" dirty="0" smtClean="0">
                <a:solidFill>
                  <a:schemeClr val="bg1"/>
                </a:solidFill>
              </a:rPr>
              <a:t>().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8" name="Straight Connector 7"/>
          <p:cNvCxnSpPr>
            <a:endCxn id="6" idx="0"/>
          </p:cNvCxnSpPr>
          <p:nvPr/>
        </p:nvCxnSpPr>
        <p:spPr>
          <a:xfrm>
            <a:off x="1099794" y="6454140"/>
            <a:ext cx="360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597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</a:t>
            </a:r>
            <a:r>
              <a:rPr lang="en-GB" dirty="0" smtClean="0">
                <a:solidFill>
                  <a:schemeClr val="bg1"/>
                </a:solidFill>
              </a:rPr>
              <a:t>(6/11)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solidFill>
                  <a:schemeClr val="bg1"/>
                </a:solidFill>
              </a:rPr>
              <a:t>ROOT </a:t>
            </a:r>
            <a:r>
              <a:rPr lang="nl-NL" dirty="0" err="1">
                <a:solidFill>
                  <a:schemeClr val="bg1"/>
                </a:solidFill>
              </a:rPr>
              <a:t>TTree</a:t>
            </a:r>
            <a:r>
              <a:rPr lang="nl-NL" dirty="0">
                <a:solidFill>
                  <a:schemeClr val="bg1"/>
                </a:solidFill>
              </a:rPr>
              <a:t> reading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99392" y="2317122"/>
            <a:ext cx="10017999" cy="449353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5021263" algn="l"/>
                <a:tab pos="58340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template&lt;class T, class </a:t>
            </a:r>
            <a:r>
              <a:rPr lang="en-GB" sz="2200" dirty="0" err="1" smtClean="0">
                <a:solidFill>
                  <a:schemeClr val="bg1"/>
                </a:solidFill>
              </a:rPr>
              <a:t>JEvaluator_t</a:t>
            </a:r>
            <a:r>
              <a:rPr lang="en-GB" sz="2200" dirty="0" smtClean="0">
                <a:solidFill>
                  <a:schemeClr val="bg1"/>
                </a:solidFill>
              </a:rPr>
              <a:t>&gt;	// optional template argument for sorting</a:t>
            </a:r>
          </a:p>
          <a:p>
            <a:pPr>
              <a:tabLst>
                <a:tab pos="271463" algn="l"/>
                <a:tab pos="5021263" algn="l"/>
                <a:tab pos="58340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class JSUPPORT::</a:t>
            </a:r>
            <a:r>
              <a:rPr lang="en-GB" sz="2200" dirty="0" err="1" smtClean="0">
                <a:solidFill>
                  <a:schemeClr val="bg1"/>
                </a:solidFill>
              </a:rPr>
              <a:t>JTreeScanner</a:t>
            </a:r>
            <a:r>
              <a:rPr lang="en-GB" sz="2200" dirty="0" smtClean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5021263" algn="l"/>
                <a:tab pos="58340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public </a:t>
            </a:r>
            <a:r>
              <a:rPr lang="en-GB" sz="2200" dirty="0" err="1" smtClean="0">
                <a:solidFill>
                  <a:schemeClr val="bg1"/>
                </a:solidFill>
              </a:rPr>
              <a:t>JRewindableObjectIterator</a:t>
            </a:r>
            <a:r>
              <a:rPr lang="en-GB" sz="2200" dirty="0" smtClean="0">
                <a:solidFill>
                  <a:schemeClr val="bg1"/>
                </a:solidFill>
              </a:rPr>
              <a:t>&lt;T</a:t>
            </a:r>
            <a:r>
              <a:rPr lang="en-GB" sz="2200" dirty="0" smtClean="0">
                <a:solidFill>
                  <a:schemeClr val="bg1"/>
                </a:solidFill>
              </a:rPr>
              <a:t>&gt;	// implements</a:t>
            </a:r>
          </a:p>
          <a:p>
            <a:pPr>
              <a:tabLst>
                <a:tab pos="271463" algn="l"/>
                <a:tab pos="5021263" algn="l"/>
                <a:tab pos="58340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{</a:t>
            </a:r>
            <a:br>
              <a:rPr lang="en-GB" sz="2200" dirty="0" smtClean="0">
                <a:solidFill>
                  <a:schemeClr val="bg1"/>
                </a:solidFill>
              </a:rPr>
            </a:br>
            <a:r>
              <a:rPr lang="en-GB" sz="2200" dirty="0" smtClean="0">
                <a:solidFill>
                  <a:schemeClr val="bg1"/>
                </a:solidFill>
              </a:rPr>
              <a:t>	virtual </a:t>
            </a:r>
            <a:r>
              <a:rPr lang="en-GB" sz="2200" dirty="0" err="1" smtClean="0">
                <a:solidFill>
                  <a:schemeClr val="bg1"/>
                </a:solidFill>
              </a:rPr>
              <a:t>pointer_type</a:t>
            </a:r>
            <a:r>
              <a:rPr lang="en-GB" sz="2200" dirty="0" smtClean="0">
                <a:solidFill>
                  <a:schemeClr val="bg1"/>
                </a:solidFill>
              </a:rPr>
              <a:t> next();	// ordered iteration</a:t>
            </a:r>
          </a:p>
          <a:p>
            <a:pPr>
              <a:tabLst>
                <a:tab pos="271463" algn="l"/>
                <a:tab pos="5021263" algn="l"/>
                <a:tab pos="58340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/>
            </a:r>
            <a:br>
              <a:rPr lang="en-GB" sz="2200" dirty="0" smtClean="0">
                <a:solidFill>
                  <a:schemeClr val="bg1"/>
                </a:solidFill>
              </a:rPr>
            </a:br>
            <a:r>
              <a:rPr lang="en-GB" sz="2200" dirty="0" smtClean="0">
                <a:solidFill>
                  <a:schemeClr val="bg1"/>
                </a:solidFill>
              </a:rPr>
              <a:t>	Long64_t find(..) </a:t>
            </a:r>
            <a:r>
              <a:rPr lang="en-GB" sz="2200" dirty="0" err="1" smtClean="0">
                <a:solidFill>
                  <a:schemeClr val="bg1"/>
                </a:solidFill>
              </a:rPr>
              <a:t>const</a:t>
            </a:r>
            <a:r>
              <a:rPr lang="en-GB" sz="2200" dirty="0" smtClean="0">
                <a:solidFill>
                  <a:schemeClr val="bg1"/>
                </a:solidFill>
              </a:rPr>
              <a:t>;	// find nearest entry</a:t>
            </a:r>
            <a:br>
              <a:rPr lang="en-GB" sz="2200" dirty="0" smtClean="0">
                <a:solidFill>
                  <a:schemeClr val="bg1"/>
                </a:solidFill>
              </a:rPr>
            </a:br>
            <a:endParaRPr lang="en-GB" sz="2200" dirty="0" smtClean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5021263" algn="l"/>
                <a:tab pos="58340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[</a:t>
            </a:r>
            <a:r>
              <a:rPr lang="en-GB" sz="2200" dirty="0" err="1" smtClean="0">
                <a:solidFill>
                  <a:schemeClr val="bg1"/>
                </a:solidFill>
              </a:rPr>
              <a:t>const</a:t>
            </a:r>
            <a:r>
              <a:rPr lang="en-GB" sz="2200" dirty="0" smtClean="0">
                <a:solidFill>
                  <a:schemeClr val="bg1"/>
                </a:solidFill>
              </a:rPr>
              <a:t>_]iterator begin();	// first	entry according evaluator</a:t>
            </a:r>
            <a:br>
              <a:rPr lang="en-GB" sz="2200" dirty="0" smtClean="0">
                <a:solidFill>
                  <a:schemeClr val="bg1"/>
                </a:solidFill>
              </a:rPr>
            </a:br>
            <a:r>
              <a:rPr lang="en-GB" sz="2200" dirty="0" smtClean="0">
                <a:solidFill>
                  <a:schemeClr val="bg1"/>
                </a:solidFill>
              </a:rPr>
              <a:t>	[</a:t>
            </a:r>
            <a:r>
              <a:rPr lang="en-GB" sz="2200" dirty="0" err="1" smtClean="0">
                <a:solidFill>
                  <a:schemeClr val="bg1"/>
                </a:solidFill>
              </a:rPr>
              <a:t>const</a:t>
            </a:r>
            <a:r>
              <a:rPr lang="en-GB" sz="2200" dirty="0" smtClean="0">
                <a:solidFill>
                  <a:schemeClr val="bg1"/>
                </a:solidFill>
              </a:rPr>
              <a:t>_]iterator end();</a:t>
            </a:r>
            <a:br>
              <a:rPr lang="en-GB" sz="2200" dirty="0" smtClean="0">
                <a:solidFill>
                  <a:schemeClr val="bg1"/>
                </a:solidFill>
              </a:rPr>
            </a:br>
            <a:r>
              <a:rPr lang="en-GB" sz="2200" dirty="0" smtClean="0">
                <a:solidFill>
                  <a:schemeClr val="bg1"/>
                </a:solidFill>
              </a:rPr>
              <a:t>	[</a:t>
            </a:r>
            <a:r>
              <a:rPr lang="en-GB" sz="2200" dirty="0" err="1" smtClean="0">
                <a:solidFill>
                  <a:schemeClr val="bg1"/>
                </a:solidFill>
              </a:rPr>
              <a:t>const</a:t>
            </a:r>
            <a:r>
              <a:rPr lang="en-GB" sz="2200" dirty="0" smtClean="0">
                <a:solidFill>
                  <a:schemeClr val="bg1"/>
                </a:solidFill>
              </a:rPr>
              <a:t>_]iterator </a:t>
            </a:r>
            <a:r>
              <a:rPr lang="en-GB" sz="2200" dirty="0" err="1" smtClean="0">
                <a:solidFill>
                  <a:schemeClr val="bg1"/>
                </a:solidFill>
              </a:rPr>
              <a:t>rbegin</a:t>
            </a:r>
            <a:r>
              <a:rPr lang="en-GB" sz="2200" dirty="0" smtClean="0">
                <a:solidFill>
                  <a:schemeClr val="bg1"/>
                </a:solidFill>
              </a:rPr>
              <a:t>();	// last	entry according evaluator</a:t>
            </a:r>
            <a:br>
              <a:rPr lang="en-GB" sz="2200" dirty="0" smtClean="0">
                <a:solidFill>
                  <a:schemeClr val="bg1"/>
                </a:solidFill>
              </a:rPr>
            </a:br>
            <a:r>
              <a:rPr lang="en-GB" sz="2200" dirty="0" smtClean="0">
                <a:solidFill>
                  <a:schemeClr val="bg1"/>
                </a:solidFill>
              </a:rPr>
              <a:t>	[</a:t>
            </a:r>
            <a:r>
              <a:rPr lang="en-GB" sz="2200" dirty="0" err="1" smtClean="0">
                <a:solidFill>
                  <a:schemeClr val="bg1"/>
                </a:solidFill>
              </a:rPr>
              <a:t>const</a:t>
            </a:r>
            <a:r>
              <a:rPr lang="en-GB" sz="2200" dirty="0" smtClean="0">
                <a:solidFill>
                  <a:schemeClr val="bg1"/>
                </a:solidFill>
              </a:rPr>
              <a:t>_]iterator rend();</a:t>
            </a:r>
            <a:br>
              <a:rPr lang="en-GB" sz="2200" dirty="0" smtClean="0">
                <a:solidFill>
                  <a:schemeClr val="bg1"/>
                </a:solidFill>
              </a:rPr>
            </a:br>
            <a:r>
              <a:rPr lang="en-GB" sz="2200" dirty="0" smtClean="0">
                <a:solidFill>
                  <a:schemeClr val="bg1"/>
                </a:solidFill>
              </a:rPr>
              <a:t>};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80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</a:t>
            </a:r>
            <a:r>
              <a:rPr lang="en-GB" dirty="0" smtClean="0">
                <a:solidFill>
                  <a:schemeClr val="bg1"/>
                </a:solidFill>
              </a:rPr>
              <a:t>(7/11)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ControlHost</a:t>
            </a:r>
            <a:r>
              <a:rPr lang="en-GB" dirty="0" smtClean="0">
                <a:solidFill>
                  <a:schemeClr val="bg1"/>
                </a:solidFill>
              </a:rPr>
              <a:t> reading as client</a:t>
            </a:r>
            <a:r>
              <a:rPr lang="nl-NL" baseline="30000" dirty="0" smtClean="0">
                <a:solidFill>
                  <a:schemeClr val="bg1"/>
                </a:solidFill>
              </a:rPr>
              <a:t>¶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9795" y="2346827"/>
            <a:ext cx="9578648" cy="212365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50212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class JNET::</a:t>
            </a:r>
            <a:r>
              <a:rPr lang="en-GB" sz="2200" dirty="0" err="1" smtClean="0">
                <a:solidFill>
                  <a:schemeClr val="bg1"/>
                </a:solidFill>
              </a:rPr>
              <a:t>JControlHostObjectIterator</a:t>
            </a:r>
            <a:r>
              <a:rPr lang="en-GB" sz="2200" dirty="0" smtClean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public </a:t>
            </a:r>
            <a:r>
              <a:rPr lang="en-GB" sz="2200" dirty="0" err="1" smtClean="0">
                <a:solidFill>
                  <a:schemeClr val="bg1"/>
                </a:solidFill>
              </a:rPr>
              <a:t>JObjectIterator</a:t>
            </a:r>
            <a:r>
              <a:rPr lang="en-GB" sz="2200" dirty="0" smtClean="0">
                <a:solidFill>
                  <a:schemeClr val="bg1"/>
                </a:solidFill>
              </a:rPr>
              <a:t>&lt;T&gt;	// implements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{</a:t>
            </a:r>
            <a:br>
              <a:rPr lang="en-GB" sz="2200" dirty="0" smtClean="0">
                <a:solidFill>
                  <a:schemeClr val="bg1"/>
                </a:solidFill>
              </a:rPr>
            </a:br>
            <a:r>
              <a:rPr lang="en-GB" sz="2200" dirty="0" smtClean="0">
                <a:solidFill>
                  <a:schemeClr val="bg1"/>
                </a:solidFill>
              </a:rPr>
              <a:t>	virtual bool </a:t>
            </a:r>
            <a:r>
              <a:rPr lang="en-GB" sz="2200" dirty="0" err="1" smtClean="0">
                <a:solidFill>
                  <a:schemeClr val="bg1"/>
                </a:solidFill>
              </a:rPr>
              <a:t>hasNext</a:t>
            </a:r>
            <a:r>
              <a:rPr lang="en-GB" sz="2200" dirty="0" smtClean="0">
                <a:solidFill>
                  <a:schemeClr val="bg1"/>
                </a:solidFill>
              </a:rPr>
              <a:t>();	// checks for new data within timeout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};</a:t>
            </a:r>
            <a:endParaRPr lang="en-GB" sz="22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56000" y="6454140"/>
            <a:ext cx="5090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aseline="30000" dirty="0">
                <a:solidFill>
                  <a:schemeClr val="bg1"/>
                </a:solidFill>
              </a:rPr>
              <a:t>¶</a:t>
            </a:r>
            <a:r>
              <a:rPr lang="nl-NL" dirty="0" smtClean="0">
                <a:solidFill>
                  <a:schemeClr val="bg1"/>
                </a:solidFill>
              </a:rPr>
              <a:t> </a:t>
            </a:r>
            <a:r>
              <a:rPr lang="nl-NL" dirty="0" err="1" smtClean="0">
                <a:solidFill>
                  <a:schemeClr val="bg1"/>
                </a:solidFill>
              </a:rPr>
              <a:t>ControlHost</a:t>
            </a:r>
            <a:r>
              <a:rPr lang="nl-NL" dirty="0" smtClean="0">
                <a:solidFill>
                  <a:schemeClr val="bg1"/>
                </a:solidFill>
              </a:rPr>
              <a:t> tag is </a:t>
            </a:r>
            <a:r>
              <a:rPr lang="en-GB" dirty="0" smtClean="0">
                <a:solidFill>
                  <a:schemeClr val="bg1"/>
                </a:solidFill>
              </a:rPr>
              <a:t>obtained</a:t>
            </a:r>
            <a:r>
              <a:rPr lang="nl-NL" dirty="0" smtClean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using method </a:t>
            </a:r>
            <a:r>
              <a:rPr lang="en-GB" dirty="0" err="1" smtClean="0">
                <a:solidFill>
                  <a:schemeClr val="bg1"/>
                </a:solidFill>
              </a:rPr>
              <a:t>getTag</a:t>
            </a:r>
            <a:r>
              <a:rPr lang="en-GB" dirty="0" smtClean="0">
                <a:solidFill>
                  <a:schemeClr val="bg1"/>
                </a:solidFill>
              </a:rPr>
              <a:t>().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7" name="Straight Connector 6"/>
          <p:cNvCxnSpPr>
            <a:endCxn id="6" idx="0"/>
          </p:cNvCxnSpPr>
          <p:nvPr/>
        </p:nvCxnSpPr>
        <p:spPr>
          <a:xfrm>
            <a:off x="1099794" y="6454140"/>
            <a:ext cx="250164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484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</a:t>
            </a:r>
            <a:r>
              <a:rPr lang="en-GB" dirty="0" smtClean="0">
                <a:solidFill>
                  <a:schemeClr val="bg1"/>
                </a:solidFill>
              </a:rPr>
              <a:t>(8/11</a:t>
            </a:r>
            <a:r>
              <a:rPr lang="en-GB" dirty="0">
                <a:solidFill>
                  <a:schemeClr val="bg1"/>
                </a:solidFill>
              </a:rPr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ControlHost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reading as server</a:t>
            </a:r>
            <a:r>
              <a:rPr lang="nl-NL" baseline="30000" dirty="0" smtClean="0">
                <a:solidFill>
                  <a:schemeClr val="bg1"/>
                </a:solidFill>
              </a:rPr>
              <a:t>¶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99795" y="2346827"/>
            <a:ext cx="10325391" cy="280076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50212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class JNET::</a:t>
            </a:r>
            <a:r>
              <a:rPr lang="en-GB" sz="2200" dirty="0" err="1" smtClean="0">
                <a:solidFill>
                  <a:schemeClr val="bg1"/>
                </a:solidFill>
              </a:rPr>
              <a:t>JLigierObjectIterator</a:t>
            </a:r>
            <a:r>
              <a:rPr lang="en-GB" sz="2200" dirty="0" smtClean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public </a:t>
            </a:r>
            <a:r>
              <a:rPr lang="en-GB" sz="2200" dirty="0" err="1" smtClean="0">
                <a:solidFill>
                  <a:schemeClr val="bg1"/>
                </a:solidFill>
              </a:rPr>
              <a:t>JObjectIterator</a:t>
            </a:r>
            <a:r>
              <a:rPr lang="en-GB" sz="2200" dirty="0" smtClean="0">
                <a:solidFill>
                  <a:schemeClr val="bg1"/>
                </a:solidFill>
              </a:rPr>
              <a:t>&lt;T&gt;	// implements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{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 smtClean="0">
                <a:solidFill>
                  <a:schemeClr val="bg1"/>
                </a:solidFill>
              </a:rPr>
              <a:t>JLigierObjectIterator</a:t>
            </a:r>
            <a:r>
              <a:rPr lang="en-GB" sz="2200" dirty="0" smtClean="0">
                <a:solidFill>
                  <a:schemeClr val="bg1"/>
                </a:solidFill>
              </a:rPr>
              <a:t>(</a:t>
            </a:r>
            <a:r>
              <a:rPr lang="en-GB" sz="2200" dirty="0" err="1" smtClean="0">
                <a:solidFill>
                  <a:schemeClr val="bg1"/>
                </a:solidFill>
              </a:rPr>
              <a:t>int</a:t>
            </a:r>
            <a:r>
              <a:rPr lang="en-GB" sz="2200" dirty="0" smtClean="0">
                <a:solidFill>
                  <a:schemeClr val="bg1"/>
                </a:solidFill>
              </a:rPr>
              <a:t> port);	// server port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/>
            </a:r>
            <a:br>
              <a:rPr lang="en-GB" sz="2200" dirty="0" smtClean="0">
                <a:solidFill>
                  <a:schemeClr val="bg1"/>
                </a:solidFill>
              </a:rPr>
            </a:br>
            <a:r>
              <a:rPr lang="en-GB" sz="2200" dirty="0" smtClean="0">
                <a:solidFill>
                  <a:schemeClr val="bg1"/>
                </a:solidFill>
              </a:rPr>
              <a:t>	virtual bool </a:t>
            </a:r>
            <a:r>
              <a:rPr lang="en-GB" sz="2200" dirty="0" err="1" smtClean="0">
                <a:solidFill>
                  <a:schemeClr val="bg1"/>
                </a:solidFill>
              </a:rPr>
              <a:t>hasNext</a:t>
            </a:r>
            <a:r>
              <a:rPr lang="en-GB" sz="2200" dirty="0" smtClean="0">
                <a:solidFill>
                  <a:schemeClr val="bg1"/>
                </a:solidFill>
              </a:rPr>
              <a:t>();	// checks for new data from new connection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};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76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</a:t>
            </a:r>
            <a:r>
              <a:rPr lang="en-GB" dirty="0" smtClean="0">
                <a:solidFill>
                  <a:schemeClr val="bg1"/>
                </a:solidFill>
              </a:rPr>
              <a:t>(</a:t>
            </a:r>
            <a:r>
              <a:rPr lang="en-GB" dirty="0">
                <a:solidFill>
                  <a:schemeClr val="bg1"/>
                </a:solidFill>
              </a:rPr>
              <a:t>9</a:t>
            </a:r>
            <a:r>
              <a:rPr lang="en-GB" dirty="0" smtClean="0">
                <a:solidFill>
                  <a:schemeClr val="bg1"/>
                </a:solidFill>
              </a:rPr>
              <a:t>/11)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</a:t>
            </a:r>
            <a:r>
              <a:rPr lang="en-GB" dirty="0" smtClean="0">
                <a:solidFill>
                  <a:schemeClr val="bg1"/>
                </a:solidFill>
              </a:rPr>
              <a:t>rinting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9795" y="2666136"/>
            <a:ext cx="10761664" cy="246221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2871788" algn="l"/>
                <a:tab pos="4929188" algn="l"/>
                <a:tab pos="63722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2871788" algn="l"/>
                <a:tab pos="4929188" algn="l"/>
                <a:tab pos="63722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class JLANG::</a:t>
            </a:r>
            <a:r>
              <a:rPr lang="en-GB" sz="2200" dirty="0" err="1" smtClean="0">
                <a:solidFill>
                  <a:schemeClr val="bg1"/>
                </a:solidFill>
              </a:rPr>
              <a:t>JStreamObjectOutput</a:t>
            </a:r>
            <a:r>
              <a:rPr lang="en-GB" sz="2200" dirty="0" smtClean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2871788" algn="l"/>
                <a:tab pos="4929188" algn="l"/>
                <a:tab pos="63722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public </a:t>
            </a:r>
            <a:r>
              <a:rPr lang="en-GB" sz="2200" dirty="0" err="1" smtClean="0">
                <a:solidFill>
                  <a:schemeClr val="bg1"/>
                </a:solidFill>
              </a:rPr>
              <a:t>JObjectOutput</a:t>
            </a:r>
            <a:r>
              <a:rPr lang="en-GB" sz="2200" dirty="0" smtClean="0">
                <a:solidFill>
                  <a:schemeClr val="bg1"/>
                </a:solidFill>
              </a:rPr>
              <a:t>&lt;T&gt;		// implements</a:t>
            </a:r>
          </a:p>
          <a:p>
            <a:pPr>
              <a:tabLst>
                <a:tab pos="271463" algn="l"/>
                <a:tab pos="2871788" algn="l"/>
                <a:tab pos="4929188" algn="l"/>
                <a:tab pos="63722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{</a:t>
            </a:r>
          </a:p>
          <a:p>
            <a:pPr>
              <a:tabLst>
                <a:tab pos="271463" algn="l"/>
                <a:tab pos="2871788" algn="l"/>
                <a:tab pos="4929188" algn="l"/>
                <a:tab pos="63722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 </a:t>
            </a:r>
            <a:r>
              <a:rPr lang="en-GB" sz="2200" dirty="0" err="1" smtClean="0">
                <a:solidFill>
                  <a:schemeClr val="bg1"/>
                </a:solidFill>
              </a:rPr>
              <a:t>JStreamObjectOutput</a:t>
            </a:r>
            <a:r>
              <a:rPr lang="en-GB" sz="2200" dirty="0" smtClean="0">
                <a:solidFill>
                  <a:schemeClr val="bg1"/>
                </a:solidFill>
              </a:rPr>
              <a:t>(</a:t>
            </a:r>
            <a:r>
              <a:rPr lang="en-GB" sz="2200" dirty="0" err="1" smtClean="0">
                <a:solidFill>
                  <a:schemeClr val="bg1"/>
                </a:solidFill>
              </a:rPr>
              <a:t>std</a:t>
            </a:r>
            <a:r>
              <a:rPr lang="en-GB" sz="2200" dirty="0" smtClean="0">
                <a:solidFill>
                  <a:schemeClr val="bg1"/>
                </a:solidFill>
              </a:rPr>
              <a:t>::</a:t>
            </a:r>
            <a:r>
              <a:rPr lang="en-GB" sz="2200" dirty="0" err="1" smtClean="0">
                <a:solidFill>
                  <a:schemeClr val="bg1"/>
                </a:solidFill>
              </a:rPr>
              <a:t>ostream</a:t>
            </a:r>
            <a:r>
              <a:rPr lang="en-GB" sz="2200" dirty="0" smtClean="0">
                <a:solidFill>
                  <a:schemeClr val="bg1"/>
                </a:solidFill>
              </a:rPr>
              <a:t>&amp;	out,		// output stream</a:t>
            </a:r>
          </a:p>
          <a:p>
            <a:pPr>
              <a:tabLst>
                <a:tab pos="271463" algn="l"/>
                <a:tab pos="2871788" algn="l"/>
                <a:tab pos="4929188" algn="l"/>
                <a:tab pos="63722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	</a:t>
            </a:r>
            <a:r>
              <a:rPr lang="en-GB" sz="2200" dirty="0" err="1" smtClean="0">
                <a:solidFill>
                  <a:schemeClr val="bg1"/>
                </a:solidFill>
              </a:rPr>
              <a:t>const</a:t>
            </a:r>
            <a:r>
              <a:rPr lang="en-GB" sz="2200" dirty="0" smtClean="0">
                <a:solidFill>
                  <a:schemeClr val="bg1"/>
                </a:solidFill>
              </a:rPr>
              <a:t> </a:t>
            </a:r>
            <a:r>
              <a:rPr lang="en-GB" sz="2200" dirty="0" err="1" smtClean="0">
                <a:solidFill>
                  <a:schemeClr val="bg1"/>
                </a:solidFill>
              </a:rPr>
              <a:t>std</a:t>
            </a:r>
            <a:r>
              <a:rPr lang="en-GB" sz="2200" dirty="0" smtClean="0">
                <a:solidFill>
                  <a:schemeClr val="bg1"/>
                </a:solidFill>
              </a:rPr>
              <a:t>::string&amp;	</a:t>
            </a:r>
            <a:r>
              <a:rPr lang="en-GB" sz="2200" dirty="0" err="1" smtClean="0">
                <a:solidFill>
                  <a:schemeClr val="bg1"/>
                </a:solidFill>
              </a:rPr>
              <a:t>sep</a:t>
            </a:r>
            <a:r>
              <a:rPr lang="en-GB" sz="2200" dirty="0" smtClean="0">
                <a:solidFill>
                  <a:schemeClr val="bg1"/>
                </a:solidFill>
              </a:rPr>
              <a:t>);		// text between consecutive objects</a:t>
            </a:r>
          </a:p>
          <a:p>
            <a:pPr>
              <a:tabLst>
                <a:tab pos="271463" algn="l"/>
                <a:tab pos="2871788" algn="l"/>
                <a:tab pos="4929188" algn="l"/>
                <a:tab pos="63722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};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58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</a:t>
            </a:r>
            <a:r>
              <a:rPr lang="en-GB" dirty="0" smtClean="0">
                <a:solidFill>
                  <a:schemeClr val="bg1"/>
                </a:solidFill>
              </a:rPr>
              <a:t>(10/11)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File writing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9795" y="2666136"/>
            <a:ext cx="10603929" cy="246221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528637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528637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class JSUPPORT::</a:t>
            </a:r>
            <a:r>
              <a:rPr lang="en-GB" sz="2200" dirty="0" err="1" smtClean="0">
                <a:solidFill>
                  <a:schemeClr val="bg1"/>
                </a:solidFill>
              </a:rPr>
              <a:t>JFileRecorder</a:t>
            </a:r>
            <a:r>
              <a:rPr lang="en-GB" sz="2200" dirty="0" smtClean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528637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public </a:t>
            </a:r>
            <a:r>
              <a:rPr lang="en-GB" sz="2200" dirty="0" err="1" smtClean="0">
                <a:solidFill>
                  <a:schemeClr val="bg1"/>
                </a:solidFill>
              </a:rPr>
              <a:t>JAccessibleObjectWriter</a:t>
            </a:r>
            <a:r>
              <a:rPr lang="en-GB" sz="2200" dirty="0" smtClean="0">
                <a:solidFill>
                  <a:schemeClr val="bg1"/>
                </a:solidFill>
              </a:rPr>
              <a:t>&lt;T&gt;,	// implements </a:t>
            </a:r>
            <a:r>
              <a:rPr lang="en-GB" sz="2200" dirty="0" err="1" smtClean="0">
                <a:solidFill>
                  <a:schemeClr val="bg1"/>
                </a:solidFill>
              </a:rPr>
              <a:t>JObjectOutput</a:t>
            </a:r>
            <a:r>
              <a:rPr lang="en-GB" sz="2200" dirty="0" smtClean="0">
                <a:solidFill>
                  <a:schemeClr val="bg1"/>
                </a:solidFill>
              </a:rPr>
              <a:t>&lt;T&gt; via pointer</a:t>
            </a:r>
          </a:p>
          <a:p>
            <a:pPr>
              <a:tabLst>
                <a:tab pos="271463" algn="l"/>
                <a:tab pos="528637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{</a:t>
            </a:r>
          </a:p>
          <a:p>
            <a:pPr>
              <a:tabLst>
                <a:tab pos="271463" algn="l"/>
                <a:tab pos="528637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virtual void open(</a:t>
            </a:r>
            <a:r>
              <a:rPr lang="en-GB" sz="2200" dirty="0" err="1" smtClean="0">
                <a:solidFill>
                  <a:schemeClr val="bg1"/>
                </a:solidFill>
              </a:rPr>
              <a:t>const</a:t>
            </a:r>
            <a:r>
              <a:rPr lang="en-GB" sz="2200" dirty="0" smtClean="0">
                <a:solidFill>
                  <a:schemeClr val="bg1"/>
                </a:solidFill>
              </a:rPr>
              <a:t> char* </a:t>
            </a:r>
            <a:r>
              <a:rPr lang="en-GB" sz="2200" dirty="0" err="1" smtClean="0">
                <a:solidFill>
                  <a:schemeClr val="bg1"/>
                </a:solidFill>
              </a:rPr>
              <a:t>file_name</a:t>
            </a:r>
            <a:r>
              <a:rPr lang="en-GB" sz="2200" dirty="0" smtClean="0">
                <a:solidFill>
                  <a:schemeClr val="bg1"/>
                </a:solidFill>
              </a:rPr>
              <a:t>);	// sets pointer </a:t>
            </a:r>
            <a:r>
              <a:rPr lang="en-GB" sz="2200" dirty="0">
                <a:solidFill>
                  <a:schemeClr val="bg1"/>
                </a:solidFill>
              </a:rPr>
              <a:t>to </a:t>
            </a:r>
            <a:r>
              <a:rPr lang="en-GB" sz="2200" dirty="0" err="1" smtClean="0">
                <a:solidFill>
                  <a:schemeClr val="bg1"/>
                </a:solidFill>
              </a:rPr>
              <a:t>JObjectOutput</a:t>
            </a:r>
            <a:r>
              <a:rPr lang="en-GB" sz="2200" dirty="0" smtClean="0">
                <a:solidFill>
                  <a:schemeClr val="bg1"/>
                </a:solidFill>
              </a:rPr>
              <a:t>&lt;T</a:t>
            </a:r>
            <a:r>
              <a:rPr lang="en-GB" sz="2200" dirty="0">
                <a:solidFill>
                  <a:schemeClr val="bg1"/>
                </a:solidFill>
              </a:rPr>
              <a:t>&gt;</a:t>
            </a:r>
          </a:p>
          <a:p>
            <a:pPr>
              <a:tabLst>
                <a:tab pos="271463" algn="l"/>
                <a:tab pos="528637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	// based on file name extension</a:t>
            </a:r>
          </a:p>
          <a:p>
            <a:pPr>
              <a:tabLst>
                <a:tab pos="271463" algn="l"/>
                <a:tab pos="528637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};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06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Interfaces (1/6)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Access to a device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9795" y="2666136"/>
            <a:ext cx="5572551" cy="229293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class </a:t>
            </a:r>
            <a:r>
              <a:rPr lang="en-GB" sz="2200" dirty="0">
                <a:solidFill>
                  <a:schemeClr val="bg1"/>
                </a:solidFill>
              </a:rPr>
              <a:t>JLANG::</a:t>
            </a:r>
            <a:r>
              <a:rPr lang="en-GB" sz="2200" dirty="0" err="1" smtClean="0">
                <a:solidFill>
                  <a:schemeClr val="bg1"/>
                </a:solidFill>
              </a:rPr>
              <a:t>JAccessible</a:t>
            </a:r>
            <a:r>
              <a:rPr lang="en-GB" sz="2200" dirty="0" smtClean="0">
                <a:solidFill>
                  <a:schemeClr val="bg1"/>
                </a:solidFill>
              </a:rPr>
              <a:t> </a:t>
            </a: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>
              <a:lnSpc>
                <a:spcPct val="50000"/>
              </a:lnSpc>
              <a:tabLst>
                <a:tab pos="27146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virtual bool </a:t>
            </a:r>
            <a:r>
              <a:rPr lang="en-GB" sz="2200" dirty="0" err="1" smtClean="0">
                <a:solidFill>
                  <a:schemeClr val="bg1"/>
                </a:solidFill>
              </a:rPr>
              <a:t>is_open</a:t>
            </a:r>
            <a:r>
              <a:rPr lang="en-GB" sz="2200" dirty="0" smtClean="0">
                <a:solidFill>
                  <a:schemeClr val="bg1"/>
                </a:solidFill>
              </a:rPr>
              <a:t>() </a:t>
            </a:r>
            <a:r>
              <a:rPr lang="en-GB" sz="2200" dirty="0">
                <a:solidFill>
                  <a:schemeClr val="bg1"/>
                </a:solidFill>
              </a:rPr>
              <a:t>= 0;</a:t>
            </a:r>
          </a:p>
          <a:p>
            <a:pPr>
              <a:lnSpc>
                <a:spcPct val="50000"/>
              </a:lnSpc>
              <a:tabLst>
                <a:tab pos="27146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smtClean="0">
                <a:solidFill>
                  <a:schemeClr val="bg1"/>
                </a:solidFill>
              </a:rPr>
              <a:t>virtual void open(</a:t>
            </a:r>
            <a:r>
              <a:rPr lang="en-GB" sz="2200" dirty="0" err="1" smtClean="0">
                <a:solidFill>
                  <a:schemeClr val="bg1"/>
                </a:solidFill>
              </a:rPr>
              <a:t>const</a:t>
            </a:r>
            <a:r>
              <a:rPr lang="en-GB" sz="2200" dirty="0" smtClean="0">
                <a:solidFill>
                  <a:schemeClr val="bg1"/>
                </a:solidFill>
              </a:rPr>
              <a:t> char* </a:t>
            </a:r>
            <a:r>
              <a:rPr lang="en-GB" sz="2200" dirty="0" err="1" smtClean="0">
                <a:solidFill>
                  <a:schemeClr val="bg1"/>
                </a:solidFill>
              </a:rPr>
              <a:t>file_name</a:t>
            </a:r>
            <a:r>
              <a:rPr lang="en-GB" sz="2200" dirty="0" smtClean="0">
                <a:solidFill>
                  <a:schemeClr val="bg1"/>
                </a:solidFill>
              </a:rPr>
              <a:t>) </a:t>
            </a:r>
            <a:r>
              <a:rPr lang="en-GB" sz="2200" dirty="0">
                <a:solidFill>
                  <a:schemeClr val="bg1"/>
                </a:solidFill>
              </a:rPr>
              <a:t>= 0;</a:t>
            </a:r>
          </a:p>
          <a:p>
            <a:pPr>
              <a:lnSpc>
                <a:spcPct val="50000"/>
              </a:lnSpc>
              <a:tabLst>
                <a:tab pos="27146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smtClean="0">
                <a:solidFill>
                  <a:schemeClr val="bg1"/>
                </a:solidFill>
              </a:rPr>
              <a:t>virtual void close() = 0;</a:t>
            </a: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54178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</a:t>
            </a:r>
            <a:r>
              <a:rPr lang="en-GB" dirty="0" smtClean="0">
                <a:solidFill>
                  <a:schemeClr val="bg1"/>
                </a:solidFill>
              </a:rPr>
              <a:t>(11/11)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ControlHost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writing</a:t>
            </a:r>
            <a:r>
              <a:rPr lang="nl-NL" baseline="30000" dirty="0" smtClean="0">
                <a:solidFill>
                  <a:schemeClr val="bg1"/>
                </a:solidFill>
              </a:rPr>
              <a:t>¶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99542" y="2349000"/>
            <a:ext cx="6897337" cy="212365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50212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class JNET::</a:t>
            </a:r>
            <a:r>
              <a:rPr lang="en-GB" sz="2200" dirty="0" err="1" smtClean="0">
                <a:solidFill>
                  <a:schemeClr val="bg1"/>
                </a:solidFill>
              </a:rPr>
              <a:t>JControlHostObjectIterator</a:t>
            </a:r>
            <a:r>
              <a:rPr lang="en-GB" sz="2200" dirty="0" smtClean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public </a:t>
            </a:r>
            <a:r>
              <a:rPr lang="en-GB" sz="2200" dirty="0" err="1" smtClean="0">
                <a:solidFill>
                  <a:schemeClr val="bg1"/>
                </a:solidFill>
              </a:rPr>
              <a:t>JObjectIterator</a:t>
            </a:r>
            <a:r>
              <a:rPr lang="en-GB" sz="2200" dirty="0" smtClean="0">
                <a:solidFill>
                  <a:schemeClr val="bg1"/>
                </a:solidFill>
              </a:rPr>
              <a:t>&lt;T&gt;	// implements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{</a:t>
            </a:r>
            <a:br>
              <a:rPr lang="en-GB" sz="2200" dirty="0" smtClean="0">
                <a:solidFill>
                  <a:schemeClr val="bg1"/>
                </a:solidFill>
              </a:rPr>
            </a:br>
            <a:r>
              <a:rPr lang="en-GB" sz="2200" dirty="0" smtClean="0">
                <a:solidFill>
                  <a:schemeClr val="bg1"/>
                </a:solidFill>
              </a:rPr>
              <a:t>	virtual bool put(</a:t>
            </a:r>
            <a:r>
              <a:rPr lang="en-GB" sz="2200" dirty="0" err="1" smtClean="0">
                <a:solidFill>
                  <a:schemeClr val="bg1"/>
                </a:solidFill>
              </a:rPr>
              <a:t>const</a:t>
            </a:r>
            <a:r>
              <a:rPr lang="en-GB" sz="2200" dirty="0" smtClean="0">
                <a:solidFill>
                  <a:schemeClr val="bg1"/>
                </a:solidFill>
              </a:rPr>
              <a:t> T&amp; object);	// sends data</a:t>
            </a:r>
            <a:br>
              <a:rPr lang="en-GB" sz="2200" dirty="0" smtClean="0">
                <a:solidFill>
                  <a:schemeClr val="bg1"/>
                </a:solidFill>
              </a:rPr>
            </a:br>
            <a:r>
              <a:rPr lang="en-GB" sz="2200" dirty="0" smtClean="0">
                <a:solidFill>
                  <a:schemeClr val="bg1"/>
                </a:solidFill>
              </a:rPr>
              <a:t>};</a:t>
            </a:r>
            <a:endParaRPr lang="en-GB" sz="22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56000" y="6454140"/>
            <a:ext cx="5090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aseline="30000" dirty="0">
                <a:solidFill>
                  <a:schemeClr val="bg1"/>
                </a:solidFill>
              </a:rPr>
              <a:t>¶</a:t>
            </a:r>
            <a:r>
              <a:rPr lang="nl-NL" dirty="0" smtClean="0">
                <a:solidFill>
                  <a:schemeClr val="bg1"/>
                </a:solidFill>
              </a:rPr>
              <a:t> </a:t>
            </a:r>
            <a:r>
              <a:rPr lang="nl-NL" dirty="0" err="1" smtClean="0">
                <a:solidFill>
                  <a:schemeClr val="bg1"/>
                </a:solidFill>
              </a:rPr>
              <a:t>ControlHost</a:t>
            </a:r>
            <a:r>
              <a:rPr lang="nl-NL" dirty="0" smtClean="0">
                <a:solidFill>
                  <a:schemeClr val="bg1"/>
                </a:solidFill>
              </a:rPr>
              <a:t> tag is </a:t>
            </a:r>
            <a:r>
              <a:rPr lang="en-GB" dirty="0" smtClean="0">
                <a:solidFill>
                  <a:schemeClr val="bg1"/>
                </a:solidFill>
              </a:rPr>
              <a:t>obtained</a:t>
            </a:r>
            <a:r>
              <a:rPr lang="nl-NL" dirty="0" smtClean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using method </a:t>
            </a:r>
            <a:r>
              <a:rPr lang="en-GB" dirty="0" err="1" smtClean="0">
                <a:solidFill>
                  <a:schemeClr val="bg1"/>
                </a:solidFill>
              </a:rPr>
              <a:t>getTag</a:t>
            </a:r>
            <a:r>
              <a:rPr lang="en-GB" dirty="0" smtClean="0">
                <a:solidFill>
                  <a:schemeClr val="bg1"/>
                </a:solidFill>
              </a:rPr>
              <a:t>().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>
            <a:endCxn id="5" idx="0"/>
          </p:cNvCxnSpPr>
          <p:nvPr/>
        </p:nvCxnSpPr>
        <p:spPr>
          <a:xfrm>
            <a:off x="1099794" y="6454140"/>
            <a:ext cx="250164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88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Pipes </a:t>
            </a:r>
            <a:r>
              <a:rPr lang="en-GB" dirty="0" smtClean="0">
                <a:solidFill>
                  <a:schemeClr val="bg1"/>
                </a:solidFill>
              </a:rPr>
              <a:t>(1/4</a:t>
            </a:r>
            <a:r>
              <a:rPr lang="en-GB" dirty="0">
                <a:solidFill>
                  <a:schemeClr val="bg1"/>
                </a:solidFill>
              </a:rPr>
              <a:t>)</a:t>
            </a:r>
            <a:endParaRPr lang="en-GB" dirty="0"/>
          </a:p>
        </p:txBody>
      </p:sp>
      <p:cxnSp>
        <p:nvCxnSpPr>
          <p:cNvPr id="15" name="Straight Connector 14"/>
          <p:cNvCxnSpPr>
            <a:endCxn id="2" idx="2"/>
          </p:cNvCxnSpPr>
          <p:nvPr/>
        </p:nvCxnSpPr>
        <p:spPr>
          <a:xfrm flipV="1">
            <a:off x="5400000" y="1690688"/>
            <a:ext cx="696000" cy="10456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90955" y="1620000"/>
            <a:ext cx="112646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1074738" algn="ctr"/>
                <a:tab pos="3222625" algn="ctr"/>
                <a:tab pos="6096000" algn="ctr"/>
                <a:tab pos="9231313" algn="ctr"/>
                <a:tab pos="10131425" algn="ctr"/>
              </a:tabLst>
            </a:pPr>
            <a:r>
              <a:rPr lang="en-GB" sz="2200" b="1" dirty="0" smtClean="0">
                <a:solidFill>
                  <a:schemeClr val="bg1"/>
                </a:solidFill>
              </a:rPr>
              <a:t>	data type	type valve	object selector	throughput regulator</a:t>
            </a:r>
            <a:r>
              <a:rPr lang="en-GB" sz="2200" dirty="0" smtClean="0">
                <a:solidFill>
                  <a:schemeClr val="bg1"/>
                </a:solidFill>
              </a:rPr>
              <a:t>	</a:t>
            </a:r>
            <a:endParaRPr lang="en-GB" sz="2200" dirty="0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340000" y="3240000"/>
            <a:ext cx="540000" cy="0"/>
          </a:xfrm>
          <a:prstGeom prst="line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340000" y="4680000"/>
            <a:ext cx="540000" cy="0"/>
          </a:xfrm>
          <a:prstGeom prst="line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340000" y="6120000"/>
            <a:ext cx="540000" cy="0"/>
          </a:xfrm>
          <a:prstGeom prst="line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440000" y="3025458"/>
            <a:ext cx="46519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 smtClean="0">
                <a:solidFill>
                  <a:schemeClr val="bg1"/>
                </a:solidFill>
              </a:rPr>
              <a:t>T1</a:t>
            </a:r>
            <a:endParaRPr lang="en-GB" sz="22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40000" y="4464000"/>
            <a:ext cx="46519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 smtClean="0">
                <a:solidFill>
                  <a:schemeClr val="bg1"/>
                </a:solidFill>
              </a:rPr>
              <a:t>T2</a:t>
            </a:r>
            <a:endParaRPr lang="en-GB" sz="22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40000" y="5904000"/>
            <a:ext cx="46519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 smtClean="0">
                <a:solidFill>
                  <a:schemeClr val="bg1"/>
                </a:solidFill>
              </a:rPr>
              <a:t>T3</a:t>
            </a:r>
            <a:endParaRPr lang="en-GB" sz="2200" dirty="0">
              <a:solidFill>
                <a:schemeClr val="bg1"/>
              </a:solidFill>
            </a:endParaRPr>
          </a:p>
        </p:txBody>
      </p:sp>
      <p:sp>
        <p:nvSpPr>
          <p:cNvPr id="16" name="Flowchart: Collate 15"/>
          <p:cNvSpPr/>
          <p:nvPr/>
        </p:nvSpPr>
        <p:spPr>
          <a:xfrm rot="5400000">
            <a:off x="3600000" y="2880000"/>
            <a:ext cx="360000" cy="720000"/>
          </a:xfrm>
          <a:prstGeom prst="flowChartCollate">
            <a:avLst/>
          </a:prstGeom>
          <a:solidFill>
            <a:srgbClr val="FF0000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3780000" y="2880000"/>
            <a:ext cx="0" cy="54000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lowchart: Delay 18"/>
          <p:cNvSpPr/>
          <p:nvPr/>
        </p:nvSpPr>
        <p:spPr>
          <a:xfrm rot="16200000">
            <a:off x="3600000" y="2520000"/>
            <a:ext cx="360000" cy="360000"/>
          </a:xfrm>
          <a:prstGeom prst="flowChartDelay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Flowchart: Collate 22"/>
          <p:cNvSpPr/>
          <p:nvPr/>
        </p:nvSpPr>
        <p:spPr>
          <a:xfrm rot="5400000">
            <a:off x="3600000" y="4320000"/>
            <a:ext cx="360000" cy="720000"/>
          </a:xfrm>
          <a:prstGeom prst="flowChartCollate">
            <a:avLst/>
          </a:prstGeom>
          <a:solidFill>
            <a:srgbClr val="00FF00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3780000" y="4320000"/>
            <a:ext cx="0" cy="54000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lowchart: Delay 24"/>
          <p:cNvSpPr/>
          <p:nvPr/>
        </p:nvSpPr>
        <p:spPr>
          <a:xfrm rot="16200000">
            <a:off x="3600000" y="3960000"/>
            <a:ext cx="360000" cy="360000"/>
          </a:xfrm>
          <a:prstGeom prst="flowChartDelay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Flowchart: Collate 26"/>
          <p:cNvSpPr/>
          <p:nvPr/>
        </p:nvSpPr>
        <p:spPr>
          <a:xfrm rot="5400000">
            <a:off x="3600000" y="5760000"/>
            <a:ext cx="360000" cy="720000"/>
          </a:xfrm>
          <a:prstGeom prst="flowChartCollate">
            <a:avLst/>
          </a:prstGeom>
          <a:solidFill>
            <a:srgbClr val="00FF00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3780000" y="5760000"/>
            <a:ext cx="0" cy="54000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lowchart: Delay 28"/>
          <p:cNvSpPr/>
          <p:nvPr/>
        </p:nvSpPr>
        <p:spPr>
          <a:xfrm rot="16200000">
            <a:off x="3600000" y="5400000"/>
            <a:ext cx="360000" cy="360000"/>
          </a:xfrm>
          <a:prstGeom prst="flowChartDelay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Straight Connector 31"/>
          <p:cNvCxnSpPr/>
          <p:nvPr/>
        </p:nvCxnSpPr>
        <p:spPr>
          <a:xfrm>
            <a:off x="4860000" y="4680000"/>
            <a:ext cx="540000" cy="0"/>
          </a:xfrm>
          <a:prstGeom prst="line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860000" y="6120000"/>
            <a:ext cx="540000" cy="0"/>
          </a:xfrm>
          <a:prstGeom prst="line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5940000" y="450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6300000" y="450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n-GB" b="1" dirty="0" smtClean="0">
                <a:solidFill>
                  <a:schemeClr val="bg1"/>
                </a:solidFill>
              </a:rPr>
              <a:t> 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660000" y="450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7020000" y="450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n-GB" b="1" dirty="0" smtClean="0">
                <a:solidFill>
                  <a:schemeClr val="bg1"/>
                </a:solidFill>
              </a:rPr>
              <a:t> 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300000" y="594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660000" y="594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7020000" y="594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n-GB" b="1" dirty="0" smtClean="0">
                <a:solidFill>
                  <a:schemeClr val="bg1"/>
                </a:solidFill>
              </a:rPr>
              <a:t> </a:t>
            </a:r>
            <a:endParaRPr lang="en-GB" b="1" dirty="0">
              <a:solidFill>
                <a:schemeClr val="bg1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>
            <a:off x="7920000" y="4680000"/>
            <a:ext cx="540000" cy="0"/>
          </a:xfrm>
          <a:prstGeom prst="line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7920000" y="6120000"/>
            <a:ext cx="540000" cy="0"/>
          </a:xfrm>
          <a:prstGeom prst="line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9000000" y="450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n-GB" b="1" dirty="0" smtClean="0">
                <a:solidFill>
                  <a:schemeClr val="bg1"/>
                </a:solidFill>
              </a:rPr>
              <a:t> 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0260000" y="450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n-GB" b="1" dirty="0" smtClean="0">
                <a:solidFill>
                  <a:schemeClr val="bg1"/>
                </a:solidFill>
              </a:rPr>
              <a:t> 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9000000" y="594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n-GB" b="1" dirty="0" smtClean="0">
                <a:solidFill>
                  <a:schemeClr val="bg1"/>
                </a:solidFill>
              </a:rPr>
              <a:t> 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940000" y="594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n-GB" b="1" dirty="0" smtClean="0">
                <a:solidFill>
                  <a:schemeClr val="bg1"/>
                </a:solidFill>
              </a:rPr>
              <a:t> 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0260000" y="594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n-GB" b="1" dirty="0" smtClean="0">
                <a:solidFill>
                  <a:schemeClr val="bg1"/>
                </a:solidFill>
              </a:rPr>
              <a:t> </a:t>
            </a:r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49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Pipes (2/4)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Basic pipe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9795" y="2437528"/>
            <a:ext cx="7307321" cy="34778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2686050" algn="l"/>
                <a:tab pos="448627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2686050" algn="l"/>
                <a:tab pos="448627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class JLANG::</a:t>
            </a:r>
            <a:r>
              <a:rPr lang="en-GB" sz="2200" dirty="0" err="1" smtClean="0">
                <a:solidFill>
                  <a:schemeClr val="bg1"/>
                </a:solidFill>
              </a:rPr>
              <a:t>JPipe</a:t>
            </a:r>
            <a:r>
              <a:rPr lang="en-GB" sz="2200" dirty="0" smtClean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2686050" algn="l"/>
                <a:tab pos="448627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public </a:t>
            </a:r>
            <a:r>
              <a:rPr lang="en-GB" sz="2200" dirty="0" err="1" smtClean="0">
                <a:solidFill>
                  <a:schemeClr val="bg1"/>
                </a:solidFill>
              </a:rPr>
              <a:t>JObjectIterator</a:t>
            </a:r>
            <a:r>
              <a:rPr lang="en-GB" sz="2200" dirty="0" smtClean="0">
                <a:solidFill>
                  <a:schemeClr val="bg1"/>
                </a:solidFill>
              </a:rPr>
              <a:t>&lt;T&gt;	// implements</a:t>
            </a:r>
          </a:p>
          <a:p>
            <a:pPr>
              <a:tabLst>
                <a:tab pos="271463" algn="l"/>
                <a:tab pos="2686050" algn="l"/>
                <a:tab pos="448627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{</a:t>
            </a:r>
          </a:p>
          <a:p>
            <a:pPr>
              <a:tabLst>
                <a:tab pos="271463" algn="l"/>
                <a:tab pos="2686050" algn="l"/>
                <a:tab pos="448627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virtual bool </a:t>
            </a:r>
            <a:r>
              <a:rPr lang="en-GB" sz="2200" dirty="0" err="1" smtClean="0">
                <a:solidFill>
                  <a:schemeClr val="bg1"/>
                </a:solidFill>
              </a:rPr>
              <a:t>hasNext</a:t>
            </a:r>
            <a:r>
              <a:rPr lang="en-GB" sz="2200" dirty="0" smtClean="0">
                <a:solidFill>
                  <a:schemeClr val="bg1"/>
                </a:solidFill>
              </a:rPr>
              <a:t>()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  <a:r>
              <a:rPr lang="en-GB" sz="2200" dirty="0" smtClean="0">
                <a:solidFill>
                  <a:schemeClr val="bg1"/>
                </a:solidFill>
              </a:rPr>
              <a:t>	// re-implements</a:t>
            </a:r>
            <a:br>
              <a:rPr lang="en-GB" sz="2200" dirty="0" smtClean="0">
                <a:solidFill>
                  <a:schemeClr val="bg1"/>
                </a:solidFill>
              </a:rPr>
            </a:br>
            <a:endParaRPr lang="en-GB" sz="2200" dirty="0" smtClean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2686050" algn="l"/>
                <a:tab pos="448627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</a:t>
            </a:r>
            <a:r>
              <a:rPr lang="en-GB" sz="2200" dirty="0" err="1" smtClean="0">
                <a:solidFill>
                  <a:schemeClr val="bg1"/>
                </a:solidFill>
              </a:rPr>
              <a:t>JValve</a:t>
            </a:r>
            <a:r>
              <a:rPr lang="en-GB" sz="2200" dirty="0" smtClean="0">
                <a:solidFill>
                  <a:schemeClr val="bg1"/>
                </a:solidFill>
              </a:rPr>
              <a:t>&lt;T&gt;	valve;	// open/close</a:t>
            </a:r>
          </a:p>
          <a:p>
            <a:pPr>
              <a:tabLst>
                <a:tab pos="271463" algn="l"/>
                <a:tab pos="2686050" algn="l"/>
                <a:tab pos="448627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</a:t>
            </a:r>
            <a:r>
              <a:rPr lang="en-GB" sz="2200" dirty="0" err="1" smtClean="0">
                <a:solidFill>
                  <a:schemeClr val="bg1"/>
                </a:solidFill>
              </a:rPr>
              <a:t>JObjectSelector</a:t>
            </a:r>
            <a:r>
              <a:rPr lang="en-GB" sz="2200" dirty="0" smtClean="0">
                <a:solidFill>
                  <a:schemeClr val="bg1"/>
                </a:solidFill>
              </a:rPr>
              <a:t>&lt;T&gt;	selector;	// object selection</a:t>
            </a:r>
          </a:p>
          <a:p>
            <a:pPr>
              <a:tabLst>
                <a:tab pos="271463" algn="l"/>
                <a:tab pos="2686050" algn="l"/>
                <a:tab pos="448627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</a:t>
            </a:r>
            <a:r>
              <a:rPr lang="en-GB" sz="2200" dirty="0" err="1" smtClean="0">
                <a:solidFill>
                  <a:schemeClr val="bg1"/>
                </a:solidFill>
              </a:rPr>
              <a:t>JRegulator</a:t>
            </a:r>
            <a:r>
              <a:rPr lang="en-GB" sz="2200" dirty="0" smtClean="0">
                <a:solidFill>
                  <a:schemeClr val="bg1"/>
                </a:solidFill>
              </a:rPr>
              <a:t>	regulator;	// regulate throughput</a:t>
            </a:r>
          </a:p>
          <a:p>
            <a:pPr>
              <a:tabLst>
                <a:tab pos="271463" algn="l"/>
                <a:tab pos="2686050" algn="l"/>
                <a:tab pos="448627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};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91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Pipes (3/4)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Auxiliary class for multiple pipes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9795" y="2666136"/>
            <a:ext cx="7685181" cy="212365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template&lt;class T, </a:t>
            </a:r>
            <a:r>
              <a:rPr lang="en-GB" sz="2200" dirty="0" err="1" smtClean="0">
                <a:solidFill>
                  <a:schemeClr val="bg1"/>
                </a:solidFill>
              </a:rPr>
              <a:t>int</a:t>
            </a:r>
            <a:r>
              <a:rPr lang="en-GB" sz="2200" dirty="0" smtClean="0">
                <a:solidFill>
                  <a:schemeClr val="bg1"/>
                </a:solidFill>
              </a:rPr>
              <a:t> N&gt;</a:t>
            </a:r>
          </a:p>
          <a:p>
            <a:pPr>
              <a:tabLst>
                <a:tab pos="2714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class JLANG::</a:t>
            </a:r>
            <a:r>
              <a:rPr lang="en-GB" sz="2200" dirty="0" err="1" smtClean="0">
                <a:solidFill>
                  <a:schemeClr val="bg1"/>
                </a:solidFill>
              </a:rPr>
              <a:t>JMultiPipe</a:t>
            </a:r>
            <a:r>
              <a:rPr lang="en-GB" sz="2200" dirty="0" smtClean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public </a:t>
            </a:r>
            <a:r>
              <a:rPr lang="en-GB" sz="2200" dirty="0" err="1" smtClean="0">
                <a:solidFill>
                  <a:schemeClr val="bg1"/>
                </a:solidFill>
              </a:rPr>
              <a:t>JPipe</a:t>
            </a:r>
            <a:r>
              <a:rPr lang="en-GB" sz="2200" dirty="0" smtClean="0">
                <a:solidFill>
                  <a:schemeClr val="bg1"/>
                </a:solidFill>
              </a:rPr>
              <a:t>&lt;T&gt;</a:t>
            </a:r>
          </a:p>
          <a:p>
            <a:pPr>
              <a:tabLst>
                <a:tab pos="2714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{</a:t>
            </a:r>
          </a:p>
          <a:p>
            <a:pPr>
              <a:tabLst>
                <a:tab pos="2714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static </a:t>
            </a:r>
            <a:r>
              <a:rPr lang="en-GB" sz="2200" dirty="0" err="1" smtClean="0">
                <a:solidFill>
                  <a:schemeClr val="bg1"/>
                </a:solidFill>
              </a:rPr>
              <a:t>JSinglePointer</a:t>
            </a:r>
            <a:r>
              <a:rPr lang="en-GB" sz="2200" dirty="0" smtClean="0">
                <a:solidFill>
                  <a:schemeClr val="bg1"/>
                </a:solidFill>
              </a:rPr>
              <a:t>&lt; </a:t>
            </a:r>
            <a:r>
              <a:rPr lang="en-GB" sz="2200" dirty="0" err="1" smtClean="0">
                <a:solidFill>
                  <a:schemeClr val="bg1"/>
                </a:solidFill>
              </a:rPr>
              <a:t>JMultiPipe</a:t>
            </a:r>
            <a:r>
              <a:rPr lang="en-GB" sz="2200" dirty="0" smtClean="0">
                <a:solidFill>
                  <a:schemeClr val="bg1"/>
                </a:solidFill>
              </a:rPr>
              <a:t>&lt;T&gt; &gt; pipe;	// common usage</a:t>
            </a:r>
          </a:p>
          <a:p>
            <a:pPr>
              <a:tabLst>
                <a:tab pos="2714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};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60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Pipes (4/4)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Possible </a:t>
            </a:r>
            <a:r>
              <a:rPr lang="en-GB" dirty="0" smtClean="0">
                <a:solidFill>
                  <a:schemeClr val="bg1"/>
                </a:solidFill>
              </a:rPr>
              <a:t>syntax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or any combinations hereof</a:t>
            </a:r>
          </a:p>
        </p:txBody>
      </p:sp>
      <p:sp>
        <p:nvSpPr>
          <p:cNvPr id="7" name="Rectangle 6"/>
          <p:cNvSpPr/>
          <p:nvPr/>
        </p:nvSpPr>
        <p:spPr>
          <a:xfrm>
            <a:off x="1143084" y="2391623"/>
            <a:ext cx="10712916" cy="2400657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6000"/>
              </a:lnSpc>
              <a:tabLst>
                <a:tab pos="2414588" algn="l"/>
                <a:tab pos="5114925" algn="l"/>
                <a:tab pos="7715250" algn="l"/>
              </a:tabLst>
            </a:pPr>
            <a:r>
              <a:rPr lang="en-GB" sz="2200" dirty="0" err="1" smtClean="0">
                <a:solidFill>
                  <a:schemeClr val="bg1"/>
                </a:solidFill>
              </a:rPr>
              <a:t>JObjectIterator</a:t>
            </a:r>
            <a:r>
              <a:rPr lang="en-GB" sz="2200" dirty="0" smtClean="0">
                <a:solidFill>
                  <a:schemeClr val="bg1"/>
                </a:solidFill>
              </a:rPr>
              <a:t>&lt;T&gt;()	| </a:t>
            </a:r>
            <a:r>
              <a:rPr lang="en-GB" sz="2200" dirty="0" err="1">
                <a:solidFill>
                  <a:schemeClr val="bg1"/>
                </a:solidFill>
              </a:rPr>
              <a:t>JValve</a:t>
            </a:r>
            <a:r>
              <a:rPr lang="en-GB" sz="2200" dirty="0">
                <a:solidFill>
                  <a:schemeClr val="bg1"/>
                </a:solidFill>
              </a:rPr>
              <a:t>&lt;T</a:t>
            </a:r>
            <a:r>
              <a:rPr lang="en-GB" sz="2200" dirty="0" smtClean="0">
                <a:solidFill>
                  <a:schemeClr val="bg1"/>
                </a:solidFill>
              </a:rPr>
              <a:t>&gt;()	| </a:t>
            </a:r>
            <a:r>
              <a:rPr lang="en-GB" sz="2200" dirty="0" err="1" smtClean="0">
                <a:solidFill>
                  <a:schemeClr val="bg1"/>
                </a:solidFill>
              </a:rPr>
              <a:t>JObjectOutput</a:t>
            </a:r>
            <a:r>
              <a:rPr lang="en-GB" sz="2200" dirty="0" smtClean="0">
                <a:solidFill>
                  <a:schemeClr val="bg1"/>
                </a:solidFill>
              </a:rPr>
              <a:t>&lt;T&gt;();	// select data type</a:t>
            </a:r>
          </a:p>
          <a:p>
            <a:pPr>
              <a:lnSpc>
                <a:spcPts val="6000"/>
              </a:lnSpc>
              <a:tabLst>
                <a:tab pos="2414588" algn="l"/>
                <a:tab pos="5114925" algn="l"/>
                <a:tab pos="7715250" algn="l"/>
              </a:tabLst>
            </a:pPr>
            <a:r>
              <a:rPr lang="en-GB" sz="2200" dirty="0" err="1" smtClean="0">
                <a:solidFill>
                  <a:schemeClr val="bg1"/>
                </a:solidFill>
              </a:rPr>
              <a:t>JObjectIterator</a:t>
            </a:r>
            <a:r>
              <a:rPr lang="en-GB" sz="2200" dirty="0" smtClean="0">
                <a:solidFill>
                  <a:schemeClr val="bg1"/>
                </a:solidFill>
              </a:rPr>
              <a:t>&lt;T&gt;()	| </a:t>
            </a:r>
            <a:r>
              <a:rPr lang="en-GB" sz="2200" dirty="0" err="1" smtClean="0">
                <a:solidFill>
                  <a:schemeClr val="bg1"/>
                </a:solidFill>
              </a:rPr>
              <a:t>JObjectSelector</a:t>
            </a:r>
            <a:r>
              <a:rPr lang="en-GB" sz="2200" dirty="0" smtClean="0">
                <a:solidFill>
                  <a:schemeClr val="bg1"/>
                </a:solidFill>
              </a:rPr>
              <a:t>&lt;T&gt;()	| </a:t>
            </a:r>
            <a:r>
              <a:rPr lang="en-GB" sz="2200" dirty="0" err="1">
                <a:solidFill>
                  <a:schemeClr val="bg1"/>
                </a:solidFill>
              </a:rPr>
              <a:t>JObjectOutput</a:t>
            </a:r>
            <a:r>
              <a:rPr lang="en-GB" sz="2200" dirty="0">
                <a:solidFill>
                  <a:schemeClr val="bg1"/>
                </a:solidFill>
              </a:rPr>
              <a:t>&lt;T&gt;();	// select </a:t>
            </a:r>
            <a:r>
              <a:rPr lang="en-GB" sz="2200" dirty="0" smtClean="0">
                <a:solidFill>
                  <a:schemeClr val="bg1"/>
                </a:solidFill>
              </a:rPr>
              <a:t>objects</a:t>
            </a:r>
          </a:p>
          <a:p>
            <a:pPr>
              <a:lnSpc>
                <a:spcPts val="6000"/>
              </a:lnSpc>
              <a:tabLst>
                <a:tab pos="2414588" algn="l"/>
                <a:tab pos="5114925" algn="l"/>
                <a:tab pos="7715250" algn="l"/>
              </a:tabLst>
            </a:pPr>
            <a:r>
              <a:rPr lang="en-GB" sz="2200" dirty="0" err="1" smtClean="0">
                <a:solidFill>
                  <a:schemeClr val="bg1"/>
                </a:solidFill>
              </a:rPr>
              <a:t>JObjectIterator</a:t>
            </a:r>
            <a:r>
              <a:rPr lang="en-GB" sz="2200" dirty="0" smtClean="0">
                <a:solidFill>
                  <a:schemeClr val="bg1"/>
                </a:solidFill>
              </a:rPr>
              <a:t>&lt;T&gt;()	| </a:t>
            </a:r>
            <a:r>
              <a:rPr lang="en-GB" sz="2200" dirty="0" err="1" smtClean="0">
                <a:solidFill>
                  <a:schemeClr val="bg1"/>
                </a:solidFill>
              </a:rPr>
              <a:t>JRegulator</a:t>
            </a:r>
            <a:r>
              <a:rPr lang="en-GB" sz="2200" dirty="0" smtClean="0">
                <a:solidFill>
                  <a:schemeClr val="bg1"/>
                </a:solidFill>
              </a:rPr>
              <a:t>()	| </a:t>
            </a:r>
            <a:r>
              <a:rPr lang="en-GB" sz="2200" dirty="0" err="1">
                <a:solidFill>
                  <a:schemeClr val="bg1"/>
                </a:solidFill>
              </a:rPr>
              <a:t>JObjectOutput</a:t>
            </a:r>
            <a:r>
              <a:rPr lang="en-GB" sz="2200" dirty="0">
                <a:solidFill>
                  <a:schemeClr val="bg1"/>
                </a:solidFill>
              </a:rPr>
              <a:t>&lt;T</a:t>
            </a:r>
            <a:r>
              <a:rPr lang="en-GB" sz="2200" dirty="0" smtClean="0">
                <a:solidFill>
                  <a:schemeClr val="bg1"/>
                </a:solidFill>
              </a:rPr>
              <a:t>&gt;();	// regulate throughput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41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JPrint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Implementation</a:t>
            </a: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Syntax</a:t>
            </a:r>
          </a:p>
          <a:p>
            <a:pPr marL="457200" lvl="1" indent="0">
              <a:buNone/>
            </a:pPr>
            <a:r>
              <a:rPr lang="en-GB" dirty="0" err="1" smtClean="0">
                <a:solidFill>
                  <a:schemeClr val="bg1"/>
                </a:solidFill>
              </a:rPr>
              <a:t>JPrint</a:t>
            </a:r>
            <a:r>
              <a:rPr lang="en-GB" dirty="0" smtClean="0">
                <a:solidFill>
                  <a:schemeClr val="bg1"/>
                </a:solidFill>
              </a:rPr>
              <a:t> -f &lt;file name&gt; -C -JDAQ\.\*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will print everything but DAQ data</a:t>
            </a: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430608" y="2532803"/>
            <a:ext cx="5478616" cy="14465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514600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JMultipleFileScanner</a:t>
            </a:r>
            <a:r>
              <a:rPr lang="en-GB" sz="2200" dirty="0">
                <a:solidFill>
                  <a:schemeClr val="bg1"/>
                </a:solidFill>
              </a:rPr>
              <a:t>	&lt;</a:t>
            </a:r>
            <a:r>
              <a:rPr lang="en-GB" sz="2200" dirty="0" err="1">
                <a:solidFill>
                  <a:schemeClr val="bg1"/>
                </a:solidFill>
              </a:rPr>
              <a:t>JAllTypes_t</a:t>
            </a:r>
            <a:r>
              <a:rPr lang="en-GB" sz="2200" dirty="0">
                <a:solidFill>
                  <a:schemeClr val="bg1"/>
                </a:solidFill>
              </a:rPr>
              <a:t>&gt; 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2514600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JStreamObjectOutput</a:t>
            </a:r>
            <a:r>
              <a:rPr lang="en-GB" sz="2200" dirty="0">
                <a:solidFill>
                  <a:schemeClr val="bg1"/>
                </a:solidFill>
              </a:rPr>
              <a:t>	&lt;</a:t>
            </a:r>
            <a:r>
              <a:rPr lang="en-GB" sz="2200" dirty="0" err="1">
                <a:solidFill>
                  <a:schemeClr val="bg1"/>
                </a:solidFill>
              </a:rPr>
              <a:t>JAllTypes_t</a:t>
            </a:r>
            <a:r>
              <a:rPr lang="en-GB" sz="2200" dirty="0">
                <a:solidFill>
                  <a:schemeClr val="bg1"/>
                </a:solidFill>
              </a:rPr>
              <a:t>&gt; out(</a:t>
            </a:r>
            <a:r>
              <a:rPr lang="en-GB" sz="2200" dirty="0" err="1">
                <a:solidFill>
                  <a:schemeClr val="bg1"/>
                </a:solidFill>
              </a:rPr>
              <a:t>cout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>
              <a:tabLst>
                <a:tab pos="25146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/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 err="1" smtClean="0">
                <a:solidFill>
                  <a:schemeClr val="bg1"/>
                </a:solidFill>
              </a:rPr>
              <a:t>inputFile</a:t>
            </a:r>
            <a:r>
              <a:rPr lang="en-GB" sz="2200" dirty="0" smtClean="0">
                <a:solidFill>
                  <a:schemeClr val="bg1"/>
                </a:solidFill>
              </a:rPr>
              <a:t> | </a:t>
            </a:r>
            <a:r>
              <a:rPr lang="en-GB" sz="2200" dirty="0" err="1" smtClean="0">
                <a:solidFill>
                  <a:schemeClr val="bg1"/>
                </a:solidFill>
              </a:rPr>
              <a:t>JValve</a:t>
            </a:r>
            <a:r>
              <a:rPr lang="en-GB" sz="2200" dirty="0" smtClean="0">
                <a:solidFill>
                  <a:schemeClr val="bg1"/>
                </a:solidFill>
              </a:rPr>
              <a:t>&lt;&gt;(selection) | out;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04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JConvert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Implementation</a:t>
            </a: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Syntax</a:t>
            </a:r>
          </a:p>
          <a:p>
            <a:pPr marL="457200" lvl="1" indent="0">
              <a:buNone/>
            </a:pPr>
            <a:r>
              <a:rPr lang="en-GB" dirty="0" err="1" smtClean="0">
                <a:solidFill>
                  <a:schemeClr val="bg1"/>
                </a:solidFill>
              </a:rPr>
              <a:t>JConvert</a:t>
            </a:r>
            <a:r>
              <a:rPr lang="en-GB" dirty="0" smtClean="0">
                <a:solidFill>
                  <a:schemeClr val="bg1"/>
                </a:solidFill>
              </a:rPr>
              <a:t> -f &lt;file name&gt; -C -\.\* -C +</a:t>
            </a:r>
            <a:r>
              <a:rPr lang="en-GB" dirty="0" err="1" smtClean="0">
                <a:solidFill>
                  <a:schemeClr val="bg1"/>
                </a:solidFill>
              </a:rPr>
              <a:t>JDAQEvent</a:t>
            </a:r>
            <a:r>
              <a:rPr lang="en-GB" dirty="0" smtClean="0">
                <a:solidFill>
                  <a:schemeClr val="bg1"/>
                </a:solidFill>
              </a:rPr>
              <a:t/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will only write DAQ events to output file (e.g. to save disk space)</a:t>
            </a: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430608" y="2522490"/>
            <a:ext cx="5641288" cy="14465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 anchor="ctr" anchorCtr="0">
            <a:spAutoFit/>
          </a:bodyPr>
          <a:lstStyle/>
          <a:p>
            <a:pPr>
              <a:tabLst>
                <a:tab pos="2414588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JMultipleFileScanner</a:t>
            </a:r>
            <a:r>
              <a:rPr lang="en-GB" sz="2200" dirty="0">
                <a:solidFill>
                  <a:schemeClr val="bg1"/>
                </a:solidFill>
              </a:rPr>
              <a:t>	&lt;</a:t>
            </a:r>
            <a:r>
              <a:rPr lang="en-GB" sz="2200" dirty="0" err="1">
                <a:solidFill>
                  <a:schemeClr val="bg1"/>
                </a:solidFill>
              </a:rPr>
              <a:t>JAllTypes_t</a:t>
            </a:r>
            <a:r>
              <a:rPr lang="en-GB" sz="2200" dirty="0">
                <a:solidFill>
                  <a:schemeClr val="bg1"/>
                </a:solidFill>
              </a:rPr>
              <a:t>&gt; 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2414588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JFileRecorder</a:t>
            </a:r>
            <a:r>
              <a:rPr lang="en-GB" sz="2200" dirty="0">
                <a:solidFill>
                  <a:schemeClr val="bg1"/>
                </a:solidFill>
              </a:rPr>
              <a:t>	&lt;</a:t>
            </a:r>
            <a:r>
              <a:rPr lang="en-GB" sz="2200" dirty="0" err="1">
                <a:solidFill>
                  <a:schemeClr val="bg1"/>
                </a:solidFill>
              </a:rPr>
              <a:t>JAllTypes_t</a:t>
            </a:r>
            <a:r>
              <a:rPr lang="en-GB" sz="2200" dirty="0">
                <a:solidFill>
                  <a:schemeClr val="bg1"/>
                </a:solidFill>
              </a:rPr>
              <a:t>&gt; </a:t>
            </a:r>
            <a:r>
              <a:rPr lang="en-GB" sz="2200" dirty="0" err="1">
                <a:solidFill>
                  <a:schemeClr val="bg1"/>
                </a:solidFill>
              </a:rPr>
              <a:t>outputFile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24145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/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 err="1" smtClean="0">
                <a:solidFill>
                  <a:schemeClr val="bg1"/>
                </a:solidFill>
              </a:rPr>
              <a:t>inputFile</a:t>
            </a:r>
            <a:r>
              <a:rPr lang="en-GB" sz="2200" dirty="0" smtClean="0">
                <a:solidFill>
                  <a:schemeClr val="bg1"/>
                </a:solidFill>
              </a:rPr>
              <a:t> | </a:t>
            </a:r>
            <a:r>
              <a:rPr lang="en-GB" sz="2200" dirty="0" err="1" smtClean="0">
                <a:solidFill>
                  <a:schemeClr val="bg1"/>
                </a:solidFill>
              </a:rPr>
              <a:t>JValve</a:t>
            </a:r>
            <a:r>
              <a:rPr lang="en-GB" sz="2200" dirty="0" smtClean="0">
                <a:solidFill>
                  <a:schemeClr val="bg1"/>
                </a:solidFill>
              </a:rPr>
              <a:t>&lt;&gt;(selection) | </a:t>
            </a:r>
            <a:r>
              <a:rPr lang="en-GB" sz="2200" dirty="0" err="1" smtClean="0">
                <a:solidFill>
                  <a:schemeClr val="bg1"/>
                </a:solidFill>
              </a:rPr>
              <a:t>outputFile</a:t>
            </a:r>
            <a:r>
              <a:rPr lang="en-GB" sz="2200" dirty="0" smtClean="0">
                <a:solidFill>
                  <a:schemeClr val="bg1"/>
                </a:solidFill>
              </a:rPr>
              <a:t>;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94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JRegurgitate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Implementation</a:t>
            </a: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Syntax</a:t>
            </a:r>
          </a:p>
          <a:p>
            <a:pPr marL="457200" lvl="1" indent="0">
              <a:buNone/>
            </a:pPr>
            <a:r>
              <a:rPr lang="en-GB" dirty="0" err="1" smtClean="0">
                <a:solidFill>
                  <a:schemeClr val="bg1"/>
                </a:solidFill>
              </a:rPr>
              <a:t>JRegurgitate</a:t>
            </a:r>
            <a:r>
              <a:rPr lang="en-GB" dirty="0" smtClean="0">
                <a:solidFill>
                  <a:schemeClr val="bg1"/>
                </a:solidFill>
              </a:rPr>
              <a:t> -f &lt;file name&gt; -H &lt;host name&gt; -C </a:t>
            </a:r>
            <a:r>
              <a:rPr lang="en-GB" dirty="0" err="1" smtClean="0">
                <a:solidFill>
                  <a:schemeClr val="bg1"/>
                </a:solidFill>
              </a:rPr>
              <a:t>JDAQEvent</a:t>
            </a:r>
            <a:r>
              <a:rPr lang="en-GB" dirty="0" smtClean="0">
                <a:solidFill>
                  <a:schemeClr val="bg1"/>
                </a:solidFill>
              </a:rPr>
              <a:t> -R &lt;rate Hz&gt;</a:t>
            </a:r>
          </a:p>
          <a:p>
            <a:pPr marL="457200" lvl="1" indent="0">
              <a:buNone/>
            </a:pPr>
            <a:r>
              <a:rPr lang="en-GB" dirty="0" smtClean="0">
                <a:solidFill>
                  <a:schemeClr val="bg1"/>
                </a:solidFill>
              </a:rPr>
              <a:t>will read DAQ events from the file with given name and sends them to 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the </a:t>
            </a:r>
            <a:r>
              <a:rPr lang="en-GB" dirty="0" err="1" smtClean="0">
                <a:solidFill>
                  <a:schemeClr val="bg1"/>
                </a:solidFill>
              </a:rPr>
              <a:t>JLigier</a:t>
            </a:r>
            <a:r>
              <a:rPr lang="en-GB" dirty="0" smtClean="0">
                <a:solidFill>
                  <a:schemeClr val="bg1"/>
                </a:solidFill>
              </a:rPr>
              <a:t> on given host at </a:t>
            </a:r>
            <a:r>
              <a:rPr lang="en-GB" dirty="0">
                <a:solidFill>
                  <a:schemeClr val="bg1"/>
                </a:solidFill>
              </a:rPr>
              <a:t>specified rate </a:t>
            </a:r>
            <a:endParaRPr lang="en-GB" dirty="0" smtClean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30608" y="2551521"/>
            <a:ext cx="6445675" cy="14465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 anchor="ctr" anchorCtr="0">
            <a:spAutoFit/>
          </a:bodyPr>
          <a:lstStyle/>
          <a:p>
            <a:pPr>
              <a:tabLst>
                <a:tab pos="3043238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JMultipleFileScanner</a:t>
            </a:r>
            <a:r>
              <a:rPr lang="en-GB" sz="2200" dirty="0">
                <a:solidFill>
                  <a:schemeClr val="bg1"/>
                </a:solidFill>
              </a:rPr>
              <a:t>	&lt;</a:t>
            </a:r>
            <a:r>
              <a:rPr lang="en-GB" sz="2200" dirty="0" err="1">
                <a:solidFill>
                  <a:schemeClr val="bg1"/>
                </a:solidFill>
              </a:rPr>
              <a:t>JAllTypes_t</a:t>
            </a:r>
            <a:r>
              <a:rPr lang="en-GB" sz="2200" dirty="0">
                <a:solidFill>
                  <a:schemeClr val="bg1"/>
                </a:solidFill>
              </a:rPr>
              <a:t>&gt; 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3043238" algn="l"/>
              </a:tabLst>
            </a:pPr>
            <a:r>
              <a:rPr lang="en-GB" sz="2200" dirty="0" err="1" smtClean="0">
                <a:solidFill>
                  <a:schemeClr val="bg1"/>
                </a:solidFill>
              </a:rPr>
              <a:t>JControlHostObjectOutput</a:t>
            </a:r>
            <a:r>
              <a:rPr lang="en-GB" sz="2200" dirty="0" smtClean="0">
                <a:solidFill>
                  <a:schemeClr val="bg1"/>
                </a:solidFill>
              </a:rPr>
              <a:t>&lt;</a:t>
            </a:r>
            <a:r>
              <a:rPr lang="en-GB" sz="2200" dirty="0" err="1" smtClean="0">
                <a:solidFill>
                  <a:schemeClr val="bg1"/>
                </a:solidFill>
              </a:rPr>
              <a:t>JAllTypes_t</a:t>
            </a:r>
            <a:r>
              <a:rPr lang="en-GB" sz="2200" dirty="0">
                <a:solidFill>
                  <a:schemeClr val="bg1"/>
                </a:solidFill>
              </a:rPr>
              <a:t>&gt; </a:t>
            </a:r>
            <a:r>
              <a:rPr lang="en-GB" sz="2200" dirty="0" err="1">
                <a:solidFill>
                  <a:schemeClr val="bg1"/>
                </a:solidFill>
              </a:rPr>
              <a:t>outputFile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3043238" algn="l"/>
              </a:tabLst>
            </a:pPr>
            <a:r>
              <a:rPr lang="en-GB" sz="2200" dirty="0">
                <a:solidFill>
                  <a:schemeClr val="bg1"/>
                </a:solidFill>
              </a:rPr>
              <a:t/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 err="1" smtClean="0">
                <a:solidFill>
                  <a:schemeClr val="bg1"/>
                </a:solidFill>
              </a:rPr>
              <a:t>inputFile</a:t>
            </a:r>
            <a:r>
              <a:rPr lang="en-GB" sz="2200" dirty="0" smtClean="0">
                <a:solidFill>
                  <a:schemeClr val="bg1"/>
                </a:solidFill>
              </a:rPr>
              <a:t> | </a:t>
            </a:r>
            <a:r>
              <a:rPr lang="en-GB" sz="2200" dirty="0" err="1" smtClean="0">
                <a:solidFill>
                  <a:schemeClr val="bg1"/>
                </a:solidFill>
              </a:rPr>
              <a:t>JValve</a:t>
            </a:r>
            <a:r>
              <a:rPr lang="en-GB" sz="2200" dirty="0" smtClean="0">
                <a:solidFill>
                  <a:schemeClr val="bg1"/>
                </a:solidFill>
              </a:rPr>
              <a:t>&lt;&gt;(selection) | regulator | </a:t>
            </a:r>
            <a:r>
              <a:rPr lang="en-GB" sz="2200" dirty="0" err="1" smtClean="0">
                <a:solidFill>
                  <a:schemeClr val="bg1"/>
                </a:solidFill>
              </a:rPr>
              <a:t>outputFile</a:t>
            </a:r>
            <a:r>
              <a:rPr lang="en-GB" sz="2200" dirty="0" smtClean="0">
                <a:solidFill>
                  <a:schemeClr val="bg1"/>
                </a:solidFill>
              </a:rPr>
              <a:t>;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66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Example 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28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253485" y="1574077"/>
            <a:ext cx="9949840" cy="517064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r>
              <a:rPr lang="en-GB" sz="2200" dirty="0" err="1" smtClean="0">
                <a:solidFill>
                  <a:schemeClr val="bg1"/>
                </a:solidFill>
              </a:rPr>
              <a:t>JMultipleFileScanner</a:t>
            </a:r>
            <a:r>
              <a:rPr lang="en-GB" sz="2200" dirty="0" smtClean="0">
                <a:solidFill>
                  <a:schemeClr val="bg1"/>
                </a:solidFill>
              </a:rPr>
              <a:t>&lt;</a:t>
            </a:r>
            <a:r>
              <a:rPr lang="en-GB" sz="2200" dirty="0" err="1" smtClean="0">
                <a:solidFill>
                  <a:schemeClr val="bg1"/>
                </a:solidFill>
              </a:rPr>
              <a:t>JDAQEvent</a:t>
            </a:r>
            <a:r>
              <a:rPr lang="en-GB" sz="2200" dirty="0" smtClean="0">
                <a:solidFill>
                  <a:schemeClr val="bg1"/>
                </a:solidFill>
              </a:rPr>
              <a:t>&gt; </a:t>
            </a:r>
            <a:r>
              <a:rPr lang="en-GB" sz="2200" dirty="0" err="1" smtClean="0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;	// </a:t>
            </a:r>
            <a:r>
              <a:rPr lang="en-GB" sz="2200" dirty="0" smtClean="0">
                <a:solidFill>
                  <a:schemeClr val="bg1"/>
                </a:solidFill>
              </a:rPr>
              <a:t>sequential </a:t>
            </a:r>
            <a:r>
              <a:rPr lang="en-GB" sz="2200" dirty="0">
                <a:solidFill>
                  <a:schemeClr val="bg1"/>
                </a:solidFill>
              </a:rPr>
              <a:t>access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JTreeScanner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Evt</a:t>
            </a:r>
            <a:r>
              <a:rPr lang="en-GB" sz="2200" dirty="0">
                <a:solidFill>
                  <a:schemeClr val="bg1"/>
                </a:solidFill>
              </a:rPr>
              <a:t>&gt; in(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);	// direct access to Monte Carlo </a:t>
            </a:r>
            <a:r>
              <a:rPr lang="en-GB" sz="2200" dirty="0" err="1">
                <a:solidFill>
                  <a:schemeClr val="bg1"/>
                </a:solidFill>
              </a:rPr>
              <a:t>TTree</a:t>
            </a: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while (</a:t>
            </a:r>
            <a:r>
              <a:rPr lang="en-GB" sz="2200" dirty="0" err="1">
                <a:solidFill>
                  <a:schemeClr val="bg1"/>
                </a:solidFill>
              </a:rPr>
              <a:t>inputFile.hasNext</a:t>
            </a:r>
            <a:r>
              <a:rPr lang="en-GB" sz="2200" dirty="0">
                <a:solidFill>
                  <a:schemeClr val="bg1"/>
                </a:solidFill>
              </a:rPr>
              <a:t>()) {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JDAQEvent</a:t>
            </a:r>
            <a:r>
              <a:rPr lang="en-GB" sz="2200" dirty="0">
                <a:solidFill>
                  <a:schemeClr val="bg1"/>
                </a:solidFill>
              </a:rPr>
              <a:t>*	</a:t>
            </a:r>
            <a:r>
              <a:rPr lang="en-GB" sz="2200" dirty="0" err="1">
                <a:solidFill>
                  <a:schemeClr val="bg1"/>
                </a:solidFill>
              </a:rPr>
              <a:t>tev</a:t>
            </a:r>
            <a:r>
              <a:rPr lang="en-GB" sz="2200" dirty="0">
                <a:solidFill>
                  <a:schemeClr val="bg1"/>
                </a:solidFill>
              </a:rPr>
              <a:t>	=	</a:t>
            </a:r>
            <a:r>
              <a:rPr lang="en-GB" sz="2200" dirty="0" err="1">
                <a:solidFill>
                  <a:schemeClr val="bg1"/>
                </a:solidFill>
              </a:rPr>
              <a:t>inputFile.next</a:t>
            </a:r>
            <a:r>
              <a:rPr lang="en-GB" sz="2200" dirty="0">
                <a:solidFill>
                  <a:schemeClr val="bg1"/>
                </a:solidFill>
              </a:rPr>
              <a:t>();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Evt</a:t>
            </a:r>
            <a:r>
              <a:rPr lang="en-GB" sz="2200" dirty="0">
                <a:solidFill>
                  <a:schemeClr val="bg1"/>
                </a:solidFill>
              </a:rPr>
              <a:t>*	event	=	</a:t>
            </a:r>
            <a:r>
              <a:rPr lang="en-GB" sz="2200" dirty="0" err="1">
                <a:solidFill>
                  <a:schemeClr val="bg1"/>
                </a:solidFill>
              </a:rPr>
              <a:t>in.getEntry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tev</a:t>
            </a:r>
            <a:r>
              <a:rPr lang="en-GB" sz="2200" dirty="0">
                <a:solidFill>
                  <a:schemeClr val="bg1"/>
                </a:solidFill>
              </a:rPr>
              <a:t>-&gt;</a:t>
            </a:r>
            <a:r>
              <a:rPr lang="en-GB" sz="2200" dirty="0" err="1">
                <a:solidFill>
                  <a:schemeClr val="bg1"/>
                </a:solidFill>
              </a:rPr>
              <a:t>getCounter</a:t>
            </a:r>
            <a:r>
              <a:rPr lang="en-GB" sz="2200" dirty="0">
                <a:solidFill>
                  <a:schemeClr val="bg1"/>
                </a:solidFill>
              </a:rPr>
              <a:t>());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JTimeConverter</a:t>
            </a:r>
            <a:r>
              <a:rPr lang="en-GB" sz="2200" dirty="0">
                <a:solidFill>
                  <a:schemeClr val="bg1"/>
                </a:solidFill>
              </a:rPr>
              <a:t> converter(*event, *</a:t>
            </a:r>
            <a:r>
              <a:rPr lang="en-GB" sz="2200" dirty="0" err="1">
                <a:solidFill>
                  <a:schemeClr val="bg1"/>
                </a:solidFill>
              </a:rPr>
              <a:t>tev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Hit::t ≈ </a:t>
            </a:r>
            <a:r>
              <a:rPr lang="en-GB" sz="2200" dirty="0" err="1">
                <a:solidFill>
                  <a:schemeClr val="bg1"/>
                </a:solidFill>
              </a:rPr>
              <a:t>converter.getTime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JDAQHit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Hit::t = </a:t>
            </a:r>
            <a:r>
              <a:rPr lang="en-GB" sz="2200" dirty="0" err="1">
                <a:solidFill>
                  <a:schemeClr val="bg1"/>
                </a:solidFill>
              </a:rPr>
              <a:t>converter.getTime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JDAQHit</a:t>
            </a:r>
            <a:r>
              <a:rPr lang="en-GB" sz="2200" dirty="0">
                <a:solidFill>
                  <a:schemeClr val="bg1"/>
                </a:solidFill>
              </a:rPr>
              <a:t>, </a:t>
            </a:r>
            <a:r>
              <a:rPr lang="en-GB" sz="2200" dirty="0" err="1">
                <a:solidFill>
                  <a:schemeClr val="bg1"/>
                </a:solidFill>
              </a:rPr>
              <a:t>JCalibration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</a:t>
            </a:r>
          </a:p>
        </p:txBody>
      </p:sp>
      <p:sp>
        <p:nvSpPr>
          <p:cNvPr id="6" name="Oval 5"/>
          <p:cNvSpPr/>
          <p:nvPr/>
        </p:nvSpPr>
        <p:spPr>
          <a:xfrm>
            <a:off x="4779151" y="3790186"/>
            <a:ext cx="3240000" cy="720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dirty="0">
              <a:solidFill>
                <a:schemeClr val="bg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4530147" y="894712"/>
            <a:ext cx="0" cy="720000"/>
          </a:xfrm>
          <a:prstGeom prst="line">
            <a:avLst/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914052" y="174712"/>
            <a:ext cx="3240000" cy="720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400" dirty="0" smtClean="0">
                <a:solidFill>
                  <a:schemeClr val="bg1"/>
                </a:solidFill>
              </a:rPr>
              <a:t>data type </a:t>
            </a:r>
            <a:r>
              <a:rPr lang="en-GB" sz="2400" dirty="0">
                <a:solidFill>
                  <a:schemeClr val="bg1"/>
                </a:solidFill>
              </a:rPr>
              <a:t>to read</a:t>
            </a:r>
          </a:p>
        </p:txBody>
      </p:sp>
    </p:spTree>
    <p:extLst>
      <p:ext uri="{BB962C8B-B14F-4D97-AF65-F5344CB8AC3E}">
        <p14:creationId xmlns:p14="http://schemas.microsoft.com/office/powerpoint/2010/main" val="238874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Example 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29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081967" y="2552510"/>
            <a:ext cx="7995074" cy="313932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4397375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JTriggeredFileScanner</a:t>
            </a:r>
            <a:r>
              <a:rPr lang="en-GB" sz="2200" dirty="0" smtClean="0">
                <a:solidFill>
                  <a:schemeClr val="bg1"/>
                </a:solidFill>
              </a:rPr>
              <a:t>&lt;&gt; </a:t>
            </a:r>
            <a:r>
              <a:rPr lang="en-GB" sz="2200" dirty="0" err="1" smtClean="0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;	// sequential access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439737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4397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while (</a:t>
            </a:r>
            <a:r>
              <a:rPr lang="en-GB" sz="2200" dirty="0" err="1">
                <a:solidFill>
                  <a:schemeClr val="bg1"/>
                </a:solidFill>
              </a:rPr>
              <a:t>inputFile.hasNext</a:t>
            </a:r>
            <a:r>
              <a:rPr lang="en-GB" sz="2200" dirty="0">
                <a:solidFill>
                  <a:schemeClr val="bg1"/>
                </a:solidFill>
              </a:rPr>
              <a:t>()) {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439737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4397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JTriggeredFileScanner</a:t>
            </a:r>
            <a:r>
              <a:rPr lang="en-GB" sz="2200" dirty="0">
                <a:solidFill>
                  <a:schemeClr val="bg1"/>
                </a:solidFill>
              </a:rPr>
              <a:t>&lt;&gt;::</a:t>
            </a:r>
            <a:r>
              <a:rPr lang="en-GB" sz="2200" dirty="0" err="1">
                <a:solidFill>
                  <a:schemeClr val="bg1"/>
                </a:solidFill>
              </a:rPr>
              <a:t>multi_pointer_type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ps</a:t>
            </a:r>
            <a:r>
              <a:rPr lang="en-GB" sz="2200" dirty="0">
                <a:solidFill>
                  <a:schemeClr val="bg1"/>
                </a:solidFill>
              </a:rPr>
              <a:t> = </a:t>
            </a:r>
            <a:r>
              <a:rPr lang="en-GB" sz="2200" dirty="0" err="1">
                <a:solidFill>
                  <a:schemeClr val="bg1"/>
                </a:solidFill>
              </a:rPr>
              <a:t>inputFile.next</a:t>
            </a:r>
            <a:r>
              <a:rPr lang="en-GB" sz="2200" dirty="0">
                <a:solidFill>
                  <a:schemeClr val="bg1"/>
                </a:solidFill>
              </a:rPr>
              <a:t>();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439737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4397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JDAQEvent</a:t>
            </a:r>
            <a:r>
              <a:rPr lang="en-GB" sz="2200" dirty="0">
                <a:solidFill>
                  <a:schemeClr val="bg1"/>
                </a:solidFill>
              </a:rPr>
              <a:t>*	</a:t>
            </a:r>
            <a:r>
              <a:rPr lang="en-GB" sz="2200" dirty="0" err="1">
                <a:solidFill>
                  <a:schemeClr val="bg1"/>
                </a:solidFill>
              </a:rPr>
              <a:t>tev</a:t>
            </a:r>
            <a:r>
              <a:rPr lang="en-GB" sz="2200" dirty="0">
                <a:solidFill>
                  <a:schemeClr val="bg1"/>
                </a:solidFill>
              </a:rPr>
              <a:t>	=	</a:t>
            </a:r>
            <a:r>
              <a:rPr lang="en-GB" sz="2200" dirty="0" err="1">
                <a:solidFill>
                  <a:schemeClr val="bg1"/>
                </a:solidFill>
              </a:rPr>
              <a:t>ps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4397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Evt</a:t>
            </a:r>
            <a:r>
              <a:rPr lang="en-GB" sz="2200" dirty="0">
                <a:solidFill>
                  <a:schemeClr val="bg1"/>
                </a:solidFill>
              </a:rPr>
              <a:t>*	event	=	</a:t>
            </a:r>
            <a:r>
              <a:rPr lang="en-GB" sz="2200" dirty="0" err="1">
                <a:solidFill>
                  <a:schemeClr val="bg1"/>
                </a:solidFill>
              </a:rPr>
              <a:t>ps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4397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761389" y="2290944"/>
            <a:ext cx="0" cy="360000"/>
          </a:xfrm>
          <a:prstGeom prst="line">
            <a:avLst/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3201486" y="1560587"/>
            <a:ext cx="3240000" cy="720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optional </a:t>
            </a:r>
            <a:r>
              <a:rPr lang="en-GB" sz="2400" dirty="0" smtClean="0">
                <a:solidFill>
                  <a:schemeClr val="bg1"/>
                </a:solidFill>
              </a:rPr>
              <a:t>types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107657" y="4607296"/>
            <a:ext cx="3240000" cy="720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linked pointers</a:t>
            </a: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5412457" y="5031152"/>
            <a:ext cx="720000" cy="72000"/>
          </a:xfrm>
          <a:prstGeom prst="line">
            <a:avLst/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406713" y="4842608"/>
            <a:ext cx="720000" cy="72000"/>
          </a:xfrm>
          <a:prstGeom prst="line">
            <a:avLst/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396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Interfaces </a:t>
            </a:r>
            <a:r>
              <a:rPr lang="en-GB" dirty="0" smtClean="0">
                <a:solidFill>
                  <a:schemeClr val="bg1"/>
                </a:solidFill>
              </a:rPr>
              <a:t>(2/6)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Rewinding of device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07201" y="2688190"/>
            <a:ext cx="3317575" cy="17851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JLANG::</a:t>
            </a:r>
            <a:r>
              <a:rPr lang="en-GB" sz="2200" dirty="0" err="1" smtClean="0">
                <a:solidFill>
                  <a:schemeClr val="bg1"/>
                </a:solidFill>
              </a:rPr>
              <a:t>JRewindable</a:t>
            </a:r>
            <a:r>
              <a:rPr lang="en-GB" sz="2200" dirty="0" smtClean="0">
                <a:solidFill>
                  <a:schemeClr val="bg1"/>
                </a:solidFill>
              </a:rPr>
              <a:t> </a:t>
            </a: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>
              <a:lnSpc>
                <a:spcPct val="50000"/>
              </a:lnSpc>
              <a:tabLst>
                <a:tab pos="271463" algn="l"/>
                <a:tab pos="1614488" algn="l"/>
                <a:tab pos="385762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 virtual void rewind() = 0;</a:t>
            </a:r>
          </a:p>
          <a:p>
            <a:pPr>
              <a:lnSpc>
                <a:spcPct val="50000"/>
              </a:lnSpc>
              <a:tabLst>
                <a:tab pos="271463" algn="l"/>
                <a:tab pos="1614488" algn="l"/>
                <a:tab pos="385762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};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21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Example 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30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430309" y="2491877"/>
            <a:ext cx="6546536" cy="280076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185738" algn="l"/>
                <a:tab pos="1611313" algn="l"/>
                <a:tab pos="2147888" algn="ctr"/>
                <a:tab pos="2684463" algn="l"/>
                <a:tab pos="4122738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JMultipleFileScanner</a:t>
            </a:r>
            <a:r>
              <a:rPr lang="en-GB" sz="2200" dirty="0">
                <a:solidFill>
                  <a:schemeClr val="bg1"/>
                </a:solidFill>
              </a:rPr>
              <a:t>&lt;&gt;	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;	// simple file list</a:t>
            </a:r>
          </a:p>
          <a:p>
            <a:pPr>
              <a:tabLst>
                <a:tab pos="185738" algn="l"/>
                <a:tab pos="1611313" algn="l"/>
                <a:tab pos="2147888" algn="ctr"/>
                <a:tab pos="2684463" algn="l"/>
                <a:tab pos="4122738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147888" algn="ctr"/>
                <a:tab pos="2684463" algn="l"/>
                <a:tab pos="4122738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JTreeScanner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JDAQEvent</a:t>
            </a:r>
            <a:r>
              <a:rPr lang="en-GB" sz="2200" dirty="0">
                <a:solidFill>
                  <a:schemeClr val="bg1"/>
                </a:solidFill>
              </a:rPr>
              <a:t>, </a:t>
            </a:r>
            <a:r>
              <a:rPr lang="en-GB" sz="2200" dirty="0" err="1">
                <a:solidFill>
                  <a:schemeClr val="bg1"/>
                </a:solidFill>
              </a:rPr>
              <a:t>JDAQEvaluator</a:t>
            </a:r>
            <a:r>
              <a:rPr lang="en-GB" sz="2200" dirty="0">
                <a:solidFill>
                  <a:schemeClr val="bg1"/>
                </a:solidFill>
              </a:rPr>
              <a:t>&gt; in(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>
              <a:tabLst>
                <a:tab pos="185738" algn="l"/>
                <a:tab pos="1611313" algn="l"/>
                <a:tab pos="2147888" algn="ctr"/>
                <a:tab pos="2684463" algn="l"/>
                <a:tab pos="4122738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147888" algn="ctr"/>
                <a:tab pos="2684463" algn="l"/>
                <a:tab pos="412273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while (</a:t>
            </a:r>
            <a:r>
              <a:rPr lang="en-GB" sz="2200" dirty="0" err="1">
                <a:solidFill>
                  <a:schemeClr val="bg1"/>
                </a:solidFill>
              </a:rPr>
              <a:t>in.hasNext</a:t>
            </a:r>
            <a:r>
              <a:rPr lang="en-GB" sz="2200" dirty="0">
                <a:solidFill>
                  <a:schemeClr val="bg1"/>
                </a:solidFill>
              </a:rPr>
              <a:t>()) {</a:t>
            </a:r>
          </a:p>
          <a:p>
            <a:pPr>
              <a:tabLst>
                <a:tab pos="185738" algn="l"/>
                <a:tab pos="1611313" algn="l"/>
                <a:tab pos="2147888" algn="ctr"/>
                <a:tab pos="2684463" algn="l"/>
                <a:tab pos="4122738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412273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 smtClean="0">
                <a:solidFill>
                  <a:schemeClr val="bg1"/>
                </a:solidFill>
              </a:rPr>
              <a:t>JDAQEvent</a:t>
            </a:r>
            <a:r>
              <a:rPr lang="en-GB" sz="2200" dirty="0" smtClean="0">
                <a:solidFill>
                  <a:schemeClr val="bg1"/>
                </a:solidFill>
              </a:rPr>
              <a:t>* </a:t>
            </a:r>
            <a:r>
              <a:rPr lang="en-GB" sz="2200" dirty="0" err="1" smtClean="0">
                <a:solidFill>
                  <a:schemeClr val="bg1"/>
                </a:solidFill>
              </a:rPr>
              <a:t>tev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smtClean="0">
                <a:solidFill>
                  <a:schemeClr val="bg1"/>
                </a:solidFill>
              </a:rPr>
              <a:t>= </a:t>
            </a:r>
            <a:r>
              <a:rPr lang="en-GB" sz="2200" dirty="0" err="1" smtClean="0">
                <a:solidFill>
                  <a:schemeClr val="bg1"/>
                </a:solidFill>
              </a:rPr>
              <a:t>in.next</a:t>
            </a:r>
            <a:r>
              <a:rPr lang="en-GB" sz="2200" dirty="0">
                <a:solidFill>
                  <a:schemeClr val="bg1"/>
                </a:solidFill>
              </a:rPr>
              <a:t>();	// time ordered</a:t>
            </a:r>
          </a:p>
          <a:p>
            <a:pPr>
              <a:tabLst>
                <a:tab pos="185738" algn="l"/>
                <a:tab pos="1611313" algn="l"/>
                <a:tab pos="2147888" algn="ctr"/>
                <a:tab pos="2684463" algn="l"/>
                <a:tab pos="412273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6313710" y="2068982"/>
            <a:ext cx="0" cy="1080000"/>
          </a:xfrm>
          <a:prstGeom prst="line">
            <a:avLst/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4699542" y="1341570"/>
            <a:ext cx="3240000" cy="720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optional sorter</a:t>
            </a:r>
          </a:p>
        </p:txBody>
      </p:sp>
    </p:spTree>
    <p:extLst>
      <p:ext uri="{BB962C8B-B14F-4D97-AF65-F5344CB8AC3E}">
        <p14:creationId xmlns:p14="http://schemas.microsoft.com/office/powerpoint/2010/main" val="2877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Example 4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31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424561" y="1684432"/>
            <a:ext cx="6241773" cy="449353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struct</a:t>
            </a:r>
            <a:r>
              <a:rPr lang="en-GB" sz="2200" dirty="0">
                <a:solidFill>
                  <a:schemeClr val="bg1"/>
                </a:solidFill>
              </a:rPr>
              <a:t> A </a:t>
            </a:r>
            <a:r>
              <a:rPr lang="en-GB" sz="2200" dirty="0" smtClean="0">
                <a:solidFill>
                  <a:schemeClr val="bg1"/>
                </a:solidFill>
              </a:rPr>
              <a:t>{</a:t>
            </a: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A() </a:t>
            </a:r>
            <a:r>
              <a:rPr lang="en-GB" sz="2200" dirty="0" smtClean="0">
                <a:solidFill>
                  <a:schemeClr val="bg1"/>
                </a:solidFill>
              </a:rPr>
              <a:t>{}</a:t>
            </a:r>
          </a:p>
          <a:p>
            <a:pPr>
              <a:tabLst>
                <a:tab pos="27146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ClassDef</a:t>
            </a:r>
            <a:r>
              <a:rPr lang="en-GB" sz="2200" dirty="0">
                <a:solidFill>
                  <a:schemeClr val="bg1"/>
                </a:solidFill>
              </a:rPr>
              <a:t>(A,1); 	// needed by ROOT </a:t>
            </a:r>
            <a:r>
              <a:rPr lang="en-GB" sz="2200" dirty="0" smtClean="0">
                <a:solidFill>
                  <a:schemeClr val="bg1"/>
                </a:solidFill>
              </a:rPr>
              <a:t>I/O</a:t>
            </a: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  <a:p>
            <a:pPr>
              <a:tabLst>
                <a:tab pos="27146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// Existence of following method makes </a:t>
            </a:r>
            <a:r>
              <a:rPr lang="en-GB" sz="2200" dirty="0" err="1">
                <a:solidFill>
                  <a:schemeClr val="bg1"/>
                </a:solidFill>
              </a:rPr>
              <a:t>ROOT</a:t>
            </a:r>
            <a:r>
              <a:rPr lang="en-GB" sz="2200" dirty="0" err="1">
                <a:solidFill>
                  <a:schemeClr val="bg1"/>
                </a:solidFill>
                <a:sym typeface="Symbol" panose="05050102010706020507" pitchFamily="18" charset="2"/>
              </a:rPr>
              <a:t>Jpp</a:t>
            </a:r>
            <a:r>
              <a:rPr lang="en-GB" sz="2200" dirty="0">
                <a:solidFill>
                  <a:schemeClr val="bg1"/>
                </a:solidFill>
                <a:sym typeface="Symbol" panose="05050102010706020507" pitchFamily="18" charset="2"/>
              </a:rPr>
              <a:t/>
            </a:r>
            <a:br>
              <a:rPr lang="en-GB" sz="2200" dirty="0">
                <a:solidFill>
                  <a:schemeClr val="bg1"/>
                </a:solidFill>
                <a:sym typeface="Symbol" panose="05050102010706020507" pitchFamily="18" charset="2"/>
              </a:rPr>
            </a:br>
            <a:r>
              <a:rPr lang="en-GB" sz="2200" dirty="0">
                <a:solidFill>
                  <a:schemeClr val="bg1"/>
                </a:solidFill>
                <a:sym typeface="Symbol" panose="05050102010706020507" pitchFamily="18" charset="2"/>
              </a:rPr>
              <a:t>//</a:t>
            </a:r>
            <a:r>
              <a:rPr lang="en-GB" sz="2200" dirty="0">
                <a:solidFill>
                  <a:schemeClr val="bg1"/>
                </a:solidFill>
              </a:rPr>
              <a:t> use a </a:t>
            </a:r>
            <a:r>
              <a:rPr lang="en-GB" sz="2200" dirty="0" err="1">
                <a:solidFill>
                  <a:schemeClr val="bg1"/>
                </a:solidFill>
              </a:rPr>
              <a:t>TTree</a:t>
            </a:r>
            <a:r>
              <a:rPr lang="en-GB" sz="2200" dirty="0">
                <a:solidFill>
                  <a:schemeClr val="bg1"/>
                </a:solidFill>
              </a:rPr>
              <a:t> for I/O of A</a:t>
            </a:r>
          </a:p>
          <a:p>
            <a:pPr>
              <a:tabLst>
                <a:tab pos="27146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inline </a:t>
            </a:r>
            <a:r>
              <a:rPr lang="en-GB" sz="2200" dirty="0" err="1">
                <a:solidFill>
                  <a:schemeClr val="bg1"/>
                </a:solidFill>
              </a:rPr>
              <a:t>JTreeParameters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getTreeParameters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JType</a:t>
            </a:r>
            <a:r>
              <a:rPr lang="en-GB" sz="2200" dirty="0">
                <a:solidFill>
                  <a:schemeClr val="bg1"/>
                </a:solidFill>
              </a:rPr>
              <a:t>&lt;A&gt;)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return </a:t>
            </a:r>
            <a:r>
              <a:rPr lang="en-GB" sz="2200" dirty="0" err="1">
                <a:solidFill>
                  <a:schemeClr val="bg1"/>
                </a:solidFill>
              </a:rPr>
              <a:t>JTreeParameters</a:t>
            </a:r>
            <a:r>
              <a:rPr lang="en-GB" sz="2200" dirty="0">
                <a:solidFill>
                  <a:schemeClr val="bg1"/>
                </a:solidFill>
              </a:rPr>
              <a:t>(“A", “This is A::a", “a", 0);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3113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Example 5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32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41628" y="1556430"/>
            <a:ext cx="7789376" cy="517064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185738" algn="l"/>
                <a:tab pos="2960688" algn="l"/>
                <a:tab pos="4659313" algn="l"/>
              </a:tabLst>
            </a:pPr>
            <a:r>
              <a:rPr lang="en-GB" sz="2200" dirty="0" err="1" smtClean="0">
                <a:solidFill>
                  <a:schemeClr val="bg1"/>
                </a:solidFill>
              </a:rPr>
              <a:t>JMultipleFileScanner</a:t>
            </a:r>
            <a:r>
              <a:rPr lang="en-GB" sz="2200" dirty="0" smtClean="0">
                <a:solidFill>
                  <a:schemeClr val="bg1"/>
                </a:solidFill>
              </a:rPr>
              <a:t>&lt;A&gt;	</a:t>
            </a:r>
            <a:r>
              <a:rPr lang="en-GB" sz="2200" dirty="0" err="1" smtClean="0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JFileRecorder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typelist</a:t>
            </a:r>
            <a:r>
              <a:rPr lang="en-GB" sz="2200" dirty="0">
                <a:solidFill>
                  <a:schemeClr val="bg1"/>
                </a:solidFill>
              </a:rPr>
              <a:t>&gt;	</a:t>
            </a:r>
            <a:r>
              <a:rPr lang="en-GB" sz="2200" dirty="0" err="1">
                <a:solidFill>
                  <a:schemeClr val="bg1"/>
                </a:solidFill>
              </a:rPr>
              <a:t>outputFile</a:t>
            </a:r>
            <a:r>
              <a:rPr lang="en-GB" sz="2200" dirty="0">
                <a:solidFill>
                  <a:schemeClr val="bg1"/>
                </a:solidFill>
              </a:rPr>
              <a:t>;	// </a:t>
            </a:r>
            <a:r>
              <a:rPr lang="en-GB" sz="2200" dirty="0" smtClean="0">
                <a:solidFill>
                  <a:schemeClr val="bg1"/>
                </a:solidFill>
              </a:rPr>
              <a:t>type list </a:t>
            </a:r>
            <a:r>
              <a:rPr lang="en-GB" sz="2200" dirty="0">
                <a:solidFill>
                  <a:schemeClr val="bg1"/>
                </a:solidFill>
              </a:rPr>
              <a:t>includes A</a:t>
            </a: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while (</a:t>
            </a:r>
            <a:r>
              <a:rPr lang="en-GB" sz="2200" dirty="0" err="1">
                <a:solidFill>
                  <a:schemeClr val="bg1"/>
                </a:solidFill>
              </a:rPr>
              <a:t>inputFile.hasNext</a:t>
            </a:r>
            <a:r>
              <a:rPr lang="en-GB" sz="2200" dirty="0">
                <a:solidFill>
                  <a:schemeClr val="bg1"/>
                </a:solidFill>
              </a:rPr>
              <a:t>()) {</a:t>
            </a: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smtClean="0">
                <a:solidFill>
                  <a:schemeClr val="bg1"/>
                </a:solidFill>
              </a:rPr>
              <a:t>A* a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smtClean="0">
                <a:solidFill>
                  <a:schemeClr val="bg1"/>
                </a:solidFill>
              </a:rPr>
              <a:t>=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 smtClean="0">
                <a:solidFill>
                  <a:schemeClr val="bg1"/>
                </a:solidFill>
              </a:rPr>
              <a:t>inputFile.next</a:t>
            </a:r>
            <a:r>
              <a:rPr lang="en-GB" sz="2200" dirty="0" smtClean="0">
                <a:solidFill>
                  <a:schemeClr val="bg1"/>
                </a:solidFill>
              </a:rPr>
              <a:t>();</a:t>
            </a: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// possibly modify a</a:t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    </a:t>
            </a:r>
            <a:r>
              <a:rPr lang="en-GB" sz="2200" dirty="0" err="1">
                <a:solidFill>
                  <a:schemeClr val="bg1"/>
                </a:solidFill>
              </a:rPr>
              <a:t>outputFile.put</a:t>
            </a:r>
            <a:r>
              <a:rPr lang="en-GB" sz="2200" dirty="0">
                <a:solidFill>
                  <a:schemeClr val="bg1"/>
                </a:solidFill>
              </a:rPr>
              <a:t>(*a);</a:t>
            </a: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</a:t>
            </a: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JMultipleFileScanner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JRemove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typelist</a:t>
            </a:r>
            <a:r>
              <a:rPr lang="en-GB" sz="2200" dirty="0">
                <a:solidFill>
                  <a:schemeClr val="bg1"/>
                </a:solidFill>
              </a:rPr>
              <a:t>, A&gt;::</a:t>
            </a:r>
            <a:r>
              <a:rPr lang="en-GB" sz="2200" dirty="0" err="1">
                <a:solidFill>
                  <a:schemeClr val="bg1"/>
                </a:solidFill>
              </a:rPr>
              <a:t>typelist</a:t>
            </a:r>
            <a:r>
              <a:rPr lang="en-GB" sz="2200" dirty="0">
                <a:solidFill>
                  <a:schemeClr val="bg1"/>
                </a:solidFill>
              </a:rPr>
              <a:t>&gt; </a:t>
            </a:r>
            <a:r>
              <a:rPr lang="en-GB" sz="2200" dirty="0" err="1">
                <a:solidFill>
                  <a:schemeClr val="bg1"/>
                </a:solidFill>
              </a:rPr>
              <a:t>io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io</a:t>
            </a:r>
            <a:r>
              <a:rPr lang="en-GB" sz="2200" dirty="0">
                <a:solidFill>
                  <a:schemeClr val="bg1"/>
                </a:solidFill>
              </a:rPr>
              <a:t> &gt;&gt; </a:t>
            </a:r>
            <a:r>
              <a:rPr lang="en-GB" sz="2200" dirty="0" err="1">
                <a:solidFill>
                  <a:schemeClr val="bg1"/>
                </a:solidFill>
              </a:rPr>
              <a:t>outputFile</a:t>
            </a:r>
            <a:r>
              <a:rPr lang="en-GB" sz="2200" dirty="0">
                <a:solidFill>
                  <a:schemeClr val="bg1"/>
                </a:solidFill>
              </a:rPr>
              <a:t>;	</a:t>
            </a:r>
            <a:r>
              <a:rPr lang="en-GB" sz="2200" dirty="0" smtClean="0">
                <a:solidFill>
                  <a:schemeClr val="bg1"/>
                </a:solidFill>
              </a:rPr>
              <a:t>	// </a:t>
            </a:r>
            <a:r>
              <a:rPr lang="en-GB" sz="2200" dirty="0">
                <a:solidFill>
                  <a:schemeClr val="bg1"/>
                </a:solidFill>
              </a:rPr>
              <a:t>copy everything but A</a:t>
            </a:r>
          </a:p>
        </p:txBody>
      </p:sp>
    </p:spTree>
    <p:extLst>
      <p:ext uri="{BB962C8B-B14F-4D97-AF65-F5344CB8AC3E}">
        <p14:creationId xmlns:p14="http://schemas.microsoft.com/office/powerpoint/2010/main" val="174316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Example 6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33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136000" y="2349000"/>
            <a:ext cx="7942752" cy="34778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JMultipleFileScanner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JDAQEvent</a:t>
            </a:r>
            <a:r>
              <a:rPr lang="en-GB" sz="2200" dirty="0">
                <a:solidFill>
                  <a:schemeClr val="bg1"/>
                </a:solidFill>
              </a:rPr>
              <a:t>&gt; 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;	// sequential access</a:t>
            </a:r>
          </a:p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JTreeScanner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JDAQSummaryslice</a:t>
            </a:r>
            <a:r>
              <a:rPr lang="en-GB" sz="2200" dirty="0">
                <a:solidFill>
                  <a:schemeClr val="bg1"/>
                </a:solidFill>
              </a:rPr>
              <a:t>, </a:t>
            </a:r>
            <a:r>
              <a:rPr lang="en-GB" sz="2200" dirty="0" err="1">
                <a:solidFill>
                  <a:schemeClr val="bg1"/>
                </a:solidFill>
              </a:rPr>
              <a:t>JDAQEvaluator</a:t>
            </a:r>
            <a:r>
              <a:rPr lang="en-GB" sz="2200" dirty="0">
                <a:solidFill>
                  <a:schemeClr val="bg1"/>
                </a:solidFill>
              </a:rPr>
              <a:t>&gt; in(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while (</a:t>
            </a:r>
            <a:r>
              <a:rPr lang="en-GB" sz="2200" dirty="0" err="1">
                <a:solidFill>
                  <a:schemeClr val="bg1"/>
                </a:solidFill>
              </a:rPr>
              <a:t>inputFile.hasNext</a:t>
            </a:r>
            <a:r>
              <a:rPr lang="en-GB" sz="2200" dirty="0">
                <a:solidFill>
                  <a:schemeClr val="bg1"/>
                </a:solidFill>
              </a:rPr>
              <a:t>()) {</a:t>
            </a:r>
          </a:p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JDAQEvent</a:t>
            </a:r>
            <a:r>
              <a:rPr lang="en-GB" sz="2200" dirty="0">
                <a:solidFill>
                  <a:schemeClr val="bg1"/>
                </a:solidFill>
              </a:rPr>
              <a:t>*	</a:t>
            </a:r>
            <a:r>
              <a:rPr lang="en-GB" sz="2200" dirty="0" err="1">
                <a:solidFill>
                  <a:schemeClr val="bg1"/>
                </a:solidFill>
              </a:rPr>
              <a:t>tev</a:t>
            </a:r>
            <a:r>
              <a:rPr lang="en-GB" sz="2200" dirty="0">
                <a:solidFill>
                  <a:schemeClr val="bg1"/>
                </a:solidFill>
              </a:rPr>
              <a:t>	=	</a:t>
            </a:r>
            <a:r>
              <a:rPr lang="en-GB" sz="2200" dirty="0" err="1">
                <a:solidFill>
                  <a:schemeClr val="bg1"/>
                </a:solidFill>
              </a:rPr>
              <a:t>inputFile.next</a:t>
            </a:r>
            <a:r>
              <a:rPr lang="en-GB" sz="2200" dirty="0">
                <a:solidFill>
                  <a:schemeClr val="bg1"/>
                </a:solidFill>
              </a:rPr>
              <a:t>();</a:t>
            </a:r>
          </a:p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</a:p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JDAQSummaryslice</a:t>
            </a:r>
            <a:r>
              <a:rPr lang="en-GB" sz="2200" dirty="0">
                <a:solidFill>
                  <a:schemeClr val="bg1"/>
                </a:solidFill>
              </a:rPr>
              <a:t>*	slice	=	</a:t>
            </a:r>
            <a:r>
              <a:rPr lang="en-GB" sz="2200" dirty="0" err="1">
                <a:solidFill>
                  <a:schemeClr val="bg1"/>
                </a:solidFill>
              </a:rPr>
              <a:t>in.find</a:t>
            </a:r>
            <a:r>
              <a:rPr lang="en-GB" sz="2200" dirty="0">
                <a:solidFill>
                  <a:schemeClr val="bg1"/>
                </a:solidFill>
              </a:rPr>
              <a:t>(*</a:t>
            </a:r>
            <a:r>
              <a:rPr lang="en-GB" sz="2200" dirty="0" err="1">
                <a:solidFill>
                  <a:schemeClr val="bg1"/>
                </a:solidFill>
              </a:rPr>
              <a:t>tev</a:t>
            </a:r>
            <a:r>
              <a:rPr lang="en-GB" sz="2200" dirty="0">
                <a:solidFill>
                  <a:schemeClr val="bg1"/>
                </a:solidFill>
              </a:rPr>
              <a:t>);	// same frame index</a:t>
            </a:r>
          </a:p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8039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Interfaces (3/6)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838200" y="1792673"/>
            <a:ext cx="10515600" cy="4351338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Input of objects</a:t>
            </a:r>
            <a:r>
              <a:rPr lang="en-GB" baseline="30000" dirty="0" smtClean="0">
                <a:solidFill>
                  <a:schemeClr val="bg1"/>
                </a:solidFill>
              </a:rPr>
              <a:t>¶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9795" y="2666136"/>
            <a:ext cx="6398546" cy="34778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JLANG::</a:t>
            </a: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smtClean="0">
                <a:solidFill>
                  <a:schemeClr val="bg1"/>
                </a:solidFill>
              </a:rPr>
              <a:t>{</a:t>
            </a:r>
            <a:br>
              <a:rPr lang="en-GB" sz="2200" dirty="0" smtClean="0">
                <a:solidFill>
                  <a:schemeClr val="bg1"/>
                </a:solidFill>
              </a:rPr>
            </a:br>
            <a:r>
              <a:rPr lang="en-GB" sz="2200" dirty="0" smtClean="0">
                <a:solidFill>
                  <a:schemeClr val="bg1"/>
                </a:solidFill>
              </a:rPr>
              <a:t/>
            </a:r>
            <a:br>
              <a:rPr lang="en-GB" sz="2200" dirty="0" smtClean="0">
                <a:solidFill>
                  <a:schemeClr val="bg1"/>
                </a:solidFill>
              </a:rPr>
            </a:br>
            <a:r>
              <a:rPr lang="en-GB" sz="2200" dirty="0" smtClean="0">
                <a:solidFill>
                  <a:schemeClr val="bg1"/>
                </a:solidFill>
              </a:rPr>
              <a:t>	</a:t>
            </a:r>
            <a:r>
              <a:rPr lang="en-GB" sz="2200" dirty="0" err="1" smtClean="0">
                <a:solidFill>
                  <a:schemeClr val="bg1"/>
                </a:solidFill>
              </a:rPr>
              <a:t>typedef</a:t>
            </a:r>
            <a:r>
              <a:rPr lang="en-GB" sz="2200" dirty="0" smtClean="0">
                <a:solidFill>
                  <a:schemeClr val="bg1"/>
                </a:solidFill>
              </a:rPr>
              <a:t> </a:t>
            </a:r>
            <a:r>
              <a:rPr lang="en-GB" sz="2200" dirty="0" err="1" smtClean="0">
                <a:solidFill>
                  <a:schemeClr val="bg1"/>
                </a:solidFill>
              </a:rPr>
              <a:t>JPointer</a:t>
            </a:r>
            <a:r>
              <a:rPr lang="en-GB" sz="2200" dirty="0" smtClean="0">
                <a:solidFill>
                  <a:schemeClr val="bg1"/>
                </a:solidFill>
              </a:rPr>
              <a:t>&lt;T&gt;  </a:t>
            </a:r>
            <a:r>
              <a:rPr lang="en-GB" sz="2200" dirty="0" err="1" smtClean="0">
                <a:solidFill>
                  <a:schemeClr val="bg1"/>
                </a:solidFill>
              </a:rPr>
              <a:t>pointer_type</a:t>
            </a:r>
            <a:r>
              <a:rPr lang="en-GB" sz="2200" dirty="0" smtClean="0">
                <a:solidFill>
                  <a:schemeClr val="bg1"/>
                </a:solidFill>
              </a:rPr>
              <a:t>;</a:t>
            </a:r>
            <a:br>
              <a:rPr lang="en-GB" sz="2200" dirty="0" smtClean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virtual bool </a:t>
            </a:r>
            <a:r>
              <a:rPr lang="en-GB" sz="2200" dirty="0" err="1">
                <a:solidFill>
                  <a:schemeClr val="bg1"/>
                </a:solidFill>
              </a:rPr>
              <a:t>hasNext</a:t>
            </a:r>
            <a:r>
              <a:rPr lang="en-GB" sz="2200" dirty="0">
                <a:solidFill>
                  <a:schemeClr val="bg1"/>
                </a:solidFill>
              </a:rPr>
              <a:t>() = 0</a:t>
            </a:r>
            <a:r>
              <a:rPr lang="en-GB" sz="2200" dirty="0" smtClean="0">
                <a:solidFill>
                  <a:schemeClr val="bg1"/>
                </a:solidFill>
              </a:rPr>
              <a:t>;</a:t>
            </a: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virtual </a:t>
            </a:r>
            <a:r>
              <a:rPr lang="en-GB" sz="2200" dirty="0" err="1" smtClean="0">
                <a:solidFill>
                  <a:schemeClr val="bg1"/>
                </a:solidFill>
              </a:rPr>
              <a:t>pointer_type</a:t>
            </a:r>
            <a:r>
              <a:rPr lang="en-GB" sz="2200" dirty="0" smtClean="0">
                <a:solidFill>
                  <a:schemeClr val="bg1"/>
                </a:solidFill>
              </a:rPr>
              <a:t> </a:t>
            </a:r>
            <a:r>
              <a:rPr lang="en-GB" sz="2200" dirty="0">
                <a:solidFill>
                  <a:schemeClr val="bg1"/>
                </a:solidFill>
              </a:rPr>
              <a:t>next() = 0</a:t>
            </a:r>
            <a:r>
              <a:rPr lang="en-GB" sz="2200" dirty="0" smtClean="0">
                <a:solidFill>
                  <a:schemeClr val="bg1"/>
                </a:solidFill>
              </a:rPr>
              <a:t>;</a:t>
            </a:r>
            <a:r>
              <a:rPr lang="en-GB" sz="2200" dirty="0">
                <a:solidFill>
                  <a:schemeClr val="bg1"/>
                </a:solidFill>
              </a:rPr>
              <a:t/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 smtClean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 smtClean="0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&amp; operator&gt;&gt;(</a:t>
            </a:r>
            <a:r>
              <a:rPr lang="en-GB" sz="2200" dirty="0" err="1">
                <a:solidFill>
                  <a:schemeClr val="bg1"/>
                </a:solidFill>
              </a:rPr>
              <a:t>JObjectOutput</a:t>
            </a:r>
            <a:r>
              <a:rPr lang="en-GB" sz="2200" dirty="0">
                <a:solidFill>
                  <a:schemeClr val="bg1"/>
                </a:solidFill>
              </a:rPr>
              <a:t>&lt;T</a:t>
            </a:r>
            <a:r>
              <a:rPr lang="en-GB" sz="2200" dirty="0" smtClean="0">
                <a:solidFill>
                  <a:schemeClr val="bg1"/>
                </a:solidFill>
              </a:rPr>
              <a:t>&gt;&amp;);</a:t>
            </a: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  <p:sp>
        <p:nvSpPr>
          <p:cNvPr id="5" name="Right Brace 4"/>
          <p:cNvSpPr/>
          <p:nvPr/>
        </p:nvSpPr>
        <p:spPr>
          <a:xfrm>
            <a:off x="7665188" y="4414858"/>
            <a:ext cx="155448" cy="756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163927" y="4543450"/>
            <a:ext cx="1978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input iteration</a:t>
            </a:r>
          </a:p>
        </p:txBody>
      </p:sp>
      <p:sp>
        <p:nvSpPr>
          <p:cNvPr id="7" name="Right Brace 6"/>
          <p:cNvSpPr/>
          <p:nvPr/>
        </p:nvSpPr>
        <p:spPr>
          <a:xfrm>
            <a:off x="7666908" y="5405631"/>
            <a:ext cx="155448" cy="360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8169337" y="5329016"/>
            <a:ext cx="35290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copy </a:t>
            </a:r>
            <a:r>
              <a:rPr lang="en-GB" sz="2400" dirty="0" smtClean="0">
                <a:solidFill>
                  <a:schemeClr val="bg1"/>
                </a:solidFill>
              </a:rPr>
              <a:t>all data types in </a:t>
            </a:r>
            <a:r>
              <a:rPr lang="en-GB" sz="2400" u="sng" dirty="0" smtClean="0">
                <a:solidFill>
                  <a:schemeClr val="bg1"/>
                </a:solidFill>
              </a:rPr>
              <a:t>input</a:t>
            </a:r>
            <a:endParaRPr lang="en-GB" sz="2400" u="sng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56000" y="6454140"/>
            <a:ext cx="3985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aseline="30000" dirty="0" smtClean="0">
                <a:solidFill>
                  <a:schemeClr val="bg1"/>
                </a:solidFill>
              </a:rPr>
              <a:t>¶</a:t>
            </a:r>
            <a:r>
              <a:rPr lang="en-GB" dirty="0" smtClean="0">
                <a:solidFill>
                  <a:schemeClr val="bg1"/>
                </a:solidFill>
              </a:rPr>
              <a:t> Template parameter may be a type list.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10" name="Straight Connector 9"/>
          <p:cNvCxnSpPr>
            <a:endCxn id="9" idx="0"/>
          </p:cNvCxnSpPr>
          <p:nvPr/>
        </p:nvCxnSpPr>
        <p:spPr>
          <a:xfrm>
            <a:off x="1099794" y="6454140"/>
            <a:ext cx="194870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ight Brace 14"/>
          <p:cNvSpPr/>
          <p:nvPr/>
        </p:nvSpPr>
        <p:spPr>
          <a:xfrm>
            <a:off x="7664589" y="3751311"/>
            <a:ext cx="155448" cy="360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8167018" y="3674696"/>
            <a:ext cx="1600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</a:rPr>
              <a:t>return type</a:t>
            </a:r>
            <a:endParaRPr lang="en-GB" sz="2400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88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Interfaces </a:t>
            </a:r>
            <a:r>
              <a:rPr lang="en-GB" dirty="0" smtClean="0">
                <a:solidFill>
                  <a:schemeClr val="bg1"/>
                </a:solidFill>
              </a:rPr>
              <a:t>(4/6</a:t>
            </a:r>
            <a:r>
              <a:rPr lang="en-GB" dirty="0">
                <a:solidFill>
                  <a:schemeClr val="bg1"/>
                </a:solidFill>
              </a:rPr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Extensions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08800" y="4752000"/>
            <a:ext cx="4190827" cy="17851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class </a:t>
            </a:r>
            <a:r>
              <a:rPr lang="en-GB" sz="2200" dirty="0" err="1">
                <a:solidFill>
                  <a:schemeClr val="bg1"/>
                </a:solidFill>
              </a:rPr>
              <a:t>JRewindableObjectIterator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public </a:t>
            </a:r>
            <a:r>
              <a:rPr lang="en-GB" sz="2200" dirty="0">
                <a:solidFill>
                  <a:schemeClr val="bg1"/>
                </a:solidFill>
              </a:rPr>
              <a:t>virtual </a:t>
            </a: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&lt;T&gt;,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public </a:t>
            </a:r>
            <a:r>
              <a:rPr lang="en-GB" sz="2200" dirty="0">
                <a:solidFill>
                  <a:schemeClr val="bg1"/>
                </a:solidFill>
              </a:rPr>
              <a:t>virtual </a:t>
            </a:r>
            <a:r>
              <a:rPr lang="en-GB" sz="2200" dirty="0" err="1">
                <a:solidFill>
                  <a:schemeClr val="bg1"/>
                </a:solidFill>
              </a:rPr>
              <a:t>JRewindable</a:t>
            </a:r>
            <a:r>
              <a:rPr lang="en-GB" sz="2200" dirty="0">
                <a:solidFill>
                  <a:schemeClr val="bg1"/>
                </a:solidFill>
              </a:rPr>
              <a:t>    &lt;T&gt;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{};</a:t>
            </a:r>
            <a:endParaRPr lang="en-GB" sz="22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8800" y="2680424"/>
            <a:ext cx="4208781" cy="17851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template&lt;class </a:t>
            </a:r>
            <a:r>
              <a:rPr lang="en-GB" sz="2200" dirty="0">
                <a:solidFill>
                  <a:schemeClr val="bg1"/>
                </a:solidFill>
              </a:rPr>
              <a:t>T&gt;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class </a:t>
            </a:r>
            <a:r>
              <a:rPr lang="en-GB" sz="2200" dirty="0" err="1">
                <a:solidFill>
                  <a:schemeClr val="bg1"/>
                </a:solidFill>
              </a:rPr>
              <a:t>JAccessibleObjectIterator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public </a:t>
            </a:r>
            <a:r>
              <a:rPr lang="en-GB" sz="2200" dirty="0">
                <a:solidFill>
                  <a:schemeClr val="bg1"/>
                </a:solidFill>
              </a:rPr>
              <a:t>virtual </a:t>
            </a: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&lt;T&gt;,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public </a:t>
            </a:r>
            <a:r>
              <a:rPr lang="en-GB" sz="2200" dirty="0">
                <a:solidFill>
                  <a:schemeClr val="bg1"/>
                </a:solidFill>
              </a:rPr>
              <a:t>virtual </a:t>
            </a:r>
            <a:r>
              <a:rPr lang="en-GB" sz="2200" dirty="0" err="1">
                <a:solidFill>
                  <a:schemeClr val="bg1"/>
                </a:solidFill>
              </a:rPr>
              <a:t>JAccessible</a:t>
            </a: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{};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7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Interfaces (</a:t>
            </a:r>
            <a:r>
              <a:rPr lang="en-GB" dirty="0">
                <a:solidFill>
                  <a:schemeClr val="bg1"/>
                </a:solidFill>
              </a:rPr>
              <a:t>5</a:t>
            </a:r>
            <a:r>
              <a:rPr lang="en-GB" dirty="0" smtClean="0">
                <a:solidFill>
                  <a:schemeClr val="bg1"/>
                </a:solidFill>
              </a:rPr>
              <a:t>/6)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Output of objects</a:t>
            </a:r>
            <a:r>
              <a:rPr lang="en-GB" baseline="30000" dirty="0" smtClean="0">
                <a:solidFill>
                  <a:schemeClr val="bg1"/>
                </a:solidFill>
              </a:rPr>
              <a:t>¶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07201" y="2688190"/>
            <a:ext cx="6398546" cy="246221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JLANG::</a:t>
            </a:r>
            <a:r>
              <a:rPr lang="en-GB" sz="2200" dirty="0" err="1">
                <a:solidFill>
                  <a:schemeClr val="bg1"/>
                </a:solidFill>
              </a:rPr>
              <a:t>JObjectOutput</a:t>
            </a:r>
            <a:r>
              <a:rPr lang="en-GB" sz="2200" dirty="0">
                <a:solidFill>
                  <a:schemeClr val="bg1"/>
                </a:solidFill>
              </a:rPr>
              <a:t> {</a:t>
            </a:r>
          </a:p>
          <a:p>
            <a:pPr>
              <a:lnSpc>
                <a:spcPct val="50000"/>
              </a:lnSpc>
              <a:tabLst>
                <a:tab pos="271463" algn="l"/>
                <a:tab pos="1614488" algn="l"/>
                <a:tab pos="385762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virtual bool put(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T&amp; object) = 0;</a:t>
            </a:r>
          </a:p>
          <a:p>
            <a:pPr>
              <a:lnSpc>
                <a:spcPct val="50000"/>
              </a:lnSpc>
              <a:tabLst>
                <a:tab pos="271463" algn="l"/>
                <a:tab pos="1614488" algn="l"/>
                <a:tab pos="385762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endParaRPr lang="en-GB" sz="2200" dirty="0" smtClean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</a:t>
            </a:r>
            <a:r>
              <a:rPr lang="en-GB" sz="2200" dirty="0" err="1" smtClean="0">
                <a:solidFill>
                  <a:schemeClr val="bg1"/>
                </a:solidFill>
              </a:rPr>
              <a:t>JObjectOutput</a:t>
            </a:r>
            <a:r>
              <a:rPr lang="en-GB" sz="2200" dirty="0">
                <a:solidFill>
                  <a:schemeClr val="bg1"/>
                </a:solidFill>
              </a:rPr>
              <a:t>&amp; operator&lt;&lt;(</a:t>
            </a: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&lt;T</a:t>
            </a:r>
            <a:r>
              <a:rPr lang="en-GB" sz="2200" dirty="0" smtClean="0">
                <a:solidFill>
                  <a:schemeClr val="bg1"/>
                </a:solidFill>
              </a:rPr>
              <a:t>&gt;&amp;);</a:t>
            </a: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  <p:sp>
        <p:nvSpPr>
          <p:cNvPr id="4" name="Right Brace 3"/>
          <p:cNvSpPr/>
          <p:nvPr/>
        </p:nvSpPr>
        <p:spPr>
          <a:xfrm>
            <a:off x="7704042" y="3550678"/>
            <a:ext cx="155448" cy="360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8132995" y="3488351"/>
            <a:ext cx="103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output</a:t>
            </a:r>
          </a:p>
        </p:txBody>
      </p:sp>
      <p:sp>
        <p:nvSpPr>
          <p:cNvPr id="6" name="Right Brace 5"/>
          <p:cNvSpPr/>
          <p:nvPr/>
        </p:nvSpPr>
        <p:spPr>
          <a:xfrm>
            <a:off x="7704042" y="4427950"/>
            <a:ext cx="155448" cy="360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8132995" y="4350183"/>
            <a:ext cx="3723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copy </a:t>
            </a:r>
            <a:r>
              <a:rPr lang="en-GB" sz="2400" dirty="0" smtClean="0">
                <a:solidFill>
                  <a:schemeClr val="bg1"/>
                </a:solidFill>
              </a:rPr>
              <a:t>all data types in </a:t>
            </a:r>
            <a:r>
              <a:rPr lang="en-GB" sz="2400" u="sng" dirty="0" smtClean="0">
                <a:solidFill>
                  <a:schemeClr val="bg1"/>
                </a:solidFill>
              </a:rPr>
              <a:t>output</a:t>
            </a:r>
            <a:endParaRPr lang="en-GB" sz="2400" u="sng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56000" y="6454140"/>
            <a:ext cx="3985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aseline="30000" dirty="0" smtClean="0">
                <a:solidFill>
                  <a:schemeClr val="bg1"/>
                </a:solidFill>
              </a:rPr>
              <a:t>¶</a:t>
            </a:r>
            <a:r>
              <a:rPr lang="en-GB" dirty="0" smtClean="0">
                <a:solidFill>
                  <a:schemeClr val="bg1"/>
                </a:solidFill>
              </a:rPr>
              <a:t> Template parameter may be a type list.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10" name="Straight Connector 9"/>
          <p:cNvCxnSpPr>
            <a:endCxn id="9" idx="0"/>
          </p:cNvCxnSpPr>
          <p:nvPr/>
        </p:nvCxnSpPr>
        <p:spPr>
          <a:xfrm>
            <a:off x="1099794" y="6454140"/>
            <a:ext cx="194870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234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Interfaces </a:t>
            </a:r>
            <a:r>
              <a:rPr lang="en-GB" dirty="0" smtClean="0">
                <a:solidFill>
                  <a:schemeClr val="bg1"/>
                </a:solidFill>
              </a:rPr>
              <a:t>(6/6</a:t>
            </a:r>
            <a:r>
              <a:rPr lang="en-GB" dirty="0">
                <a:solidFill>
                  <a:schemeClr val="bg1"/>
                </a:solidFill>
              </a:rPr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Extensions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08800" y="2680424"/>
            <a:ext cx="4162037" cy="17851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template&lt;class </a:t>
            </a:r>
            <a:r>
              <a:rPr lang="en-GB" sz="2200" dirty="0">
                <a:solidFill>
                  <a:schemeClr val="bg1"/>
                </a:solidFill>
              </a:rPr>
              <a:t>T&gt;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class </a:t>
            </a:r>
            <a:r>
              <a:rPr lang="en-GB" sz="2200" dirty="0" err="1">
                <a:solidFill>
                  <a:schemeClr val="bg1"/>
                </a:solidFill>
              </a:rPr>
              <a:t>JAccessibleObjectOutput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public </a:t>
            </a:r>
            <a:r>
              <a:rPr lang="en-GB" sz="2200" dirty="0">
                <a:solidFill>
                  <a:schemeClr val="bg1"/>
                </a:solidFill>
              </a:rPr>
              <a:t>virtual </a:t>
            </a:r>
            <a:r>
              <a:rPr lang="en-GB" sz="2200" dirty="0" err="1">
                <a:solidFill>
                  <a:schemeClr val="bg1"/>
                </a:solidFill>
              </a:rPr>
              <a:t>JObjectOutput</a:t>
            </a:r>
            <a:r>
              <a:rPr lang="en-GB" sz="2200" dirty="0">
                <a:solidFill>
                  <a:schemeClr val="bg1"/>
                </a:solidFill>
              </a:rPr>
              <a:t>&lt;T&gt;,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public </a:t>
            </a:r>
            <a:r>
              <a:rPr lang="en-GB" sz="2200" dirty="0">
                <a:solidFill>
                  <a:schemeClr val="bg1"/>
                </a:solidFill>
              </a:rPr>
              <a:t>virtual </a:t>
            </a:r>
            <a:r>
              <a:rPr lang="en-GB" sz="2200" dirty="0" err="1">
                <a:solidFill>
                  <a:schemeClr val="bg1"/>
                </a:solidFill>
              </a:rPr>
              <a:t>JAccessible</a:t>
            </a: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{};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66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File formats (1/2)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tabLst>
                <a:tab pos="3143250" algn="l"/>
                <a:tab pos="4757738" algn="l"/>
              </a:tabLst>
            </a:pPr>
            <a:r>
              <a:rPr lang="nl-NL" dirty="0" smtClean="0">
                <a:solidFill>
                  <a:schemeClr val="bg1"/>
                </a:solidFill>
              </a:rPr>
              <a:t>		</a:t>
            </a:r>
            <a:r>
              <a:rPr lang="en-GB" dirty="0" smtClean="0">
                <a:solidFill>
                  <a:schemeClr val="bg1"/>
                </a:solidFill>
              </a:rPr>
              <a:t>	</a:t>
            </a:r>
            <a:r>
              <a:rPr lang="en-GB" dirty="0">
                <a:solidFill>
                  <a:schemeClr val="bg1"/>
                </a:solidFill>
              </a:rPr>
              <a:t>	</a:t>
            </a:r>
          </a:p>
          <a:p>
            <a:pPr marL="0" indent="0">
              <a:buNone/>
              <a:tabLst>
                <a:tab pos="3143250" algn="l"/>
                <a:tab pos="47577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	</a:t>
            </a:r>
            <a:r>
              <a:rPr lang="en-GB" dirty="0">
                <a:solidFill>
                  <a:schemeClr val="bg1"/>
                </a:solidFill>
              </a:rPr>
              <a:t>	</a:t>
            </a:r>
            <a:endParaRPr lang="en-GB" dirty="0" smtClean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3143250" algn="l"/>
                <a:tab pos="47577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				</a:t>
            </a: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3143250" algn="l"/>
                <a:tab pos="47577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	</a:t>
            </a:r>
            <a:r>
              <a:rPr lang="en-GB" dirty="0">
                <a:solidFill>
                  <a:schemeClr val="bg1"/>
                </a:solidFill>
              </a:rPr>
              <a:t>	</a:t>
            </a:r>
            <a:endParaRPr lang="en-GB" dirty="0" smtClean="0">
              <a:solidFill>
                <a:schemeClr val="bg1"/>
              </a:solidFill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8</a:t>
            </a:fld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34641"/>
              </p:ext>
            </p:extLst>
          </p:nvPr>
        </p:nvGraphicFramePr>
        <p:xfrm>
          <a:off x="2135999" y="1628686"/>
          <a:ext cx="8280002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24289"/>
                <a:gridCol w="2043216"/>
                <a:gridCol w="351249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200" b="1" dirty="0" smtClean="0">
                          <a:solidFill>
                            <a:schemeClr val="bg1"/>
                          </a:solidFill>
                        </a:rPr>
                        <a:t>file name extension</a:t>
                      </a:r>
                      <a:endParaRPr lang="en-GB" sz="2200" b="1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200" b="1" dirty="0" smtClean="0">
                          <a:solidFill>
                            <a:schemeClr val="bg1"/>
                          </a:solidFill>
                        </a:rPr>
                        <a:t>format</a:t>
                      </a:r>
                      <a:endParaRPr lang="en-GB" sz="2200" b="1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200" b="1" dirty="0" smtClean="0">
                          <a:solidFill>
                            <a:schemeClr val="bg1"/>
                          </a:solidFill>
                        </a:rPr>
                        <a:t>data types</a:t>
                      </a:r>
                      <a:endParaRPr lang="en-GB" sz="2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.</a:t>
                      </a:r>
                      <a:r>
                        <a:rPr lang="en-GB" sz="2200" dirty="0" err="1" smtClean="0">
                          <a:solidFill>
                            <a:schemeClr val="bg1"/>
                          </a:solidFill>
                        </a:rPr>
                        <a:t>evt</a:t>
                      </a:r>
                      <a:endParaRPr lang="en-GB" sz="2200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ASCII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Monte Carlo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.root</a:t>
                      </a:r>
                      <a:endParaRPr lang="en-GB" sz="2200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ROOT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Monte Carlo</a:t>
                      </a:r>
                    </a:p>
                    <a:p>
                      <a:pPr>
                        <a:lnSpc>
                          <a:spcPts val="2400"/>
                        </a:lnSpc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DAQ</a:t>
                      </a:r>
                    </a:p>
                    <a:p>
                      <a:pPr>
                        <a:lnSpc>
                          <a:spcPts val="2400"/>
                        </a:lnSpc>
                      </a:pPr>
                      <a:r>
                        <a:rPr lang="nl-NL" sz="2200" dirty="0" smtClean="0">
                          <a:solidFill>
                            <a:schemeClr val="bg1"/>
                          </a:solidFill>
                        </a:rPr>
                        <a:t>trigger parameters</a:t>
                      </a:r>
                    </a:p>
                    <a:p>
                      <a:pPr>
                        <a:lnSpc>
                          <a:spcPts val="2400"/>
                        </a:lnSpc>
                      </a:pPr>
                      <a:r>
                        <a:rPr lang="nl-NL" sz="2200" dirty="0" smtClean="0">
                          <a:solidFill>
                            <a:schemeClr val="bg1"/>
                          </a:solidFill>
                        </a:rPr>
                        <a:t>meta information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.</a:t>
                      </a:r>
                      <a:r>
                        <a:rPr lang="en-GB" sz="2200" dirty="0" err="1" smtClean="0">
                          <a:solidFill>
                            <a:schemeClr val="bg1"/>
                          </a:solidFill>
                        </a:rPr>
                        <a:t>detx</a:t>
                      </a:r>
                      <a:endParaRPr lang="en-GB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ASCII</a:t>
                      </a:r>
                      <a:endParaRPr lang="en-GB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detector calibration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.</a:t>
                      </a:r>
                      <a:r>
                        <a:rPr lang="en-GB" sz="2200" dirty="0" err="1" smtClean="0">
                          <a:solidFill>
                            <a:schemeClr val="bg1"/>
                          </a:solidFill>
                        </a:rPr>
                        <a:t>det</a:t>
                      </a:r>
                      <a:endParaRPr lang="en-GB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ASCII</a:t>
                      </a:r>
                      <a:endParaRPr lang="en-GB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detector calibration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.</a:t>
                      </a:r>
                      <a:r>
                        <a:rPr lang="en-GB" sz="2200" dirty="0" err="1" smtClean="0">
                          <a:solidFill>
                            <a:schemeClr val="bg1"/>
                          </a:solidFill>
                        </a:rPr>
                        <a:t>gz</a:t>
                      </a:r>
                      <a:endParaRPr lang="en-GB" sz="2200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 err="1" smtClean="0">
                          <a:solidFill>
                            <a:schemeClr val="bg1"/>
                          </a:solidFill>
                        </a:rPr>
                        <a:t>gzip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Monte Carlo</a:t>
                      </a:r>
                      <a:r>
                        <a:rPr lang="nl-NL" sz="2200" dirty="0" smtClean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nl-NL" sz="220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detector calibration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.txt </a:t>
                      </a:r>
                      <a:endParaRPr lang="en-GB" sz="2200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ASCII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trigger parameters</a:t>
                      </a:r>
                    </a:p>
                    <a:p>
                      <a:pPr>
                        <a:lnSpc>
                          <a:spcPts val="2400"/>
                        </a:lnSpc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PMT parameters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.</a:t>
                      </a:r>
                      <a:r>
                        <a:rPr lang="en-GB" sz="2200" dirty="0" err="1" smtClean="0">
                          <a:solidFill>
                            <a:schemeClr val="bg1"/>
                          </a:solidFill>
                        </a:rPr>
                        <a:t>dat</a:t>
                      </a:r>
                      <a:endParaRPr lang="en-GB" sz="2200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binary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DAQ</a:t>
                      </a:r>
                      <a:br>
                        <a:rPr lang="en-GB" sz="220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detector calibration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185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File formats </a:t>
            </a:r>
            <a:r>
              <a:rPr lang="en-GB" dirty="0" smtClean="0">
                <a:solidFill>
                  <a:schemeClr val="bg1"/>
                </a:solidFill>
              </a:rPr>
              <a:t>(2/2</a:t>
            </a:r>
            <a:r>
              <a:rPr lang="en-GB" dirty="0">
                <a:solidFill>
                  <a:schemeClr val="bg1"/>
                </a:solidFill>
              </a:rPr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ROOT I/O</a:t>
            </a:r>
          </a:p>
          <a:p>
            <a:pPr marL="971550" lvl="1" indent="-514350">
              <a:buFont typeface="+mj-lt"/>
              <a:buAutoNum type="romanLcPeriod"/>
              <a:tabLst>
                <a:tab pos="2414588" algn="l"/>
              </a:tabLst>
            </a:pPr>
            <a:r>
              <a:rPr lang="en-GB" dirty="0" err="1" smtClean="0">
                <a:solidFill>
                  <a:schemeClr val="bg1"/>
                </a:solidFill>
              </a:rPr>
              <a:t>TTree</a:t>
            </a:r>
            <a:r>
              <a:rPr lang="en-GB" dirty="0" smtClean="0">
                <a:solidFill>
                  <a:schemeClr val="bg1"/>
                </a:solidFill>
              </a:rPr>
              <a:t>	events, time slices, etc.</a:t>
            </a:r>
          </a:p>
          <a:p>
            <a:pPr marL="971550" lvl="1" indent="-514350">
              <a:buFont typeface="+mj-lt"/>
              <a:buAutoNum type="romanLcPeriod"/>
              <a:tabLst>
                <a:tab pos="2414588" algn="l"/>
              </a:tabLst>
            </a:pPr>
            <a:r>
              <a:rPr lang="en-GB" dirty="0" err="1" smtClean="0">
                <a:solidFill>
                  <a:schemeClr val="bg1"/>
                </a:solidFill>
              </a:rPr>
              <a:t>TObject</a:t>
            </a:r>
            <a:r>
              <a:rPr lang="en-GB" dirty="0" smtClean="0">
                <a:solidFill>
                  <a:schemeClr val="bg1"/>
                </a:solidFill>
              </a:rPr>
              <a:t>	meta data, trigger parameters, etc.</a:t>
            </a:r>
          </a:p>
          <a:p>
            <a:r>
              <a:rPr lang="en-GB" dirty="0" err="1" smtClean="0">
                <a:solidFill>
                  <a:schemeClr val="bg1"/>
                </a:solidFill>
              </a:rPr>
              <a:t>TTree</a:t>
            </a:r>
            <a:r>
              <a:rPr lang="en-GB" dirty="0" smtClean="0">
                <a:solidFill>
                  <a:schemeClr val="bg1"/>
                </a:solidFill>
              </a:rPr>
              <a:t> configured using data structure </a:t>
            </a:r>
            <a:r>
              <a:rPr lang="en-GB" dirty="0" err="1" smtClean="0">
                <a:solidFill>
                  <a:schemeClr val="bg1"/>
                </a:solidFill>
              </a:rPr>
              <a:t>JTreeParameters</a:t>
            </a:r>
            <a:endParaRPr lang="en-GB" dirty="0" smtClean="0">
              <a:solidFill>
                <a:schemeClr val="bg1"/>
              </a:solidFill>
            </a:endParaRPr>
          </a:p>
          <a:p>
            <a:pPr lvl="1"/>
            <a:r>
              <a:rPr lang="en-GB" dirty="0" err="1" smtClean="0">
                <a:solidFill>
                  <a:schemeClr val="bg1"/>
                </a:solidFill>
              </a:rPr>
              <a:t>TTree</a:t>
            </a:r>
            <a:r>
              <a:rPr lang="en-GB" dirty="0" smtClean="0">
                <a:solidFill>
                  <a:schemeClr val="bg1"/>
                </a:solidFill>
              </a:rPr>
              <a:t>/Branch name, split level, compression level etc.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availability of method 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err="1" smtClean="0">
                <a:solidFill>
                  <a:schemeClr val="bg1"/>
                </a:solidFill>
              </a:rPr>
              <a:t>JTreeParameters</a:t>
            </a:r>
            <a:r>
              <a:rPr lang="en-GB" dirty="0" smtClean="0">
                <a:solidFill>
                  <a:schemeClr val="bg1"/>
                </a:solidFill>
              </a:rPr>
              <a:t>  </a:t>
            </a:r>
            <a:r>
              <a:rPr lang="en-GB" dirty="0" err="1" smtClean="0">
                <a:solidFill>
                  <a:schemeClr val="bg1"/>
                </a:solidFill>
              </a:rPr>
              <a:t>getTreeParameters</a:t>
            </a:r>
            <a:r>
              <a:rPr lang="en-GB" dirty="0" smtClean="0">
                <a:solidFill>
                  <a:schemeClr val="bg1"/>
                </a:solidFill>
              </a:rPr>
              <a:t>(</a:t>
            </a:r>
            <a:r>
              <a:rPr lang="en-GB" dirty="0" err="1" smtClean="0">
                <a:solidFill>
                  <a:schemeClr val="bg1"/>
                </a:solidFill>
              </a:rPr>
              <a:t>JType</a:t>
            </a:r>
            <a:r>
              <a:rPr lang="en-GB" dirty="0" smtClean="0">
                <a:solidFill>
                  <a:schemeClr val="bg1"/>
                </a:solidFill>
              </a:rPr>
              <a:t>&lt;data type&gt;);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instructs </a:t>
            </a:r>
            <a:r>
              <a:rPr lang="en-GB" dirty="0" err="1" smtClean="0">
                <a:solidFill>
                  <a:schemeClr val="bg1"/>
                </a:solidFill>
              </a:rPr>
              <a:t>Jpp</a:t>
            </a:r>
            <a:r>
              <a:rPr lang="en-GB" dirty="0" smtClean="0">
                <a:solidFill>
                  <a:schemeClr val="bg1"/>
                </a:solidFill>
              </a:rPr>
              <a:t> I/O to use corresponding ROOT </a:t>
            </a:r>
            <a:r>
              <a:rPr lang="en-GB" dirty="0" err="1" smtClean="0">
                <a:solidFill>
                  <a:schemeClr val="bg1"/>
                </a:solidFill>
              </a:rPr>
              <a:t>TTree</a:t>
            </a: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All </a:t>
            </a:r>
            <a:r>
              <a:rPr lang="en-GB" dirty="0">
                <a:solidFill>
                  <a:schemeClr val="bg1"/>
                </a:solidFill>
              </a:rPr>
              <a:t>ROOT </a:t>
            </a:r>
            <a:r>
              <a:rPr lang="en-GB" dirty="0" err="1" smtClean="0">
                <a:solidFill>
                  <a:schemeClr val="bg1"/>
                </a:solidFill>
              </a:rPr>
              <a:t>TTree’s</a:t>
            </a:r>
            <a:r>
              <a:rPr lang="en-GB" dirty="0" smtClean="0">
                <a:solidFill>
                  <a:schemeClr val="bg1"/>
                </a:solidFill>
              </a:rPr>
              <a:t> for KM3NeT (and Antares) data types are defined in include file </a:t>
            </a:r>
            <a:r>
              <a:rPr lang="en-GB" dirty="0" err="1" smtClean="0">
                <a:solidFill>
                  <a:schemeClr val="bg1"/>
                </a:solidFill>
              </a:rPr>
              <a:t>JSupport.hh</a:t>
            </a:r>
            <a:endParaRPr lang="en-GB" dirty="0" smtClean="0">
              <a:solidFill>
                <a:schemeClr val="bg1"/>
              </a:solidFill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preserves modularity of </a:t>
            </a:r>
            <a:r>
              <a:rPr lang="en-GB" smtClean="0">
                <a:solidFill>
                  <a:schemeClr val="bg1"/>
                </a:solidFill>
              </a:rPr>
              <a:t>auxiliary classes</a:t>
            </a:r>
            <a:endParaRPr lang="en-GB" dirty="0">
              <a:solidFill>
                <a:schemeClr val="bg1"/>
              </a:solidFill>
            </a:endParaRPr>
          </a:p>
          <a:p>
            <a:pPr lvl="1"/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41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565</Words>
  <Application>Microsoft Office PowerPoint</Application>
  <PresentationFormat>Widescreen</PresentationFormat>
  <Paragraphs>372</Paragraphs>
  <Slides>33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Calibri</vt:lpstr>
      <vt:lpstr>Calibri Light</vt:lpstr>
      <vt:lpstr>Symbol</vt:lpstr>
      <vt:lpstr>Wingdings</vt:lpstr>
      <vt:lpstr>Office Theme</vt:lpstr>
      <vt:lpstr>Jpp I/O</vt:lpstr>
      <vt:lpstr>Interfaces (1/6)</vt:lpstr>
      <vt:lpstr>Interfaces (2/6)</vt:lpstr>
      <vt:lpstr>Interfaces (3/6)</vt:lpstr>
      <vt:lpstr>Interfaces (4/6)</vt:lpstr>
      <vt:lpstr>Interfaces (5/6)</vt:lpstr>
      <vt:lpstr>Interfaces (6/6)</vt:lpstr>
      <vt:lpstr>File formats (1/2)</vt:lpstr>
      <vt:lpstr>File formats (2/2)</vt:lpstr>
      <vt:lpstr>Implementations (1/11)</vt:lpstr>
      <vt:lpstr>Implementations (2/11)</vt:lpstr>
      <vt:lpstr>Implementations (3/11)</vt:lpstr>
      <vt:lpstr>Implementations (4/11)</vt:lpstr>
      <vt:lpstr>Implementations (5/11)</vt:lpstr>
      <vt:lpstr>Implementations (6/11)</vt:lpstr>
      <vt:lpstr>Implementations (7/11)</vt:lpstr>
      <vt:lpstr>Implementations (8/11)</vt:lpstr>
      <vt:lpstr>Implementations (9/11)</vt:lpstr>
      <vt:lpstr>Implementations (10/11)</vt:lpstr>
      <vt:lpstr>Implementations (11/11)</vt:lpstr>
      <vt:lpstr>Pipes (1/4)</vt:lpstr>
      <vt:lpstr>Pipes (2/4)</vt:lpstr>
      <vt:lpstr>Pipes (3/4)</vt:lpstr>
      <vt:lpstr>Pipes (4/4)</vt:lpstr>
      <vt:lpstr>JPrint</vt:lpstr>
      <vt:lpstr>JConvert</vt:lpstr>
      <vt:lpstr>JRegurgitate</vt:lpstr>
      <vt:lpstr>Example 1</vt:lpstr>
      <vt:lpstr>Example 2</vt:lpstr>
      <vt:lpstr>Example 3</vt:lpstr>
      <vt:lpstr>Example 4</vt:lpstr>
      <vt:lpstr>Example 5</vt:lpstr>
      <vt:lpstr>Example 6</vt:lpstr>
    </vt:vector>
  </TitlesOfParts>
  <Company>Nikhef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Jpp</dc:title>
  <dc:creator>mjg</dc:creator>
  <cp:lastModifiedBy>mjg</cp:lastModifiedBy>
  <cp:revision>193</cp:revision>
  <dcterms:created xsi:type="dcterms:W3CDTF">2018-03-30T06:52:14Z</dcterms:created>
  <dcterms:modified xsi:type="dcterms:W3CDTF">2019-08-29T16:25:21Z</dcterms:modified>
</cp:coreProperties>
</file>