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2" r:id="rId2"/>
    <p:sldId id="263" r:id="rId3"/>
    <p:sldId id="267" r:id="rId4"/>
    <p:sldId id="266" r:id="rId5"/>
    <p:sldId id="265" r:id="rId6"/>
    <p:sldId id="271" r:id="rId7"/>
    <p:sldId id="268" r:id="rId8"/>
    <p:sldId id="27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98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721C7-6591-407E-8888-85A4B70DCC87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9FE16-5D00-4DF4-A556-31FFAF742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110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9FE16-5D00-4DF4-A556-31FFAF742FE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36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D0FC3-98F0-44E0-9C83-347D2CEB266F}" type="datetime1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B0B4-F10C-4E88-8347-AB1E02EF6EFD}" type="datetime1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9705-1771-43F7-BA22-2A9506BDA13A}" type="datetime1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A6CE9-2172-4ABA-BCD1-7B99E50CAE60}" type="datetime1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2246-B7F5-4E3E-89B2-3567BC5BC594}" type="datetime1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0F14D-5E1D-48EF-8E96-9995C33F20AF}" type="datetime1">
              <a:rPr lang="en-GB" smtClean="0"/>
              <a:t>24/07/2018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D3CC-6BF5-4985-B400-B517297EE7F9}" type="datetime1">
              <a:rPr lang="en-GB" smtClean="0"/>
              <a:t>24/07/2018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7B93-E98A-45E2-9771-7E9541DBABB0}" type="datetime1">
              <a:rPr lang="en-GB" smtClean="0"/>
              <a:t>24/07/2018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E295-C726-4913-8908-6489E1CFF786}" type="datetime1">
              <a:rPr lang="en-GB" smtClean="0"/>
              <a:t>24/07/2018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611C-1409-458E-8472-BFADDF1CE4C0}" type="datetime1">
              <a:rPr lang="en-GB" smtClean="0"/>
              <a:t>24/07/2018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E556-2199-4615-A465-0465F7C95C28}" type="datetime1">
              <a:rPr lang="en-GB" smtClean="0"/>
              <a:t>24/07/2018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5E6D6-ABF6-4D83-A9BC-7D12B1C19823}" type="datetime1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25C4E-C1C2-47B3-A8FD-C018BE4B20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JEquals</a:t>
            </a:r>
            <a:r>
              <a:rPr lang="en-GB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GB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M. </a:t>
            </a:r>
            <a:r>
              <a:rPr lang="en-GB" smtClean="0">
                <a:solidFill>
                  <a:schemeClr val="bg1"/>
                </a:solidFill>
              </a:rPr>
              <a:t>de Jong</a:t>
            </a:r>
            <a:endParaRPr lang="en-GB" dirty="0" smtClean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JEquals</a:t>
            </a:r>
            <a:r>
              <a:rPr lang="en-GB" dirty="0" smtClean="0">
                <a:solidFill>
                  <a:schemeClr val="bg1"/>
                </a:solidFill>
              </a:rPr>
              <a:t> (1/5)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JEquals</a:t>
            </a:r>
            <a:r>
              <a:rPr lang="en-GB" dirty="0" smtClean="0">
                <a:solidFill>
                  <a:schemeClr val="bg1"/>
                </a:solidFill>
              </a:rPr>
              <a:t> is a </a:t>
            </a:r>
            <a:r>
              <a:rPr lang="en-GB" u="sng" dirty="0" smtClean="0">
                <a:solidFill>
                  <a:schemeClr val="bg1"/>
                </a:solidFill>
              </a:rPr>
              <a:t>base</a:t>
            </a:r>
            <a:r>
              <a:rPr lang="en-GB" dirty="0" smtClean="0">
                <a:solidFill>
                  <a:schemeClr val="bg1"/>
                </a:solidFill>
              </a:rPr>
              <a:t> class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it implements the [not-]equal operators for a given class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it uses the so-called “</a:t>
            </a:r>
            <a:r>
              <a:rPr lang="en-GB" i="1" dirty="0" smtClean="0">
                <a:solidFill>
                  <a:schemeClr val="bg1"/>
                </a:solidFill>
              </a:rPr>
              <a:t>curiously recurring template pattern</a:t>
            </a:r>
            <a:r>
              <a:rPr lang="en-GB" dirty="0" smtClean="0">
                <a:solidFill>
                  <a:schemeClr val="bg1"/>
                </a:solidFill>
              </a:rPr>
              <a:t>” (CRTP) trick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base class can access derived class using </a:t>
            </a:r>
            <a:r>
              <a:rPr lang="en-GB" dirty="0" err="1" smtClean="0">
                <a:solidFill>
                  <a:schemeClr val="bg1"/>
                </a:solidFill>
              </a:rPr>
              <a:t>static_cast</a:t>
            </a:r>
            <a:r>
              <a:rPr lang="en-GB" dirty="0" smtClean="0">
                <a:solidFill>
                  <a:schemeClr val="bg1"/>
                </a:solidFill>
              </a:rPr>
              <a:t> instead of virtual methods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76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JEquals</a:t>
            </a:r>
            <a:r>
              <a:rPr lang="en-GB" dirty="0" smtClean="0">
                <a:solidFill>
                  <a:schemeClr val="bg1"/>
                </a:solidFill>
              </a:rPr>
              <a:t> (2/5)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Implementation: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20000" y="2520000"/>
            <a:ext cx="7560840" cy="216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template&lt;class T&gt;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class </a:t>
            </a:r>
            <a:r>
              <a:rPr lang="en-GB" sz="2200" dirty="0" err="1">
                <a:solidFill>
                  <a:prstClr val="white"/>
                </a:solidFill>
              </a:rPr>
              <a:t>JEquals</a:t>
            </a:r>
            <a:r>
              <a:rPr lang="en-GB" sz="2200" dirty="0">
                <a:solidFill>
                  <a:prstClr val="white"/>
                </a:solidFill>
              </a:rPr>
              <a:t> {		// base class for T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==	(T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!=	(T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 smtClean="0">
                <a:solidFill>
                  <a:prstClr val="white"/>
                </a:solidFill>
              </a:rPr>
              <a:t>};</a:t>
            </a:r>
            <a:endParaRPr lang="en-GB" sz="2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52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JEquals</a:t>
            </a:r>
            <a:r>
              <a:rPr lang="en-GB" dirty="0" smtClean="0">
                <a:solidFill>
                  <a:schemeClr val="bg1"/>
                </a:solidFill>
              </a:rPr>
              <a:t> (3/5)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How to </a:t>
            </a:r>
            <a:r>
              <a:rPr lang="en-GB" dirty="0" smtClean="0">
                <a:solidFill>
                  <a:schemeClr val="bg1"/>
                </a:solidFill>
              </a:rPr>
              <a:t>make </a:t>
            </a:r>
            <a:r>
              <a:rPr lang="en-GB" dirty="0">
                <a:solidFill>
                  <a:schemeClr val="bg1"/>
                </a:solidFill>
              </a:rPr>
              <a:t>this work?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class T </a:t>
            </a:r>
            <a:r>
              <a:rPr lang="en-GB" dirty="0">
                <a:solidFill>
                  <a:schemeClr val="bg1"/>
                </a:solidFill>
              </a:rPr>
              <a:t>should </a:t>
            </a:r>
            <a:r>
              <a:rPr lang="en-GB" dirty="0" smtClean="0">
                <a:solidFill>
                  <a:schemeClr val="bg1"/>
                </a:solidFill>
              </a:rPr>
              <a:t>simply implement </a:t>
            </a:r>
            <a:r>
              <a:rPr lang="en-GB" dirty="0">
                <a:solidFill>
                  <a:schemeClr val="bg1"/>
                </a:solidFill>
              </a:rPr>
              <a:t>the following method: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520000" y="2880000"/>
            <a:ext cx="7560840" cy="180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class T {		// actual class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: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	equals(</a:t>
            </a:r>
            <a:r>
              <a:rPr lang="en-GB" sz="2200" dirty="0" err="1">
                <a:solidFill>
                  <a:prstClr val="white"/>
                </a:solidFill>
              </a:rPr>
              <a:t>const</a:t>
            </a:r>
            <a:r>
              <a:rPr lang="en-GB" sz="2200" dirty="0">
                <a:solidFill>
                  <a:prstClr val="white"/>
                </a:solidFill>
              </a:rPr>
              <a:t> T&amp;) </a:t>
            </a:r>
            <a:r>
              <a:rPr lang="en-GB" sz="2200" dirty="0" err="1">
                <a:solidFill>
                  <a:prstClr val="white"/>
                </a:solidFill>
              </a:rPr>
              <a:t>const</a:t>
            </a:r>
            <a:r>
              <a:rPr lang="en-GB" sz="2200" dirty="0">
                <a:solidFill>
                  <a:prstClr val="white"/>
                </a:solidFill>
              </a:rPr>
              <a:t>;	// equal method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 smtClean="0">
                <a:solidFill>
                  <a:prstClr val="white"/>
                </a:solidFill>
              </a:rPr>
              <a:t>};</a:t>
            </a:r>
            <a:endParaRPr lang="en-GB" sz="2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77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JEquals</a:t>
            </a:r>
            <a:r>
              <a:rPr lang="en-GB" dirty="0" smtClean="0">
                <a:solidFill>
                  <a:schemeClr val="bg1"/>
                </a:solidFill>
              </a:rPr>
              <a:t> (4/5)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520000" y="1800000"/>
            <a:ext cx="7560840" cy="360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template&lt;class T, class U&gt;	// U </a:t>
            </a:r>
            <a:r>
              <a:rPr lang="en-GB" sz="2200" dirty="0">
                <a:solidFill>
                  <a:schemeClr val="bg1"/>
                </a:solidFill>
              </a:rPr>
              <a:t>may be primitive data type</a:t>
            </a:r>
            <a:endParaRPr lang="en-GB" sz="2200" dirty="0">
              <a:solidFill>
                <a:prstClr val="white"/>
              </a:solidFill>
            </a:endParaRP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class </a:t>
            </a:r>
            <a:r>
              <a:rPr lang="en-GB" sz="2200" dirty="0" err="1">
                <a:solidFill>
                  <a:prstClr val="white"/>
                </a:solidFill>
              </a:rPr>
              <a:t>JEquals</a:t>
            </a:r>
            <a:r>
              <a:rPr lang="en-GB" sz="2200" dirty="0">
                <a:solidFill>
                  <a:prstClr val="white"/>
                </a:solidFill>
              </a:rPr>
              <a:t> {			// base class for T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==	(T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!=	(T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==	(T first, U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!=	(T first, U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==	(U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!=	(U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 smtClean="0">
                <a:solidFill>
                  <a:prstClr val="white"/>
                </a:solidFill>
              </a:rPr>
              <a:t>};</a:t>
            </a:r>
            <a:endParaRPr lang="en-GB" sz="2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32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JEquals</a:t>
            </a:r>
            <a:r>
              <a:rPr lang="en-GB" dirty="0" smtClean="0">
                <a:solidFill>
                  <a:schemeClr val="bg1"/>
                </a:solidFill>
              </a:rPr>
              <a:t> (5/5)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How to make this work?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class T should simply implement the following </a:t>
            </a:r>
            <a:r>
              <a:rPr lang="en-GB" dirty="0" smtClean="0">
                <a:solidFill>
                  <a:schemeClr val="bg1"/>
                </a:solidFill>
              </a:rPr>
              <a:t>methods: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520000" y="3240000"/>
            <a:ext cx="7560840" cy="216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class T {		// actual class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: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	equals(</a:t>
            </a:r>
            <a:r>
              <a:rPr lang="en-GB" sz="2200" dirty="0" err="1">
                <a:solidFill>
                  <a:prstClr val="white"/>
                </a:solidFill>
              </a:rPr>
              <a:t>const</a:t>
            </a:r>
            <a:r>
              <a:rPr lang="en-GB" sz="2200" dirty="0">
                <a:solidFill>
                  <a:prstClr val="white"/>
                </a:solidFill>
              </a:rPr>
              <a:t> T&amp;) </a:t>
            </a:r>
            <a:r>
              <a:rPr lang="en-GB" sz="2200" dirty="0" err="1">
                <a:solidFill>
                  <a:prstClr val="white"/>
                </a:solidFill>
              </a:rPr>
              <a:t>const</a:t>
            </a:r>
            <a:r>
              <a:rPr lang="en-GB" sz="2200" dirty="0">
                <a:solidFill>
                  <a:prstClr val="white"/>
                </a:solidFill>
              </a:rPr>
              <a:t>;	// equals method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	equals(</a:t>
            </a:r>
            <a:r>
              <a:rPr lang="en-GB" sz="2200" dirty="0" err="1">
                <a:solidFill>
                  <a:prstClr val="white"/>
                </a:solidFill>
              </a:rPr>
              <a:t>const</a:t>
            </a:r>
            <a:r>
              <a:rPr lang="en-GB" sz="2200" dirty="0">
                <a:solidFill>
                  <a:prstClr val="white"/>
                </a:solidFill>
              </a:rPr>
              <a:t> U&amp;) </a:t>
            </a:r>
            <a:r>
              <a:rPr lang="en-GB" sz="2200" dirty="0" err="1">
                <a:solidFill>
                  <a:prstClr val="white"/>
                </a:solidFill>
              </a:rPr>
              <a:t>const</a:t>
            </a:r>
            <a:r>
              <a:rPr lang="en-GB" sz="2200" dirty="0">
                <a:solidFill>
                  <a:prstClr val="white"/>
                </a:solidFill>
              </a:rPr>
              <a:t>;	//            ,,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 smtClean="0">
                <a:solidFill>
                  <a:prstClr val="white"/>
                </a:solidFill>
              </a:rPr>
              <a:t>};</a:t>
            </a:r>
            <a:endParaRPr lang="en-GB" sz="2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33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Example 1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080000" y="1800000"/>
            <a:ext cx="4680000" cy="468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struct</a:t>
            </a:r>
            <a:r>
              <a:rPr lang="en-GB" sz="2200" dirty="0">
                <a:solidFill>
                  <a:schemeClr val="bg1"/>
                </a:solidFill>
              </a:rPr>
              <a:t> A :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JEquals</a:t>
            </a:r>
            <a:r>
              <a:rPr lang="en-GB" sz="2200" dirty="0">
                <a:solidFill>
                  <a:schemeClr val="bg1"/>
                </a:solidFill>
              </a:rPr>
              <a:t>&lt;A&gt;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A() : value(0) {}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A(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value) : value(value) {}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bool equals(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A&amp; object) 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{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return value == </a:t>
            </a:r>
            <a:r>
              <a:rPr lang="en-GB" sz="2200" dirty="0" err="1">
                <a:solidFill>
                  <a:schemeClr val="bg1"/>
                </a:solidFill>
              </a:rPr>
              <a:t>object.value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}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value;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80000" y="1800000"/>
            <a:ext cx="4680000" cy="468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800"/>
              </a:lnSpc>
              <a:tabLst>
                <a:tab pos="1825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A a1(1);</a:t>
            </a:r>
          </a:p>
          <a:p>
            <a:pPr>
              <a:lnSpc>
                <a:spcPts val="2800"/>
              </a:lnSpc>
              <a:tabLst>
                <a:tab pos="1825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A a2(2);</a:t>
            </a:r>
          </a:p>
          <a:p>
            <a:pPr>
              <a:lnSpc>
                <a:spcPts val="2800"/>
              </a:lnSpc>
              <a:tabLst>
                <a:tab pos="1825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182563" algn="l"/>
                <a:tab pos="990600" algn="ctr"/>
                <a:tab pos="1249363" algn="l"/>
                <a:tab pos="17065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if (a1	==	a2)	{ // no }</a:t>
            </a:r>
          </a:p>
          <a:p>
            <a:pPr>
              <a:lnSpc>
                <a:spcPts val="2800"/>
              </a:lnSpc>
              <a:tabLst>
                <a:tab pos="182563" algn="l"/>
                <a:tab pos="990600" algn="ctr"/>
                <a:tab pos="1249363" algn="l"/>
                <a:tab pos="17065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if (a1	!=	a2)	{ // yes }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06989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 </a:t>
            </a:r>
            <a:r>
              <a:rPr lang="en-GB" dirty="0" smtClean="0">
                <a:solidFill>
                  <a:schemeClr val="bg1"/>
                </a:solidFill>
              </a:rPr>
              <a:t>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80000" y="1800000"/>
            <a:ext cx="4680000" cy="468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struct</a:t>
            </a:r>
            <a:r>
              <a:rPr lang="en-GB" sz="2200" dirty="0">
                <a:solidFill>
                  <a:schemeClr val="bg1"/>
                </a:solidFill>
              </a:rPr>
              <a:t> A :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JEquals</a:t>
            </a:r>
            <a:r>
              <a:rPr lang="en-GB" sz="2200" dirty="0">
                <a:solidFill>
                  <a:schemeClr val="bg1"/>
                </a:solidFill>
              </a:rPr>
              <a:t>&lt;A, 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&gt;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A() : value(0) {}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A(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value) : value(value) {}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bool equals(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value) 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{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return value == value;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}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value;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80000" y="1800000"/>
            <a:ext cx="4680000" cy="468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800"/>
              </a:lnSpc>
              <a:tabLst>
                <a:tab pos="1825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A a1(1);</a:t>
            </a:r>
          </a:p>
          <a:p>
            <a:pPr>
              <a:lnSpc>
                <a:spcPts val="2800"/>
              </a:lnSpc>
              <a:tabLst>
                <a:tab pos="1825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1825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value = 2;</a:t>
            </a:r>
          </a:p>
          <a:p>
            <a:pPr>
              <a:lnSpc>
                <a:spcPts val="2800"/>
              </a:lnSpc>
              <a:tabLst>
                <a:tab pos="1825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182563" algn="l"/>
                <a:tab pos="990600" algn="ctr"/>
                <a:tab pos="1249363" algn="l"/>
                <a:tab pos="20574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if (a1	==	value)	{ // no }</a:t>
            </a:r>
          </a:p>
          <a:p>
            <a:pPr>
              <a:lnSpc>
                <a:spcPts val="2800"/>
              </a:lnSpc>
              <a:tabLst>
                <a:tab pos="182563" algn="l"/>
                <a:tab pos="990600" algn="ctr"/>
                <a:tab pos="1249363" algn="l"/>
                <a:tab pos="20574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if (a1	!=	value)	{ // yes </a:t>
            </a:r>
            <a:r>
              <a:rPr lang="en-GB" dirty="0">
                <a:solidFill>
                  <a:schemeClr val="bg1"/>
                </a:solidFill>
              </a:rPr>
              <a:t>}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954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4140</TotalTime>
  <Words>137</Words>
  <Application>Microsoft Office PowerPoint</Application>
  <PresentationFormat>Widescreen</PresentationFormat>
  <Paragraphs>75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JEquals </vt:lpstr>
      <vt:lpstr>JEquals (1/5)</vt:lpstr>
      <vt:lpstr>JEquals (2/5)</vt:lpstr>
      <vt:lpstr>JEquals (3/5)</vt:lpstr>
      <vt:lpstr>JEquals (4/5)</vt:lpstr>
      <vt:lpstr>JEquals (5/5)</vt:lpstr>
      <vt:lpstr>Example 1</vt:lpstr>
      <vt:lpstr>Example 2</vt:lpstr>
    </vt:vector>
  </TitlesOfParts>
  <Company>Nikhef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Jpp</dc:title>
  <dc:creator>mjg_2</dc:creator>
  <cp:lastModifiedBy>mjg</cp:lastModifiedBy>
  <cp:revision>1103</cp:revision>
  <dcterms:created xsi:type="dcterms:W3CDTF">2013-10-02T15:15:34Z</dcterms:created>
  <dcterms:modified xsi:type="dcterms:W3CDTF">2018-07-24T00:04:54Z</dcterms:modified>
</cp:coreProperties>
</file>