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7" r:id="rId4"/>
    <p:sldId id="266" r:id="rId5"/>
    <p:sldId id="269" r:id="rId6"/>
    <p:sldId id="268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19/11/2017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19/11/2017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19/11/2017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JManager</a:t>
            </a:r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JManager</a:t>
            </a:r>
            <a:r>
              <a:rPr lang="en-GB" dirty="0" smtClean="0">
                <a:solidFill>
                  <a:schemeClr val="bg1"/>
                </a:solidFill>
              </a:rPr>
              <a:t> (1/4)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JManager</a:t>
            </a:r>
            <a:r>
              <a:rPr lang="en-GB" dirty="0" smtClean="0">
                <a:solidFill>
                  <a:schemeClr val="bg1"/>
                </a:solidFill>
              </a:rPr>
              <a:t> can help you do book keeping 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of </a:t>
            </a:r>
            <a:r>
              <a:rPr lang="en-GB" dirty="0" smtClean="0">
                <a:solidFill>
                  <a:schemeClr val="bg1"/>
                </a:solidFill>
              </a:rPr>
              <a:t>many ROOT histograms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same histogram for different modules, PMTs, etc.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It simply extends the functionality of </a:t>
            </a:r>
            <a:r>
              <a:rPr lang="en-GB" dirty="0" smtClean="0">
                <a:solidFill>
                  <a:schemeClr val="bg1"/>
                </a:solidFill>
              </a:rPr>
              <a:t>an STD </a:t>
            </a:r>
            <a:r>
              <a:rPr lang="en-GB" dirty="0" smtClean="0">
                <a:solidFill>
                  <a:schemeClr val="bg1"/>
                </a:solidFill>
              </a:rPr>
              <a:t>map 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has a master ROOT histogram (or other </a:t>
            </a:r>
            <a:r>
              <a:rPr lang="en-GB" dirty="0" err="1" smtClean="0">
                <a:solidFill>
                  <a:schemeClr val="bg1"/>
                </a:solidFill>
              </a:rPr>
              <a:t>TO</a:t>
            </a:r>
            <a:r>
              <a:rPr lang="en-GB" dirty="0" err="1" smtClean="0">
                <a:solidFill>
                  <a:schemeClr val="bg1"/>
                </a:solidFill>
              </a:rPr>
              <a:t>bject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to be provided by the user to the constructor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creates “slave” histograms on the fly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name of histogram is obtained by replacing a wild card character in the name of the master histogram by the corresponding key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writes all histograms to file with a single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JManager</a:t>
            </a:r>
            <a:r>
              <a:rPr lang="en-GB" dirty="0" smtClean="0">
                <a:solidFill>
                  <a:schemeClr val="bg1"/>
                </a:solidFill>
              </a:rPr>
              <a:t> (2/4)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99592" y="2348880"/>
            <a:ext cx="7920000" cy="39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template&lt;class </a:t>
            </a:r>
            <a:r>
              <a:rPr lang="en-GB" sz="2400" dirty="0" err="1">
                <a:solidFill>
                  <a:prstClr val="white"/>
                </a:solidFill>
              </a:rPr>
              <a:t>JKey_t</a:t>
            </a:r>
            <a:r>
              <a:rPr lang="en-GB" sz="2400" dirty="0">
                <a:solidFill>
                  <a:prstClr val="white"/>
                </a:solidFill>
              </a:rPr>
              <a:t>, class </a:t>
            </a:r>
            <a:r>
              <a:rPr lang="en-GB" sz="2400" dirty="0" err="1" smtClean="0">
                <a:solidFill>
                  <a:prstClr val="white"/>
                </a:solidFill>
              </a:rPr>
              <a:t>JValue_t</a:t>
            </a:r>
            <a:r>
              <a:rPr lang="en-GB" sz="2400" dirty="0" smtClean="0">
                <a:solidFill>
                  <a:prstClr val="white"/>
                </a:solidFill>
              </a:rPr>
              <a:t>&gt;</a:t>
            </a:r>
            <a:endParaRPr lang="en-GB" sz="24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</a:t>
            </a:r>
            <a:r>
              <a:rPr lang="en-GB" sz="2400" dirty="0" smtClean="0">
                <a:solidFill>
                  <a:prstClr val="white"/>
                </a:solidFill>
              </a:rPr>
              <a:t>class </a:t>
            </a:r>
            <a:r>
              <a:rPr lang="en-GB" sz="2400" dirty="0" err="1">
                <a:solidFill>
                  <a:prstClr val="white"/>
                </a:solidFill>
              </a:rPr>
              <a:t>JManager</a:t>
            </a:r>
            <a:r>
              <a:rPr lang="en-GB" sz="2400" dirty="0">
                <a:solidFill>
                  <a:prstClr val="white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 smtClean="0">
                <a:solidFill>
                  <a:prstClr val="white"/>
                </a:solidFill>
              </a:rPr>
              <a:t>	public </a:t>
            </a:r>
            <a:r>
              <a:rPr lang="en-GB" sz="2400" dirty="0" err="1">
                <a:solidFill>
                  <a:prstClr val="white"/>
                </a:solidFill>
              </a:rPr>
              <a:t>JPointer</a:t>
            </a:r>
            <a:r>
              <a:rPr lang="en-GB" sz="2400" dirty="0">
                <a:solidFill>
                  <a:prstClr val="white"/>
                </a:solidFill>
              </a:rPr>
              <a:t>&lt;</a:t>
            </a:r>
            <a:r>
              <a:rPr lang="en-GB" sz="2400" dirty="0" err="1">
                <a:solidFill>
                  <a:prstClr val="white"/>
                </a:solidFill>
              </a:rPr>
              <a:t>JValue_t</a:t>
            </a:r>
            <a:r>
              <a:rPr lang="en-GB" sz="2400" dirty="0" smtClean="0">
                <a:solidFill>
                  <a:prstClr val="white"/>
                </a:solidFill>
              </a:rPr>
              <a:t>&gt;,	// master histogram</a:t>
            </a:r>
            <a:endParaRPr lang="en-GB" sz="24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 smtClean="0">
                <a:solidFill>
                  <a:prstClr val="white"/>
                </a:solidFill>
              </a:rPr>
              <a:t>	public </a:t>
            </a:r>
            <a:r>
              <a:rPr lang="en-GB" sz="2400" dirty="0" err="1">
                <a:solidFill>
                  <a:prstClr val="white"/>
                </a:solidFill>
              </a:rPr>
              <a:t>std</a:t>
            </a:r>
            <a:r>
              <a:rPr lang="en-GB" sz="2400" dirty="0">
                <a:solidFill>
                  <a:prstClr val="white"/>
                </a:solidFill>
              </a:rPr>
              <a:t>::map&lt;</a:t>
            </a:r>
            <a:r>
              <a:rPr lang="en-GB" sz="2400" dirty="0" err="1">
                <a:solidFill>
                  <a:prstClr val="white"/>
                </a:solidFill>
              </a:rPr>
              <a:t>JKey_t</a:t>
            </a:r>
            <a:r>
              <a:rPr lang="en-GB" sz="2400" dirty="0">
                <a:solidFill>
                  <a:prstClr val="white"/>
                </a:solidFill>
              </a:rPr>
              <a:t>, </a:t>
            </a:r>
            <a:r>
              <a:rPr lang="en-GB" sz="2400" dirty="0" err="1">
                <a:solidFill>
                  <a:prstClr val="white"/>
                </a:solidFill>
              </a:rPr>
              <a:t>JValue_t</a:t>
            </a:r>
            <a:r>
              <a:rPr lang="en-GB" sz="2400" dirty="0" smtClean="0">
                <a:solidFill>
                  <a:prstClr val="white"/>
                </a:solidFill>
              </a:rPr>
              <a:t>*&gt;</a:t>
            </a:r>
            <a:r>
              <a:rPr lang="en-GB" sz="2400" dirty="0">
                <a:solidFill>
                  <a:prstClr val="white"/>
                </a:solidFill>
              </a:rPr>
              <a:t>	</a:t>
            </a:r>
            <a:r>
              <a:rPr lang="en-GB" sz="2400" dirty="0" smtClean="0">
                <a:solidFill>
                  <a:prstClr val="white"/>
                </a:solidFill>
              </a:rPr>
              <a:t>// STD map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 smtClean="0">
                <a:solidFill>
                  <a:prstClr val="white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</a:t>
            </a:r>
            <a:r>
              <a:rPr lang="en-GB" sz="2400" dirty="0" smtClean="0">
                <a:solidFill>
                  <a:prstClr val="white"/>
                </a:solidFill>
              </a:rPr>
              <a:t>	</a:t>
            </a:r>
            <a:r>
              <a:rPr lang="en-GB" sz="2400" dirty="0" err="1" smtClean="0">
                <a:solidFill>
                  <a:prstClr val="white"/>
                </a:solidFill>
              </a:rPr>
              <a:t>JManager</a:t>
            </a:r>
            <a:r>
              <a:rPr lang="en-GB" sz="2400" dirty="0" smtClean="0">
                <a:solidFill>
                  <a:prstClr val="white"/>
                </a:solidFill>
              </a:rPr>
              <a:t>(</a:t>
            </a:r>
            <a:r>
              <a:rPr lang="en-GB" sz="2400" dirty="0" err="1" smtClean="0">
                <a:solidFill>
                  <a:prstClr val="white"/>
                </a:solidFill>
              </a:rPr>
              <a:t>JValue_t</a:t>
            </a:r>
            <a:r>
              <a:rPr lang="en-GB" sz="2400" dirty="0">
                <a:solidFill>
                  <a:prstClr val="white"/>
                </a:solidFill>
              </a:rPr>
              <a:t>* </a:t>
            </a:r>
            <a:r>
              <a:rPr lang="en-GB" sz="2400" dirty="0" smtClean="0">
                <a:solidFill>
                  <a:prstClr val="white"/>
                </a:solidFill>
              </a:rPr>
              <a:t>master);	// master histogram</a:t>
            </a:r>
            <a:endParaRPr lang="en-GB" sz="24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 smtClean="0">
                <a:solidFill>
                  <a:prstClr val="white"/>
                </a:solidFill>
              </a:rPr>
              <a:t/>
            </a:r>
            <a:br>
              <a:rPr lang="en-GB" sz="2400" dirty="0" smtClean="0">
                <a:solidFill>
                  <a:prstClr val="white"/>
                </a:solidFill>
              </a:rPr>
            </a:br>
            <a:r>
              <a:rPr lang="en-GB" sz="2400" dirty="0" smtClean="0">
                <a:solidFill>
                  <a:prstClr val="white"/>
                </a:solidFill>
              </a:rPr>
              <a:t>	void </a:t>
            </a:r>
            <a:r>
              <a:rPr lang="en-GB" sz="2400" dirty="0">
                <a:solidFill>
                  <a:prstClr val="white"/>
                </a:solidFill>
              </a:rPr>
              <a:t>Write(</a:t>
            </a:r>
            <a:r>
              <a:rPr lang="en-GB" sz="2400" dirty="0" err="1">
                <a:solidFill>
                  <a:prstClr val="white"/>
                </a:solidFill>
              </a:rPr>
              <a:t>const</a:t>
            </a:r>
            <a:r>
              <a:rPr lang="en-GB" sz="2400" dirty="0">
                <a:solidFill>
                  <a:prstClr val="white"/>
                </a:solidFill>
              </a:rPr>
              <a:t> char* </a:t>
            </a:r>
            <a:r>
              <a:rPr lang="en-GB" sz="2400" dirty="0" err="1" smtClean="0">
                <a:solidFill>
                  <a:prstClr val="white"/>
                </a:solidFill>
              </a:rPr>
              <a:t>file_name</a:t>
            </a:r>
            <a:r>
              <a:rPr lang="en-GB" sz="2400" dirty="0" smtClean="0">
                <a:solidFill>
                  <a:prstClr val="white"/>
                </a:solidFill>
              </a:rPr>
              <a:t>);	// save data to file</a:t>
            </a:r>
          </a:p>
          <a:p>
            <a:pPr marL="0" indent="0" defTabSz="2300288">
              <a:lnSpc>
                <a:spcPts val="2200"/>
              </a:lnSpc>
              <a:buFont typeface="Arial" pitchFamily="34" charset="0"/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 smtClean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JManager</a:t>
            </a:r>
            <a:r>
              <a:rPr lang="en-GB" dirty="0" smtClean="0">
                <a:solidFill>
                  <a:schemeClr val="bg1"/>
                </a:solidFill>
              </a:rPr>
              <a:t> (3/4)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</a:t>
            </a:r>
            <a:r>
              <a:rPr lang="en-GB" dirty="0" smtClean="0">
                <a:solidFill>
                  <a:schemeClr val="bg1"/>
                </a:solidFill>
              </a:rPr>
              <a:t>does this </a:t>
            </a:r>
            <a:r>
              <a:rPr lang="en-GB" dirty="0">
                <a:solidFill>
                  <a:schemeClr val="bg1"/>
                </a:solidFill>
              </a:rPr>
              <a:t>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map operator </a:t>
            </a:r>
            <a:r>
              <a:rPr lang="en-GB" dirty="0" smtClean="0">
                <a:solidFill>
                  <a:schemeClr val="bg1"/>
                </a:solidFill>
              </a:rPr>
              <a:t>[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</a:t>
            </a:r>
            <a:r>
              <a:rPr lang="en-GB" dirty="0" smtClean="0">
                <a:solidFill>
                  <a:schemeClr val="bg1"/>
                </a:solidFill>
              </a:rPr>
              <a:t>] </a:t>
            </a:r>
            <a:r>
              <a:rPr lang="en-GB" dirty="0" smtClean="0">
                <a:solidFill>
                  <a:schemeClr val="bg1"/>
                </a:solidFill>
              </a:rPr>
              <a:t>is customized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it checks for the availability of the histogram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associated with given key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creates new histogram if necessary based on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the master histogram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returns pointer to valid histogram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80000" y="4797272"/>
            <a:ext cx="7200000" cy="108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606675" algn="l"/>
              </a:tabLst>
            </a:pPr>
            <a:r>
              <a:rPr lang="en-GB" sz="2400" dirty="0" smtClean="0">
                <a:solidFill>
                  <a:prstClr val="white"/>
                </a:solidFill>
              </a:rPr>
              <a:t> map[key]-&gt;Fill(x);	// will work if map manages a TH1D</a:t>
            </a: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(4/4)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about the key?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normal less-than operator &lt; should be defined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conform STD map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to find the correct histogram for a given key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STD output stream operator should be defined</a:t>
            </a:r>
          </a:p>
          <a:p>
            <a:pPr lvl="2"/>
            <a:r>
              <a:rPr lang="en-GB" dirty="0" err="1" smtClean="0">
                <a:solidFill>
                  <a:schemeClr val="bg1"/>
                </a:solidFill>
              </a:rPr>
              <a:t>ostream</a:t>
            </a:r>
            <a:r>
              <a:rPr lang="en-GB" dirty="0" smtClean="0">
                <a:solidFill>
                  <a:schemeClr val="bg1"/>
                </a:solidFill>
              </a:rPr>
              <a:t>&amp; operator&lt;&lt;(</a:t>
            </a:r>
            <a:r>
              <a:rPr lang="en-GB" dirty="0" err="1" smtClean="0">
                <a:solidFill>
                  <a:schemeClr val="bg1"/>
                </a:solidFill>
              </a:rPr>
              <a:t>ostream</a:t>
            </a:r>
            <a:r>
              <a:rPr lang="en-GB" dirty="0" smtClean="0">
                <a:solidFill>
                  <a:schemeClr val="bg1"/>
                </a:solidFill>
              </a:rPr>
              <a:t>&amp;, </a:t>
            </a:r>
            <a:r>
              <a:rPr lang="en-GB" dirty="0" err="1" smtClean="0">
                <a:solidFill>
                  <a:schemeClr val="bg1"/>
                </a:solidFill>
              </a:rPr>
              <a:t>const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JKey_t</a:t>
            </a:r>
            <a:r>
              <a:rPr lang="en-GB" dirty="0" smtClean="0">
                <a:solidFill>
                  <a:schemeClr val="bg1"/>
                </a:solidFill>
              </a:rPr>
              <a:t>&amp;);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to create a name for the new histogram</a:t>
            </a:r>
          </a:p>
          <a:p>
            <a:pPr lvl="1"/>
            <a:endParaRPr lang="en-GB" dirty="0" smtClean="0">
              <a:solidFill>
                <a:schemeClr val="bg1"/>
              </a:solidFill>
            </a:endParaRPr>
          </a:p>
          <a:p>
            <a:pPr lvl="1"/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07544" y="1700808"/>
            <a:ext cx="8280000" cy="504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smtClean="0"/>
              <a:t>JGIZMO</a:t>
            </a:r>
            <a:r>
              <a:rPr lang="en-GB" sz="2400" dirty="0"/>
              <a:t>::</a:t>
            </a:r>
            <a:r>
              <a:rPr lang="en-GB" sz="2400" dirty="0" err="1" smtClean="0"/>
              <a:t>JManager</a:t>
            </a:r>
            <a:r>
              <a:rPr lang="en-GB" sz="2400" dirty="0" smtClean="0"/>
              <a:t>&lt;</a:t>
            </a:r>
            <a:r>
              <a:rPr lang="en-GB" sz="2400" dirty="0" err="1" smtClean="0"/>
              <a:t>int</a:t>
            </a:r>
            <a:r>
              <a:rPr lang="en-GB" sz="2400" dirty="0" smtClean="0"/>
              <a:t>, </a:t>
            </a:r>
            <a:r>
              <a:rPr lang="en-GB" sz="2400" dirty="0"/>
              <a:t>TH1D&gt; </a:t>
            </a:r>
            <a:r>
              <a:rPr lang="en-GB" sz="2400" dirty="0" smtClean="0"/>
              <a:t>map(new </a:t>
            </a:r>
            <a:r>
              <a:rPr lang="en-GB" sz="2400" dirty="0"/>
              <a:t>TH1D("M</a:t>
            </a:r>
            <a:r>
              <a:rPr lang="en-GB" sz="2400" dirty="0" smtClean="0"/>
              <a:t>_[%]",</a:t>
            </a:r>
            <a:r>
              <a:rPr lang="en-GB" sz="2400" dirty="0"/>
              <a:t> </a:t>
            </a:r>
            <a:r>
              <a:rPr lang="en-GB" sz="2400" dirty="0" smtClean="0"/>
              <a:t>…));</a:t>
            </a:r>
            <a:br>
              <a:rPr lang="en-GB" sz="2400" dirty="0" smtClean="0"/>
            </a:br>
            <a:endParaRPr lang="en-GB" sz="2400" dirty="0" smtClean="0"/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smtClean="0"/>
              <a:t>for ( ; ; ) {</a:t>
            </a:r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smtClean="0"/>
              <a:t>	:</a:t>
            </a:r>
            <a:endParaRPr lang="en-GB" sz="2400" dirty="0"/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	</a:t>
            </a:r>
            <a:r>
              <a:rPr lang="en-GB" sz="2400" dirty="0" smtClean="0"/>
              <a:t>for </a:t>
            </a:r>
            <a:r>
              <a:rPr lang="en-GB" sz="2400" dirty="0"/>
              <a:t>(</a:t>
            </a:r>
            <a:r>
              <a:rPr lang="en-GB" sz="2400" dirty="0" err="1"/>
              <a:t>JDAQSuperFrame</a:t>
            </a:r>
            <a:r>
              <a:rPr lang="en-GB" sz="2400" dirty="0"/>
              <a:t>::</a:t>
            </a:r>
            <a:r>
              <a:rPr lang="en-GB" sz="2400" dirty="0" err="1"/>
              <a:t>const_iterator</a:t>
            </a:r>
            <a:r>
              <a:rPr lang="en-GB" sz="2400" dirty="0"/>
              <a:t>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		</a:t>
            </a:r>
            <a:r>
              <a:rPr lang="en-GB" sz="2400" dirty="0" smtClean="0"/>
              <a:t>	hit</a:t>
            </a:r>
            <a:r>
              <a:rPr lang="en-GB" sz="2400" dirty="0" smtClean="0"/>
              <a:t>	=	frame-</a:t>
            </a:r>
            <a:r>
              <a:rPr lang="en-GB" sz="2400" dirty="0"/>
              <a:t>&gt;begin</a:t>
            </a:r>
            <a:r>
              <a:rPr lang="en-GB" sz="2400" dirty="0" smtClean="0"/>
              <a:t>();</a:t>
            </a:r>
            <a:br>
              <a:rPr lang="en-GB" sz="2400" dirty="0" smtClean="0"/>
            </a:br>
            <a:r>
              <a:rPr lang="en-GB" sz="2400" dirty="0" smtClean="0"/>
              <a:t>		</a:t>
            </a:r>
            <a:r>
              <a:rPr lang="en-GB" sz="2400" dirty="0" smtClean="0"/>
              <a:t>	hit</a:t>
            </a:r>
            <a:r>
              <a:rPr lang="en-GB" sz="2400" dirty="0" smtClean="0"/>
              <a:t>	!=	frame-</a:t>
            </a:r>
            <a:r>
              <a:rPr lang="en-GB" sz="2400" dirty="0"/>
              <a:t>&gt;end();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		</a:t>
            </a:r>
            <a:r>
              <a:rPr lang="en-GB" sz="2400" dirty="0" smtClean="0"/>
              <a:t>	hit</a:t>
            </a:r>
            <a:r>
              <a:rPr lang="en-GB" sz="2400" dirty="0" smtClean="0"/>
              <a:t>++) {</a:t>
            </a:r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smtClean="0"/>
              <a:t>	</a:t>
            </a:r>
            <a:r>
              <a:rPr lang="en-GB" sz="2400" dirty="0"/>
              <a:t>	</a:t>
            </a:r>
            <a:r>
              <a:rPr lang="en-GB" sz="2400" dirty="0" smtClean="0"/>
              <a:t>map[frame-</a:t>
            </a:r>
            <a:r>
              <a:rPr lang="en-GB" sz="2400" dirty="0" err="1" smtClean="0"/>
              <a:t>getModuleID</a:t>
            </a:r>
            <a:r>
              <a:rPr lang="en-GB" sz="2400" dirty="0" smtClean="0"/>
              <a:t>()]-&gt;Fill(hit-&gt;</a:t>
            </a:r>
            <a:r>
              <a:rPr lang="en-GB" sz="2400" dirty="0" err="1" smtClean="0"/>
              <a:t>getT</a:t>
            </a:r>
            <a:r>
              <a:rPr lang="en-GB" sz="2400" dirty="0" smtClean="0"/>
              <a:t>());</a:t>
            </a:r>
            <a:br>
              <a:rPr lang="en-GB" sz="2400" dirty="0" smtClean="0"/>
            </a:br>
            <a:r>
              <a:rPr lang="en-GB" sz="2400" dirty="0" smtClean="0"/>
              <a:t>	}</a:t>
            </a:r>
            <a:endParaRPr lang="en-GB" sz="2400" dirty="0"/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smtClean="0"/>
              <a:t>}</a:t>
            </a:r>
            <a:br>
              <a:rPr lang="en-GB" sz="2400" dirty="0" smtClean="0"/>
            </a:br>
            <a:endParaRPr lang="en-GB" sz="2400" dirty="0" smtClean="0"/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err="1" smtClean="0"/>
              <a:t>map.Write</a:t>
            </a:r>
            <a:r>
              <a:rPr lang="en-GB" sz="2400" dirty="0" smtClean="0"/>
              <a:t>(“</a:t>
            </a:r>
            <a:r>
              <a:rPr lang="en-GB" sz="2400" dirty="0" err="1" smtClean="0"/>
              <a:t>example.root</a:t>
            </a:r>
            <a:r>
              <a:rPr lang="en-GB" sz="2400" dirty="0" smtClean="0"/>
              <a:t>”);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(2/3)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JPlot1D can be used to plot the histograms</a:t>
            </a:r>
          </a:p>
          <a:p>
            <a:pPr marL="457200" lvl="1" indent="0">
              <a:buNone/>
              <a:tabLst>
                <a:tab pos="715963" algn="l"/>
                <a:tab pos="1158875" algn="l"/>
                <a:tab pos="3489325" algn="l"/>
                <a:tab pos="4038600" algn="l"/>
              </a:tabLst>
            </a:pPr>
            <a:r>
              <a:rPr lang="en-GB" sz="2600" dirty="0" smtClean="0">
                <a:solidFill>
                  <a:schemeClr val="bg1"/>
                </a:solidFill>
              </a:rPr>
              <a:t>JPlot1D \</a:t>
            </a:r>
            <a:br>
              <a:rPr lang="en-GB" sz="2600" dirty="0" smtClean="0">
                <a:solidFill>
                  <a:schemeClr val="bg1"/>
                </a:solidFill>
              </a:rPr>
            </a:br>
            <a:r>
              <a:rPr lang="en-GB" sz="2600" dirty="0" smtClean="0">
                <a:solidFill>
                  <a:schemeClr val="bg1"/>
                </a:solidFill>
              </a:rPr>
              <a:t>	-f	</a:t>
            </a:r>
            <a:r>
              <a:rPr lang="en-GB" sz="2600" dirty="0" err="1" smtClean="0">
                <a:solidFill>
                  <a:schemeClr val="bg1"/>
                </a:solidFill>
              </a:rPr>
              <a:t>example.root:M</a:t>
            </a:r>
            <a:r>
              <a:rPr lang="en-GB" sz="2600" dirty="0" smtClean="0">
                <a:solidFill>
                  <a:schemeClr val="bg1"/>
                </a:solidFill>
              </a:rPr>
              <a:t> 	\	</a:t>
            </a:r>
            <a:r>
              <a:rPr lang="en-GB" sz="2600" i="1" dirty="0" smtClean="0">
                <a:solidFill>
                  <a:schemeClr val="bg1"/>
                </a:solidFill>
              </a:rPr>
              <a:t>select all histograms with </a:t>
            </a:r>
            <a:r>
              <a:rPr lang="en-GB" sz="2600" dirty="0" smtClean="0">
                <a:solidFill>
                  <a:schemeClr val="bg1"/>
                </a:solidFill>
              </a:rPr>
              <a:t>M.*</a:t>
            </a:r>
            <a:br>
              <a:rPr lang="en-GB" sz="2600" dirty="0" smtClean="0">
                <a:solidFill>
                  <a:schemeClr val="bg1"/>
                </a:solidFill>
              </a:rPr>
            </a:br>
            <a:r>
              <a:rPr lang="en-GB" sz="2600" dirty="0" smtClean="0">
                <a:solidFill>
                  <a:schemeClr val="bg1"/>
                </a:solidFill>
              </a:rPr>
              <a:t>	-\&gt; "t [ns]“	\	</a:t>
            </a:r>
            <a:r>
              <a:rPr lang="en-GB" sz="2600" i="1" dirty="0" smtClean="0">
                <a:solidFill>
                  <a:schemeClr val="bg1"/>
                </a:solidFill>
              </a:rPr>
              <a:t>draw x-axis label</a:t>
            </a:r>
            <a:r>
              <a:rPr lang="en-GB" sz="2600" dirty="0" smtClean="0">
                <a:solidFill>
                  <a:schemeClr val="bg1"/>
                </a:solidFill>
              </a:rPr>
              <a:t/>
            </a:r>
            <a:br>
              <a:rPr lang="en-GB" sz="2600" dirty="0" smtClean="0">
                <a:solidFill>
                  <a:schemeClr val="bg1"/>
                </a:solidFill>
              </a:rPr>
            </a:br>
            <a:r>
              <a:rPr lang="en-GB" sz="2600" dirty="0" smtClean="0">
                <a:solidFill>
                  <a:schemeClr val="bg1"/>
                </a:solidFill>
              </a:rPr>
              <a:t>	-L	TR	\	</a:t>
            </a:r>
            <a:r>
              <a:rPr lang="en-GB" sz="2600" i="1" dirty="0" smtClean="0">
                <a:solidFill>
                  <a:schemeClr val="bg1"/>
                </a:solidFill>
              </a:rPr>
              <a:t>draw legend</a:t>
            </a:r>
            <a:r>
              <a:rPr lang="en-GB" sz="2600" i="1" baseline="30000" dirty="0" smtClean="0">
                <a:solidFill>
                  <a:schemeClr val="bg1"/>
                </a:solidFill>
              </a:rPr>
              <a:t>¶</a:t>
            </a:r>
            <a:r>
              <a:rPr lang="en-GB" sz="2600" dirty="0" smtClean="0">
                <a:solidFill>
                  <a:schemeClr val="bg1"/>
                </a:solidFill>
              </a:rPr>
              <a:t/>
            </a:r>
            <a:br>
              <a:rPr lang="en-GB" sz="2600" dirty="0" smtClean="0">
                <a:solidFill>
                  <a:schemeClr val="bg1"/>
                </a:solidFill>
              </a:rPr>
            </a:br>
            <a:r>
              <a:rPr lang="en-GB" sz="2600" dirty="0" smtClean="0">
                <a:solidFill>
                  <a:schemeClr val="bg1"/>
                </a:solidFill>
              </a:rPr>
              <a:t>	-T	"example“	\	</a:t>
            </a:r>
            <a:r>
              <a:rPr lang="en-GB" sz="2600" i="1" dirty="0" smtClean="0">
                <a:solidFill>
                  <a:schemeClr val="bg1"/>
                </a:solidFill>
              </a:rPr>
              <a:t>draw title</a:t>
            </a:r>
            <a:r>
              <a:rPr lang="en-GB" sz="2600" dirty="0" smtClean="0">
                <a:solidFill>
                  <a:schemeClr val="bg1"/>
                </a:solidFill>
              </a:rPr>
              <a:t/>
            </a:r>
            <a:br>
              <a:rPr lang="en-GB" sz="2600" dirty="0" smtClean="0">
                <a:solidFill>
                  <a:schemeClr val="bg1"/>
                </a:solidFill>
              </a:rPr>
            </a:br>
            <a:r>
              <a:rPr lang="en-GB" sz="2600" dirty="0" smtClean="0">
                <a:solidFill>
                  <a:schemeClr val="bg1"/>
                </a:solidFill>
              </a:rPr>
              <a:t>	-o	example.gif 		</a:t>
            </a:r>
            <a:r>
              <a:rPr lang="en-GB" sz="2600" i="1" dirty="0" smtClean="0">
                <a:solidFill>
                  <a:schemeClr val="bg1"/>
                </a:solidFill>
              </a:rPr>
              <a:t>save graphics output to file</a:t>
            </a:r>
          </a:p>
          <a:p>
            <a:pPr marL="457200" lvl="1" indent="0">
              <a:buNone/>
              <a:tabLst>
                <a:tab pos="715963" algn="l"/>
                <a:tab pos="1158875" algn="l"/>
                <a:tab pos="3489325" algn="l"/>
                <a:tab pos="4038600" algn="l"/>
              </a:tabLst>
            </a:pPr>
            <a:r>
              <a:rPr lang="en-GB" sz="2600" dirty="0" smtClean="0">
                <a:solidFill>
                  <a:schemeClr val="bg1"/>
                </a:solidFill>
              </a:rPr>
              <a:t/>
            </a:r>
            <a:br>
              <a:rPr lang="en-GB" sz="2600" dirty="0" smtClean="0">
                <a:solidFill>
                  <a:schemeClr val="bg1"/>
                </a:solidFill>
              </a:rPr>
            </a:br>
            <a:r>
              <a:rPr lang="en-GB" sz="2600" dirty="0" smtClean="0">
                <a:solidFill>
                  <a:schemeClr val="bg1"/>
                </a:solidFill>
              </a:rPr>
              <a:t>see result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7584" y="6309320"/>
            <a:ext cx="63900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aseline="30000" dirty="0" smtClean="0">
                <a:solidFill>
                  <a:schemeClr val="bg1"/>
                </a:solidFill>
              </a:rPr>
              <a:t>¶ </a:t>
            </a:r>
            <a:r>
              <a:rPr lang="en-GB" sz="2200" dirty="0">
                <a:solidFill>
                  <a:schemeClr val="bg1"/>
                </a:solidFill>
              </a:rPr>
              <a:t>N</a:t>
            </a:r>
            <a:r>
              <a:rPr lang="en-GB" sz="2200" dirty="0" smtClean="0">
                <a:solidFill>
                  <a:schemeClr val="bg1"/>
                </a:solidFill>
              </a:rPr>
              <a:t>ote that JPlot1D will take text </a:t>
            </a:r>
            <a:r>
              <a:rPr lang="en-GB" sz="2200" dirty="0" smtClean="0">
                <a:solidFill>
                  <a:schemeClr val="bg1"/>
                </a:solidFill>
              </a:rPr>
              <a:t>between </a:t>
            </a:r>
            <a:r>
              <a:rPr lang="en-GB" sz="2200" dirty="0" smtClean="0">
                <a:solidFill>
                  <a:schemeClr val="bg1"/>
                </a:solidFill>
              </a:rPr>
              <a:t>[..] as label. </a:t>
            </a:r>
            <a:endParaRPr lang="en-GB" sz="2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30072" y="62328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9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(3/3)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864" y="1669504"/>
            <a:ext cx="4724400" cy="4495800"/>
          </a:xfrm>
        </p:spPr>
      </p:pic>
    </p:spTree>
    <p:extLst>
      <p:ext uri="{BB962C8B-B14F-4D97-AF65-F5344CB8AC3E}">
        <p14:creationId xmlns:p14="http://schemas.microsoft.com/office/powerpoint/2010/main" val="37551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169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JManager </vt:lpstr>
      <vt:lpstr>JManager (1/4)</vt:lpstr>
      <vt:lpstr>JManager (2/4)</vt:lpstr>
      <vt:lpstr>JManager (3/4)</vt:lpstr>
      <vt:lpstr>JManager (4/4)</vt:lpstr>
      <vt:lpstr>Example (1/3)</vt:lpstr>
      <vt:lpstr>Example (2/3)</vt:lpstr>
      <vt:lpstr>Example (3/3)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1129</cp:revision>
  <dcterms:created xsi:type="dcterms:W3CDTF">2013-10-02T15:15:34Z</dcterms:created>
  <dcterms:modified xsi:type="dcterms:W3CDTF">2017-11-19T00:12:38Z</dcterms:modified>
</cp:coreProperties>
</file>