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67" r:id="rId4"/>
    <p:sldId id="266" r:id="rId5"/>
    <p:sldId id="265" r:id="rId6"/>
    <p:sldId id="271" r:id="rId7"/>
    <p:sldId id="268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1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21C7-6591-407E-8888-85A4B70DCC87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9FE16-5D00-4DF4-A556-31FFAF742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1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0FC3-98F0-44E0-9C83-347D2CEB266F}" type="datetime1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B0B4-F10C-4E88-8347-AB1E02EF6EFD}" type="datetime1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705-1771-43F7-BA22-2A9506BDA13A}" type="datetime1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6CE9-2172-4ABA-BCD1-7B99E50CAE60}" type="datetime1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2246-B7F5-4E3E-89B2-3567BC5BC594}" type="datetime1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F14D-5E1D-48EF-8E96-9995C33F20AF}" type="datetime1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D3CC-6BF5-4985-B400-B517297EE7F9}" type="datetime1">
              <a:rPr lang="en-GB" smtClean="0"/>
              <a:t>05/09/2019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7B93-E98A-45E2-9771-7E9541DBABB0}" type="datetime1">
              <a:rPr lang="en-GB" smtClean="0"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E295-C726-4913-8908-6489E1CFF786}" type="datetime1">
              <a:rPr lang="en-GB" smtClean="0"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11C-1409-458E-8472-BFADDF1CE4C0}" type="datetime1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556-2199-4615-A465-0465F7C95C28}" type="datetime1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E6D6-ABF6-4D83-A9BC-7D12B1C19823}" type="datetime1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JComparable </a:t>
            </a:r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</a:t>
            </a:r>
            <a:r>
              <a:rPr lang="en-GB" smtClean="0">
                <a:solidFill>
                  <a:schemeClr val="bg1"/>
                </a:solidFill>
              </a:rPr>
              <a:t>de </a:t>
            </a:r>
            <a:r>
              <a:rPr lang="en-GB" smtClean="0">
                <a:solidFill>
                  <a:schemeClr val="bg1"/>
                </a:solidFill>
              </a:rPr>
              <a:t>Jong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JComparable</a:t>
            </a:r>
            <a:r>
              <a:rPr lang="en-GB" dirty="0" smtClean="0">
                <a:solidFill>
                  <a:schemeClr val="bg1"/>
                </a:solidFill>
              </a:rPr>
              <a:t> (1/5)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JComparable</a:t>
            </a:r>
            <a:r>
              <a:rPr lang="en-GB" dirty="0" smtClean="0">
                <a:solidFill>
                  <a:schemeClr val="bg1"/>
                </a:solidFill>
              </a:rPr>
              <a:t> is a </a:t>
            </a:r>
            <a:r>
              <a:rPr lang="en-GB" u="sng" dirty="0" smtClean="0">
                <a:solidFill>
                  <a:schemeClr val="bg1"/>
                </a:solidFill>
              </a:rPr>
              <a:t>base</a:t>
            </a:r>
            <a:r>
              <a:rPr lang="en-GB" dirty="0" smtClean="0">
                <a:solidFill>
                  <a:schemeClr val="bg1"/>
                </a:solidFill>
              </a:rPr>
              <a:t> class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implements all the comparison operators for a given class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uses the so-called “</a:t>
            </a:r>
            <a:r>
              <a:rPr lang="en-GB" i="1" dirty="0" smtClean="0">
                <a:solidFill>
                  <a:schemeClr val="bg1"/>
                </a:solidFill>
              </a:rPr>
              <a:t>curiously recurring template pattern</a:t>
            </a:r>
            <a:r>
              <a:rPr lang="en-GB" dirty="0" smtClean="0">
                <a:solidFill>
                  <a:schemeClr val="bg1"/>
                </a:solidFill>
              </a:rPr>
              <a:t>” (CRTP) trick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base class can access derived class using </a:t>
            </a:r>
            <a:r>
              <a:rPr lang="en-GB" dirty="0" err="1" smtClean="0">
                <a:solidFill>
                  <a:schemeClr val="bg1"/>
                </a:solidFill>
              </a:rPr>
              <a:t>static_cast</a:t>
            </a:r>
            <a:r>
              <a:rPr lang="en-GB" dirty="0" smtClean="0">
                <a:solidFill>
                  <a:schemeClr val="bg1"/>
                </a:solidFill>
              </a:rPr>
              <a:t> instead of virtual methods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JComparable</a:t>
            </a:r>
            <a:r>
              <a:rPr lang="en-GB" dirty="0" smtClean="0">
                <a:solidFill>
                  <a:schemeClr val="bg1"/>
                </a:solidFill>
              </a:rPr>
              <a:t> (2/5)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solidFill>
                  <a:schemeClr val="bg1"/>
                </a:solidFill>
              </a:rPr>
              <a:t>Implementation</a:t>
            </a:r>
            <a:r>
              <a:rPr lang="en-GB" dirty="0" smtClean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0000" y="2520000"/>
            <a:ext cx="5400000" cy="360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template&lt;class T&gt;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>
                <a:solidFill>
                  <a:prstClr val="white"/>
                </a:solidFill>
              </a:rPr>
              <a:t>JComparable</a:t>
            </a:r>
            <a:r>
              <a:rPr lang="en-GB" sz="2200" dirty="0">
                <a:solidFill>
                  <a:prstClr val="white"/>
                </a:solidFill>
              </a:rPr>
              <a:t> {		// base class for T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==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!=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JComparable</a:t>
            </a:r>
            <a:r>
              <a:rPr lang="en-GB" dirty="0" smtClean="0">
                <a:solidFill>
                  <a:schemeClr val="bg1"/>
                </a:solidFill>
              </a:rPr>
              <a:t> (3/5)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to </a:t>
            </a:r>
            <a:r>
              <a:rPr lang="en-GB" dirty="0" smtClean="0">
                <a:solidFill>
                  <a:schemeClr val="bg1"/>
                </a:solidFill>
              </a:rPr>
              <a:t>make </a:t>
            </a:r>
            <a:r>
              <a:rPr lang="en-GB" dirty="0">
                <a:solidFill>
                  <a:schemeClr val="bg1"/>
                </a:solidFill>
              </a:rPr>
              <a:t>this work?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class T </a:t>
            </a:r>
            <a:r>
              <a:rPr lang="en-GB" dirty="0">
                <a:solidFill>
                  <a:schemeClr val="bg1"/>
                </a:solidFill>
              </a:rPr>
              <a:t>should simply implement the following method: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20000" y="3240000"/>
            <a:ext cx="7200000" cy="180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2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T {		// actual class</a:t>
            </a:r>
          </a:p>
          <a:p>
            <a:pPr defTabSz="2300288">
              <a:lnSpc>
                <a:spcPts val="22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:</a:t>
            </a:r>
          </a:p>
          <a:p>
            <a:pPr defTabSz="2300288">
              <a:lnSpc>
                <a:spcPts val="22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	less(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T&amp;)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;	// comparison method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0837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JComparable</a:t>
            </a:r>
            <a:r>
              <a:rPr lang="en-GB" dirty="0" smtClean="0">
                <a:solidFill>
                  <a:schemeClr val="bg1"/>
                </a:solidFill>
              </a:rPr>
              <a:t> (4/5)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880000" y="1440000"/>
            <a:ext cx="7200000" cy="540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template&lt;class T, class U&gt;	// U </a:t>
            </a:r>
            <a:r>
              <a:rPr lang="en-GB" sz="2200" dirty="0">
                <a:solidFill>
                  <a:schemeClr val="bg1"/>
                </a:solidFill>
              </a:rPr>
              <a:t>may be </a:t>
            </a:r>
            <a:r>
              <a:rPr lang="en-GB" sz="2200" dirty="0" smtClean="0">
                <a:solidFill>
                  <a:schemeClr val="bg1"/>
                </a:solidFill>
              </a:rPr>
              <a:t>other data </a:t>
            </a:r>
            <a:r>
              <a:rPr lang="en-GB" sz="2200" dirty="0">
                <a:solidFill>
                  <a:schemeClr val="bg1"/>
                </a:solidFill>
              </a:rPr>
              <a:t>type</a:t>
            </a:r>
            <a:endParaRPr lang="en-GB" sz="2200" dirty="0">
              <a:solidFill>
                <a:prstClr val="white"/>
              </a:solidFill>
            </a:endParaRP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>
                <a:solidFill>
                  <a:prstClr val="white"/>
                </a:solidFill>
              </a:rPr>
              <a:t>JComparable</a:t>
            </a:r>
            <a:r>
              <a:rPr lang="en-GB" sz="2200" dirty="0">
                <a:solidFill>
                  <a:prstClr val="white"/>
                </a:solidFill>
              </a:rPr>
              <a:t> {		// base class for T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&lt;=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&gt;=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==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!=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&lt;=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&gt;=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==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!=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3023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JComparable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(5/5)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to make this work?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class T should simply implement the following method</a:t>
            </a:r>
            <a:r>
              <a:rPr lang="en-GB" dirty="0" smtClean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520000" y="3240000"/>
            <a:ext cx="7200000" cy="252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1524000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T {		// actual class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1524000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: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1524000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smtClean="0">
                <a:solidFill>
                  <a:prstClr val="white"/>
                </a:solidFill>
              </a:rPr>
              <a:t>bool</a:t>
            </a: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smtClean="0">
                <a:solidFill>
                  <a:prstClr val="white"/>
                </a:solidFill>
              </a:rPr>
              <a:t>less	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U&amp;)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;	//                  ,,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1524000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	</a:t>
            </a:r>
            <a:r>
              <a:rPr lang="en-GB" sz="2200" dirty="0" smtClean="0">
                <a:solidFill>
                  <a:prstClr val="white"/>
                </a:solidFill>
              </a:rPr>
              <a:t>more	(</a:t>
            </a:r>
            <a:r>
              <a:rPr lang="en-GB" sz="2200" dirty="0" err="1" smtClean="0">
                <a:solidFill>
                  <a:prstClr val="white"/>
                </a:solidFill>
              </a:rPr>
              <a:t>const</a:t>
            </a:r>
            <a:r>
              <a:rPr lang="en-GB" sz="2200" dirty="0" smtClean="0">
                <a:solidFill>
                  <a:prstClr val="white"/>
                </a:solidFill>
              </a:rPr>
              <a:t> </a:t>
            </a:r>
            <a:r>
              <a:rPr lang="en-GB" sz="2200" dirty="0">
                <a:solidFill>
                  <a:prstClr val="white"/>
                </a:solidFill>
              </a:rPr>
              <a:t>U&amp;)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;	//                  ,,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1524000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9063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bg1"/>
                </a:solidFill>
              </a:rPr>
              <a:t>Example </a:t>
            </a:r>
            <a:r>
              <a:rPr lang="en-GB" dirty="0" smtClean="0">
                <a:solidFill>
                  <a:schemeClr val="bg1"/>
                </a:solidFill>
              </a:rPr>
              <a:t>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: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JComparable</a:t>
            </a:r>
            <a:r>
              <a:rPr lang="en-GB" sz="2200" dirty="0">
                <a:solidFill>
                  <a:schemeClr val="bg1"/>
                </a:solidFill>
              </a:rPr>
              <a:t>&lt;A&gt;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: value(0) {}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: value(value) {}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 less(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A&amp; object)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return value &lt; </a:t>
            </a:r>
            <a:r>
              <a:rPr lang="en-GB" sz="2200" dirty="0" err="1">
                <a:solidFill>
                  <a:schemeClr val="bg1"/>
                </a:solidFill>
              </a:rPr>
              <a:t>object.value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}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7" name="Rectangle 6"/>
          <p:cNvSpPr/>
          <p:nvPr/>
        </p:nvSpPr>
        <p:spPr>
          <a:xfrm>
            <a:off x="64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// OKAY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set&lt;A&gt;  buffer;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buffer.insert</a:t>
            </a:r>
            <a:r>
              <a:rPr lang="en-GB" sz="2200" dirty="0">
                <a:solidFill>
                  <a:schemeClr val="bg1"/>
                </a:solidFill>
              </a:rPr>
              <a:t>(1);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buffer.insert</a:t>
            </a:r>
            <a:r>
              <a:rPr lang="en-GB" sz="2200" dirty="0">
                <a:solidFill>
                  <a:schemeClr val="bg1"/>
                </a:solidFill>
              </a:rPr>
              <a:t>(2);</a:t>
            </a:r>
          </a:p>
        </p:txBody>
      </p:sp>
    </p:spTree>
    <p:extLst>
      <p:ext uri="{BB962C8B-B14F-4D97-AF65-F5344CB8AC3E}">
        <p14:creationId xmlns:p14="http://schemas.microsoft.com/office/powerpoint/2010/main" val="30698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</a:t>
            </a:r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</a:t>
            </a:r>
            <a:r>
              <a:rPr lang="en-GB" sz="2200" dirty="0" smtClean="0">
                <a:solidFill>
                  <a:schemeClr val="bg1"/>
                </a:solidFill>
              </a:rPr>
              <a:t>: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JComparable</a:t>
            </a:r>
            <a:r>
              <a:rPr lang="en-GB" sz="2200" dirty="0">
                <a:solidFill>
                  <a:schemeClr val="bg1"/>
                </a:solidFill>
              </a:rPr>
              <a:t>&lt;A, 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&gt;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 less(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return value &lt;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}</a:t>
            </a:r>
            <a:br>
              <a:rPr lang="en-GB" sz="2200" dirty="0" smtClean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 </a:t>
            </a:r>
            <a:r>
              <a:rPr lang="en-GB" sz="2200" dirty="0" smtClean="0">
                <a:solidFill>
                  <a:schemeClr val="bg1"/>
                </a:solidFill>
              </a:rPr>
              <a:t>more(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return value </a:t>
            </a:r>
            <a:r>
              <a:rPr lang="en-GB" sz="2200" dirty="0" smtClean="0">
                <a:solidFill>
                  <a:schemeClr val="bg1"/>
                </a:solidFill>
              </a:rPr>
              <a:t>&gt; </a:t>
            </a:r>
            <a:r>
              <a:rPr lang="en-GB" sz="2200" dirty="0">
                <a:solidFill>
                  <a:schemeClr val="bg1"/>
                </a:solidFill>
              </a:rPr>
              <a:t>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}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8" name="Rectangle 7"/>
          <p:cNvSpPr/>
          <p:nvPr/>
        </p:nvSpPr>
        <p:spPr>
          <a:xfrm>
            <a:off x="6480000" y="1799104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1825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 a1(1);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 = 2;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  <a:tab pos="990600" algn="ctr"/>
                <a:tab pos="1249363" algn="l"/>
                <a:tab pos="20574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if (a1	==	value)	{ </a:t>
            </a:r>
            <a:r>
              <a:rPr lang="en-GB" sz="2200" dirty="0" smtClean="0">
                <a:solidFill>
                  <a:schemeClr val="bg1"/>
                </a:solidFill>
              </a:rPr>
              <a:t>/* </a:t>
            </a:r>
            <a:r>
              <a:rPr lang="en-GB" sz="2200" dirty="0">
                <a:solidFill>
                  <a:schemeClr val="bg1"/>
                </a:solidFill>
              </a:rPr>
              <a:t>no </a:t>
            </a:r>
            <a:r>
              <a:rPr lang="en-GB" sz="2200" dirty="0" smtClean="0">
                <a:solidFill>
                  <a:schemeClr val="bg1"/>
                </a:solidFill>
              </a:rPr>
              <a:t>*/ }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  <a:tab pos="990600" algn="ctr"/>
                <a:tab pos="1249363" algn="l"/>
                <a:tab pos="20574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if (a1	&lt;	value)	{ </a:t>
            </a:r>
            <a:r>
              <a:rPr lang="en-GB" sz="2200" dirty="0" smtClean="0">
                <a:solidFill>
                  <a:schemeClr val="bg1"/>
                </a:solidFill>
              </a:rPr>
              <a:t>/* </a:t>
            </a:r>
            <a:r>
              <a:rPr lang="en-GB" sz="2200" dirty="0">
                <a:solidFill>
                  <a:schemeClr val="bg1"/>
                </a:solidFill>
              </a:rPr>
              <a:t>yes </a:t>
            </a:r>
            <a:r>
              <a:rPr lang="en-GB" sz="2200" dirty="0" smtClean="0">
                <a:solidFill>
                  <a:schemeClr val="bg1"/>
                </a:solidFill>
              </a:rPr>
              <a:t>*/ }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5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4128</TotalTime>
  <Words>135</Words>
  <Application>Microsoft Office PowerPoint</Application>
  <PresentationFormat>Widescreen</PresentationFormat>
  <Paragraphs>86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JComparable </vt:lpstr>
      <vt:lpstr>JComparable (1/5)</vt:lpstr>
      <vt:lpstr>JComparable (2/5)</vt:lpstr>
      <vt:lpstr>JComparable (3/5)</vt:lpstr>
      <vt:lpstr>JComparable (4/5)</vt:lpstr>
      <vt:lpstr>JComparable (5/5)</vt:lpstr>
      <vt:lpstr>Example 1</vt:lpstr>
      <vt:lpstr>Example 2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mjg_2</dc:creator>
  <cp:lastModifiedBy>mjg</cp:lastModifiedBy>
  <cp:revision>1104</cp:revision>
  <dcterms:created xsi:type="dcterms:W3CDTF">2013-10-02T15:15:34Z</dcterms:created>
  <dcterms:modified xsi:type="dcterms:W3CDTF">2019-09-05T03:20:50Z</dcterms:modified>
</cp:coreProperties>
</file>