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2" r:id="rId2"/>
    <p:sldId id="263" r:id="rId3"/>
    <p:sldId id="267" r:id="rId4"/>
    <p:sldId id="266" r:id="rId5"/>
    <p:sldId id="26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23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E721C7-6591-407E-8888-85A4B70DCC87}" type="datetimeFigureOut">
              <a:rPr lang="en-GB" smtClean="0"/>
              <a:t>06/10/2019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79FE16-5D00-4DF4-A556-31FFAF742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110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9FE16-5D00-4DF4-A556-31FFAF742FE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369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D0FC3-98F0-44E0-9C83-347D2CEB266F}" type="datetime1">
              <a:rPr lang="en-GB" smtClean="0"/>
              <a:t>06/10/2019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8B0B4-F10C-4E88-8347-AB1E02EF6EFD}" type="datetime1">
              <a:rPr lang="en-GB" smtClean="0"/>
              <a:t>06/10/2019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9705-1771-43F7-BA22-2A9506BDA13A}" type="datetime1">
              <a:rPr lang="en-GB" smtClean="0"/>
              <a:t>06/10/2019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A6CE9-2172-4ABA-BCD1-7B99E50CAE60}" type="datetime1">
              <a:rPr lang="en-GB" smtClean="0"/>
              <a:t>06/10/2019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02246-B7F5-4E3E-89B2-3567BC5BC594}" type="datetime1">
              <a:rPr lang="en-GB" smtClean="0"/>
              <a:t>06/10/2019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0F14D-5E1D-48EF-8E96-9995C33F20AF}" type="datetime1">
              <a:rPr lang="en-GB" smtClean="0"/>
              <a:t>06/10/2019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1D3CC-6BF5-4985-B400-B517297EE7F9}" type="datetime1">
              <a:rPr lang="en-GB" smtClean="0"/>
              <a:t>06/10/2019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D7B93-E98A-45E2-9771-7E9541DBABB0}" type="datetime1">
              <a:rPr lang="en-GB" smtClean="0"/>
              <a:t>06/10/2019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E295-C726-4913-8908-6489E1CFF786}" type="datetime1">
              <a:rPr lang="en-GB" smtClean="0"/>
              <a:t>06/10/2019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F611C-1409-458E-8472-BFADDF1CE4C0}" type="datetime1">
              <a:rPr lang="en-GB" smtClean="0"/>
              <a:t>06/10/2019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E556-2199-4615-A465-0465F7C95C28}" type="datetime1">
              <a:rPr lang="en-GB" smtClean="0"/>
              <a:t>06/10/2019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5E6D6-ABF6-4D83-A9BC-7D12B1C19823}" type="datetime1">
              <a:rPr lang="en-GB" smtClean="0"/>
              <a:t>06/10/2019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25C4E-C1C2-47B3-A8FD-C018BE4B203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JMath</a:t>
            </a:r>
            <a:r>
              <a:rPr lang="en-GB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GB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M. </a:t>
            </a:r>
            <a:r>
              <a:rPr lang="en-GB" smtClean="0">
                <a:solidFill>
                  <a:schemeClr val="bg1"/>
                </a:solidFill>
              </a:rPr>
              <a:t>de Jong</a:t>
            </a:r>
            <a:endParaRPr lang="en-GB" dirty="0" smtClean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JMath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(</a:t>
            </a:r>
            <a:r>
              <a:rPr lang="en-GB" dirty="0" smtClean="0">
                <a:solidFill>
                  <a:schemeClr val="bg1"/>
                </a:solidFill>
              </a:rPr>
              <a:t>1/3)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JMath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is a </a:t>
            </a:r>
            <a:r>
              <a:rPr lang="en-GB" u="sng" dirty="0" smtClean="0">
                <a:solidFill>
                  <a:schemeClr val="bg1"/>
                </a:solidFill>
              </a:rPr>
              <a:t>base</a:t>
            </a:r>
            <a:r>
              <a:rPr lang="en-GB" dirty="0" smtClean="0">
                <a:solidFill>
                  <a:schemeClr val="bg1"/>
                </a:solidFill>
              </a:rPr>
              <a:t> class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it implements the </a:t>
            </a:r>
            <a:r>
              <a:rPr lang="en-GB" dirty="0" smtClean="0">
                <a:solidFill>
                  <a:schemeClr val="bg1"/>
                </a:solidFill>
              </a:rPr>
              <a:t>arithmetic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operators for a given class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it uses the so-called “</a:t>
            </a:r>
            <a:r>
              <a:rPr lang="en-GB" i="1" dirty="0" smtClean="0">
                <a:solidFill>
                  <a:schemeClr val="bg1"/>
                </a:solidFill>
              </a:rPr>
              <a:t>curiously recurring template pattern</a:t>
            </a:r>
            <a:r>
              <a:rPr lang="en-GB" dirty="0" smtClean="0">
                <a:solidFill>
                  <a:schemeClr val="bg1"/>
                </a:solidFill>
              </a:rPr>
              <a:t>” (CRTP) trick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base class can access derived class using </a:t>
            </a:r>
            <a:r>
              <a:rPr lang="en-GB" dirty="0" err="1" smtClean="0">
                <a:solidFill>
                  <a:schemeClr val="bg1"/>
                </a:solidFill>
              </a:rPr>
              <a:t>static_cast</a:t>
            </a:r>
            <a:r>
              <a:rPr lang="en-GB" dirty="0" smtClean="0">
                <a:solidFill>
                  <a:schemeClr val="bg1"/>
                </a:solidFill>
              </a:rPr>
              <a:t> instead of virtual methods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76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JMath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(</a:t>
            </a:r>
            <a:r>
              <a:rPr lang="en-GB" dirty="0" smtClean="0">
                <a:solidFill>
                  <a:schemeClr val="bg1"/>
                </a:solidFill>
              </a:rPr>
              <a:t>2/3)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Implementation: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0000" y="2520000"/>
            <a:ext cx="5580000" cy="324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200" dirty="0">
                <a:solidFill>
                  <a:prstClr val="white"/>
                </a:solidFill>
              </a:rPr>
              <a:t>template&lt;class T&gt;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200" dirty="0">
                <a:solidFill>
                  <a:prstClr val="white"/>
                </a:solidFill>
              </a:rPr>
              <a:t>class </a:t>
            </a:r>
            <a:r>
              <a:rPr lang="en-GB" sz="2200" dirty="0" err="1" smtClean="0">
                <a:solidFill>
                  <a:prstClr val="white"/>
                </a:solidFill>
              </a:rPr>
              <a:t>JMath</a:t>
            </a:r>
            <a:r>
              <a:rPr lang="en-GB" sz="2200" dirty="0" smtClean="0">
                <a:solidFill>
                  <a:prstClr val="white"/>
                </a:solidFill>
              </a:rPr>
              <a:t> </a:t>
            </a:r>
            <a:r>
              <a:rPr lang="en-GB" sz="2200" dirty="0">
                <a:solidFill>
                  <a:prstClr val="white"/>
                </a:solidFill>
              </a:rPr>
              <a:t>{		// base class for </a:t>
            </a:r>
            <a:r>
              <a:rPr lang="en-GB" sz="2200" dirty="0" smtClean="0">
                <a:solidFill>
                  <a:prstClr val="white"/>
                </a:solidFill>
              </a:rPr>
              <a:t>T</a:t>
            </a:r>
            <a:br>
              <a:rPr lang="en-GB" sz="2200" dirty="0" smtClean="0">
                <a:solidFill>
                  <a:prstClr val="white"/>
                </a:solidFill>
              </a:rPr>
            </a:br>
            <a:r>
              <a:rPr lang="en-GB" sz="2200" dirty="0" smtClean="0">
                <a:solidFill>
                  <a:prstClr val="white"/>
                </a:solidFill>
              </a:rPr>
              <a:t>	T	</a:t>
            </a:r>
            <a:r>
              <a:rPr lang="en-GB" sz="2200" dirty="0" smtClean="0">
                <a:solidFill>
                  <a:prstClr val="white"/>
                </a:solidFill>
              </a:rPr>
              <a:t>operator	+	(T object);</a:t>
            </a:r>
            <a:br>
              <a:rPr lang="en-GB" sz="2200" dirty="0" smtClean="0">
                <a:solidFill>
                  <a:prstClr val="white"/>
                </a:solidFill>
              </a:rPr>
            </a:br>
            <a:r>
              <a:rPr lang="en-GB" sz="2200" dirty="0" smtClean="0">
                <a:solidFill>
                  <a:prstClr val="white"/>
                </a:solidFill>
              </a:rPr>
              <a:t>	T	operator	-	(T object)</a:t>
            </a:r>
            <a:endParaRPr lang="en-GB" sz="2200" dirty="0">
              <a:solidFill>
                <a:prstClr val="white"/>
              </a:solidFill>
            </a:endParaRP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</a:t>
            </a:r>
            <a:r>
              <a:rPr lang="en-GB" sz="2200" dirty="0" smtClean="0">
                <a:solidFill>
                  <a:prstClr val="white"/>
                </a:solidFill>
              </a:rPr>
              <a:t>T&amp;</a:t>
            </a:r>
            <a:r>
              <a:rPr lang="en-GB" sz="2200" dirty="0">
                <a:solidFill>
                  <a:prstClr val="white"/>
                </a:solidFill>
              </a:rPr>
              <a:t>	operator	</a:t>
            </a:r>
            <a:r>
              <a:rPr lang="en-GB" sz="2200" dirty="0" smtClean="0">
                <a:solidFill>
                  <a:prstClr val="white"/>
                </a:solidFill>
              </a:rPr>
              <a:t>+=</a:t>
            </a:r>
            <a:r>
              <a:rPr lang="en-GB" sz="2200" dirty="0">
                <a:solidFill>
                  <a:prstClr val="white"/>
                </a:solidFill>
              </a:rPr>
              <a:t>	(T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</a:t>
            </a:r>
            <a:r>
              <a:rPr lang="en-GB" sz="2200" dirty="0" smtClean="0">
                <a:solidFill>
                  <a:prstClr val="white"/>
                </a:solidFill>
              </a:rPr>
              <a:t>T&amp;</a:t>
            </a:r>
            <a:r>
              <a:rPr lang="en-GB" sz="2200" dirty="0" smtClean="0">
                <a:solidFill>
                  <a:prstClr val="white"/>
                </a:solidFill>
              </a:rPr>
              <a:t> </a:t>
            </a:r>
            <a:r>
              <a:rPr lang="en-GB" sz="2200" dirty="0">
                <a:solidFill>
                  <a:prstClr val="white"/>
                </a:solidFill>
              </a:rPr>
              <a:t>	operator	</a:t>
            </a:r>
            <a:r>
              <a:rPr lang="en-GB" sz="2200" dirty="0" smtClean="0">
                <a:solidFill>
                  <a:prstClr val="white"/>
                </a:solidFill>
              </a:rPr>
              <a:t>-=</a:t>
            </a:r>
            <a:r>
              <a:rPr lang="en-GB" sz="2200" dirty="0">
                <a:solidFill>
                  <a:prstClr val="white"/>
                </a:solidFill>
              </a:rPr>
              <a:t>	(T first, T second</a:t>
            </a:r>
            <a:r>
              <a:rPr lang="en-GB" sz="2200" dirty="0">
                <a:solidFill>
                  <a:prstClr val="white"/>
                </a:solidFill>
              </a:rPr>
              <a:t>);</a:t>
            </a:r>
            <a:br>
              <a:rPr lang="en-GB" sz="2200" dirty="0">
                <a:solidFill>
                  <a:prstClr val="white"/>
                </a:solidFill>
              </a:rPr>
            </a:br>
            <a:r>
              <a:rPr lang="en-GB" sz="2200" dirty="0">
                <a:solidFill>
                  <a:prstClr val="white"/>
                </a:solidFill>
              </a:rPr>
              <a:t>	T&amp;	operator	</a:t>
            </a:r>
            <a:r>
              <a:rPr lang="en-GB" sz="2200" dirty="0" smtClean="0">
                <a:solidFill>
                  <a:prstClr val="white"/>
                </a:solidFill>
              </a:rPr>
              <a:t>*=</a:t>
            </a:r>
            <a:r>
              <a:rPr lang="en-GB" sz="2200" dirty="0">
                <a:solidFill>
                  <a:prstClr val="white"/>
                </a:solidFill>
              </a:rPr>
              <a:t>	(T first, </a:t>
            </a:r>
            <a:r>
              <a:rPr lang="en-GB" sz="2200" dirty="0" smtClean="0">
                <a:solidFill>
                  <a:prstClr val="white"/>
                </a:solidFill>
              </a:rPr>
              <a:t>double factor);</a:t>
            </a:r>
            <a:endParaRPr lang="en-GB" sz="2200" dirty="0">
              <a:solidFill>
                <a:prstClr val="white"/>
              </a:solidFill>
            </a:endParaRP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T&amp; 	operator	/</a:t>
            </a:r>
            <a:r>
              <a:rPr lang="en-GB" sz="2200" dirty="0" smtClean="0">
                <a:solidFill>
                  <a:prstClr val="white"/>
                </a:solidFill>
              </a:rPr>
              <a:t>=</a:t>
            </a:r>
            <a:r>
              <a:rPr lang="en-GB" sz="2200" dirty="0">
                <a:solidFill>
                  <a:prstClr val="white"/>
                </a:solidFill>
              </a:rPr>
              <a:t>	(T first, </a:t>
            </a:r>
            <a:r>
              <a:rPr lang="en-GB" sz="2200" dirty="0" smtClean="0">
                <a:solidFill>
                  <a:prstClr val="white"/>
                </a:solidFill>
              </a:rPr>
              <a:t>double factor);</a:t>
            </a:r>
            <a:endParaRPr lang="en-GB" sz="2200" dirty="0">
              <a:solidFill>
                <a:prstClr val="white"/>
              </a:solidFill>
            </a:endParaRP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</a:t>
            </a:r>
            <a:r>
              <a:rPr lang="en-GB" sz="2200" dirty="0" smtClean="0">
                <a:solidFill>
                  <a:prstClr val="white"/>
                </a:solidFill>
                <a:sym typeface="Symbol" panose="05050102010706020507" pitchFamily="18" charset="2"/>
              </a:rPr>
              <a:t></a:t>
            </a:r>
            <a:endParaRPr lang="en-GB" sz="2200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00000" y="2520000"/>
            <a:ext cx="5580000" cy="324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200" dirty="0" smtClean="0">
                <a:solidFill>
                  <a:prstClr val="white"/>
                </a:solidFill>
              </a:rPr>
              <a:t>	</a:t>
            </a:r>
            <a:r>
              <a:rPr lang="en-GB" sz="2200" dirty="0" smtClean="0">
                <a:solidFill>
                  <a:prstClr val="white"/>
                </a:solidFill>
                <a:sym typeface="Symbol" panose="05050102010706020507" pitchFamily="18" charset="2"/>
              </a:rPr>
              <a:t></a:t>
            </a:r>
            <a:endParaRPr lang="en-GB" sz="2200" dirty="0" smtClean="0">
              <a:solidFill>
                <a:prstClr val="white"/>
              </a:solidFill>
            </a:endParaRP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</a:t>
            </a:r>
            <a:r>
              <a:rPr lang="en-GB" sz="2200" dirty="0" smtClean="0">
                <a:solidFill>
                  <a:prstClr val="white"/>
                </a:solidFill>
              </a:rPr>
              <a:t>T</a:t>
            </a:r>
            <a:r>
              <a:rPr lang="en-GB" sz="2200" dirty="0">
                <a:solidFill>
                  <a:prstClr val="white"/>
                </a:solidFill>
              </a:rPr>
              <a:t>	operator	</a:t>
            </a:r>
            <a:r>
              <a:rPr lang="en-GB" sz="2200" dirty="0" smtClean="0">
                <a:solidFill>
                  <a:prstClr val="white"/>
                </a:solidFill>
              </a:rPr>
              <a:t>+</a:t>
            </a:r>
            <a:r>
              <a:rPr lang="en-GB" sz="2200" dirty="0">
                <a:solidFill>
                  <a:prstClr val="white"/>
                </a:solidFill>
              </a:rPr>
              <a:t>	(T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</a:t>
            </a:r>
            <a:r>
              <a:rPr lang="en-GB" sz="2200" dirty="0" smtClean="0">
                <a:solidFill>
                  <a:prstClr val="white"/>
                </a:solidFill>
              </a:rPr>
              <a:t>T</a:t>
            </a:r>
            <a:r>
              <a:rPr lang="en-GB" sz="2200" dirty="0" smtClean="0">
                <a:solidFill>
                  <a:prstClr val="white"/>
                </a:solidFill>
              </a:rPr>
              <a:t> </a:t>
            </a:r>
            <a:r>
              <a:rPr lang="en-GB" sz="2200" dirty="0">
                <a:solidFill>
                  <a:prstClr val="white"/>
                </a:solidFill>
              </a:rPr>
              <a:t>	operator	</a:t>
            </a:r>
            <a:r>
              <a:rPr lang="en-GB" sz="2200" dirty="0" smtClean="0">
                <a:solidFill>
                  <a:prstClr val="white"/>
                </a:solidFill>
              </a:rPr>
              <a:t>-</a:t>
            </a:r>
            <a:r>
              <a:rPr lang="en-GB" sz="2200" dirty="0">
                <a:solidFill>
                  <a:prstClr val="white"/>
                </a:solidFill>
              </a:rPr>
              <a:t>	(T first, T second</a:t>
            </a:r>
            <a:r>
              <a:rPr lang="en-GB" sz="2200" dirty="0">
                <a:solidFill>
                  <a:prstClr val="white"/>
                </a:solidFill>
              </a:rPr>
              <a:t>);</a:t>
            </a:r>
            <a:br>
              <a:rPr lang="en-GB" sz="2200" dirty="0">
                <a:solidFill>
                  <a:prstClr val="white"/>
                </a:solidFill>
              </a:rPr>
            </a:br>
            <a:r>
              <a:rPr lang="en-GB" sz="2200" dirty="0">
                <a:solidFill>
                  <a:prstClr val="white"/>
                </a:solidFill>
              </a:rPr>
              <a:t>	</a:t>
            </a:r>
            <a:r>
              <a:rPr lang="en-GB" sz="2200" dirty="0" smtClean="0">
                <a:solidFill>
                  <a:prstClr val="white"/>
                </a:solidFill>
              </a:rPr>
              <a:t>T</a:t>
            </a:r>
            <a:r>
              <a:rPr lang="en-GB" sz="2200" dirty="0">
                <a:solidFill>
                  <a:prstClr val="white"/>
                </a:solidFill>
              </a:rPr>
              <a:t>	operator	</a:t>
            </a:r>
            <a:r>
              <a:rPr lang="en-GB" sz="2200" dirty="0" smtClean="0">
                <a:solidFill>
                  <a:prstClr val="white"/>
                </a:solidFill>
              </a:rPr>
              <a:t>*</a:t>
            </a:r>
            <a:r>
              <a:rPr lang="en-GB" sz="2200" dirty="0">
                <a:solidFill>
                  <a:prstClr val="white"/>
                </a:solidFill>
              </a:rPr>
              <a:t>	(T </a:t>
            </a:r>
            <a:r>
              <a:rPr lang="en-GB" sz="2200" dirty="0" smtClean="0">
                <a:solidFill>
                  <a:prstClr val="white"/>
                </a:solidFill>
              </a:rPr>
              <a:t>object, double factor);</a:t>
            </a:r>
            <a:br>
              <a:rPr lang="en-GB" sz="2200" dirty="0" smtClean="0">
                <a:solidFill>
                  <a:prstClr val="white"/>
                </a:solidFill>
              </a:rPr>
            </a:br>
            <a:r>
              <a:rPr lang="en-GB" sz="2200" dirty="0">
                <a:solidFill>
                  <a:prstClr val="white"/>
                </a:solidFill>
              </a:rPr>
              <a:t>	T	operator	*	</a:t>
            </a:r>
            <a:r>
              <a:rPr lang="en-GB" sz="2200" dirty="0" smtClean="0">
                <a:solidFill>
                  <a:prstClr val="white"/>
                </a:solidFill>
              </a:rPr>
              <a:t>(double factor, T object);</a:t>
            </a:r>
            <a:endParaRPr lang="en-GB" sz="2200" dirty="0">
              <a:solidFill>
                <a:prstClr val="white"/>
              </a:solidFill>
            </a:endParaRP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</a:t>
            </a:r>
            <a:r>
              <a:rPr lang="en-GB" sz="2200" dirty="0" smtClean="0">
                <a:solidFill>
                  <a:prstClr val="white"/>
                </a:solidFill>
              </a:rPr>
              <a:t>T </a:t>
            </a:r>
            <a:r>
              <a:rPr lang="en-GB" sz="2200" dirty="0">
                <a:solidFill>
                  <a:prstClr val="white"/>
                </a:solidFill>
              </a:rPr>
              <a:t>	operator	</a:t>
            </a:r>
            <a:r>
              <a:rPr lang="en-GB" sz="2200" dirty="0" smtClean="0">
                <a:solidFill>
                  <a:prstClr val="white"/>
                </a:solidFill>
              </a:rPr>
              <a:t>/</a:t>
            </a:r>
            <a:r>
              <a:rPr lang="en-GB" sz="2200" dirty="0">
                <a:solidFill>
                  <a:prstClr val="white"/>
                </a:solidFill>
              </a:rPr>
              <a:t>	(T </a:t>
            </a:r>
            <a:r>
              <a:rPr lang="en-GB" sz="2200" dirty="0" smtClean="0">
                <a:solidFill>
                  <a:prstClr val="white"/>
                </a:solidFill>
              </a:rPr>
              <a:t>object, double factor);</a:t>
            </a:r>
            <a:endParaRPr lang="en-GB" sz="2200" dirty="0">
              <a:solidFill>
                <a:prstClr val="white"/>
              </a:solidFill>
            </a:endParaRP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200" dirty="0" smtClean="0">
                <a:solidFill>
                  <a:prstClr val="white"/>
                </a:solidFill>
              </a:rPr>
              <a:t>};</a:t>
            </a:r>
            <a:endParaRPr lang="en-GB" sz="22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52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JMath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(</a:t>
            </a:r>
            <a:r>
              <a:rPr lang="en-GB" dirty="0" smtClean="0">
                <a:solidFill>
                  <a:schemeClr val="bg1"/>
                </a:solidFill>
              </a:rPr>
              <a:t>3/3)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How to </a:t>
            </a:r>
            <a:r>
              <a:rPr lang="en-GB" dirty="0" smtClean="0">
                <a:solidFill>
                  <a:schemeClr val="bg1"/>
                </a:solidFill>
              </a:rPr>
              <a:t>make </a:t>
            </a:r>
            <a:r>
              <a:rPr lang="en-GB" dirty="0">
                <a:solidFill>
                  <a:schemeClr val="bg1"/>
                </a:solidFill>
              </a:rPr>
              <a:t>this work?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class T </a:t>
            </a:r>
            <a:r>
              <a:rPr lang="en-GB" dirty="0">
                <a:solidFill>
                  <a:schemeClr val="bg1"/>
                </a:solidFill>
              </a:rPr>
              <a:t>should </a:t>
            </a:r>
            <a:r>
              <a:rPr lang="en-GB" dirty="0" smtClean="0">
                <a:solidFill>
                  <a:schemeClr val="bg1"/>
                </a:solidFill>
              </a:rPr>
              <a:t>simply implement </a:t>
            </a:r>
            <a:r>
              <a:rPr lang="en-GB" dirty="0">
                <a:solidFill>
                  <a:schemeClr val="bg1"/>
                </a:solidFill>
              </a:rPr>
              <a:t>the following </a:t>
            </a:r>
            <a:r>
              <a:rPr lang="en-GB" dirty="0" smtClean="0">
                <a:solidFill>
                  <a:schemeClr val="bg1"/>
                </a:solidFill>
              </a:rPr>
              <a:t>methods:</a:t>
            </a: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2520000" y="2880000"/>
            <a:ext cx="7560840" cy="324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2300288">
              <a:lnSpc>
                <a:spcPts val="2800"/>
              </a:lnSpc>
              <a:tabLst>
                <a:tab pos="271463" algn="l"/>
                <a:tab pos="1158875" algn="l"/>
                <a:tab pos="431323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class T {		// actual class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1158875" algn="l"/>
                <a:tab pos="431323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: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1158875" algn="l"/>
                <a:tab pos="431323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</a:t>
            </a:r>
            <a:r>
              <a:rPr lang="en-GB" sz="2200" dirty="0" smtClean="0">
                <a:solidFill>
                  <a:prstClr val="white"/>
                </a:solidFill>
              </a:rPr>
              <a:t>T negate() </a:t>
            </a:r>
            <a:r>
              <a:rPr lang="en-GB" sz="2200" dirty="0" err="1" smtClean="0">
                <a:solidFill>
                  <a:prstClr val="white"/>
                </a:solidFill>
              </a:rPr>
              <a:t>const</a:t>
            </a:r>
            <a:r>
              <a:rPr lang="en-GB" sz="2200" dirty="0" smtClean="0">
                <a:solidFill>
                  <a:prstClr val="white"/>
                </a:solidFill>
              </a:rPr>
              <a:t>;	// negation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1158875" algn="l"/>
                <a:tab pos="4313238" algn="l"/>
              </a:tabLst>
            </a:pPr>
            <a:r>
              <a:rPr lang="en-GB" sz="2200" dirty="0" smtClean="0">
                <a:solidFill>
                  <a:prstClr val="white"/>
                </a:solidFill>
              </a:rPr>
              <a:t>	T&amp; add	</a:t>
            </a:r>
            <a:r>
              <a:rPr lang="en-GB" sz="2200" dirty="0" smtClean="0">
                <a:solidFill>
                  <a:prstClr val="white"/>
                </a:solidFill>
              </a:rPr>
              <a:t>(</a:t>
            </a:r>
            <a:r>
              <a:rPr lang="en-GB" sz="2200" dirty="0" err="1" smtClean="0">
                <a:solidFill>
                  <a:prstClr val="white"/>
                </a:solidFill>
              </a:rPr>
              <a:t>const</a:t>
            </a:r>
            <a:r>
              <a:rPr lang="en-GB" sz="2200" dirty="0" smtClean="0">
                <a:solidFill>
                  <a:prstClr val="white"/>
                </a:solidFill>
              </a:rPr>
              <a:t> </a:t>
            </a:r>
            <a:r>
              <a:rPr lang="en-GB" sz="2200" dirty="0">
                <a:solidFill>
                  <a:prstClr val="white"/>
                </a:solidFill>
              </a:rPr>
              <a:t>T</a:t>
            </a:r>
            <a:r>
              <a:rPr lang="en-GB" sz="2200" dirty="0" smtClean="0">
                <a:solidFill>
                  <a:prstClr val="white"/>
                </a:solidFill>
              </a:rPr>
              <a:t>&amp;);</a:t>
            </a:r>
            <a:r>
              <a:rPr lang="en-GB" sz="2200" dirty="0">
                <a:solidFill>
                  <a:prstClr val="white"/>
                </a:solidFill>
              </a:rPr>
              <a:t>	// </a:t>
            </a:r>
            <a:r>
              <a:rPr lang="en-GB" sz="2200" dirty="0" smtClean="0">
                <a:solidFill>
                  <a:prstClr val="white"/>
                </a:solidFill>
              </a:rPr>
              <a:t>addition</a:t>
            </a:r>
            <a:r>
              <a:rPr lang="en-GB" sz="2200" dirty="0">
                <a:solidFill>
                  <a:prstClr val="white"/>
                </a:solidFill>
              </a:rPr>
              <a:t/>
            </a:r>
            <a:br>
              <a:rPr lang="en-GB" sz="2200" dirty="0">
                <a:solidFill>
                  <a:prstClr val="white"/>
                </a:solidFill>
              </a:rPr>
            </a:br>
            <a:r>
              <a:rPr lang="en-GB" sz="2200" dirty="0">
                <a:solidFill>
                  <a:prstClr val="white"/>
                </a:solidFill>
              </a:rPr>
              <a:t>	T&amp; </a:t>
            </a:r>
            <a:r>
              <a:rPr lang="en-GB" sz="2200" dirty="0" smtClean="0">
                <a:solidFill>
                  <a:prstClr val="white"/>
                </a:solidFill>
              </a:rPr>
              <a:t>sub	(</a:t>
            </a:r>
            <a:r>
              <a:rPr lang="en-GB" sz="2200" dirty="0" err="1" smtClean="0">
                <a:solidFill>
                  <a:prstClr val="white"/>
                </a:solidFill>
              </a:rPr>
              <a:t>const</a:t>
            </a:r>
            <a:r>
              <a:rPr lang="en-GB" sz="2200" dirty="0" smtClean="0">
                <a:solidFill>
                  <a:prstClr val="white"/>
                </a:solidFill>
              </a:rPr>
              <a:t> </a:t>
            </a:r>
            <a:r>
              <a:rPr lang="en-GB" sz="2200" dirty="0">
                <a:solidFill>
                  <a:prstClr val="white"/>
                </a:solidFill>
              </a:rPr>
              <a:t>T&amp;);	// </a:t>
            </a:r>
            <a:r>
              <a:rPr lang="en-GB" sz="2200" dirty="0" smtClean="0">
                <a:solidFill>
                  <a:prstClr val="white"/>
                </a:solidFill>
              </a:rPr>
              <a:t>subtraction</a:t>
            </a:r>
            <a:br>
              <a:rPr lang="en-GB" sz="2200" dirty="0" smtClean="0">
                <a:solidFill>
                  <a:prstClr val="white"/>
                </a:solidFill>
              </a:rPr>
            </a:br>
            <a:r>
              <a:rPr lang="en-GB" sz="2200" dirty="0">
                <a:solidFill>
                  <a:prstClr val="white"/>
                </a:solidFill>
              </a:rPr>
              <a:t>	T&amp; </a:t>
            </a:r>
            <a:r>
              <a:rPr lang="en-GB" sz="2200" dirty="0" err="1" smtClean="0">
                <a:solidFill>
                  <a:prstClr val="white"/>
                </a:solidFill>
              </a:rPr>
              <a:t>mul</a:t>
            </a:r>
            <a:r>
              <a:rPr lang="en-GB" sz="2200" dirty="0" smtClean="0">
                <a:solidFill>
                  <a:prstClr val="white"/>
                </a:solidFill>
              </a:rPr>
              <a:t>	(</a:t>
            </a:r>
            <a:r>
              <a:rPr lang="en-GB" sz="2200" dirty="0" err="1" smtClean="0">
                <a:solidFill>
                  <a:prstClr val="white"/>
                </a:solidFill>
              </a:rPr>
              <a:t>const</a:t>
            </a:r>
            <a:r>
              <a:rPr lang="en-GB" sz="2200" dirty="0" smtClean="0">
                <a:solidFill>
                  <a:prstClr val="white"/>
                </a:solidFill>
              </a:rPr>
              <a:t> double factor);</a:t>
            </a:r>
            <a:r>
              <a:rPr lang="en-GB" sz="2200" dirty="0">
                <a:solidFill>
                  <a:prstClr val="white"/>
                </a:solidFill>
              </a:rPr>
              <a:t>	// </a:t>
            </a:r>
            <a:r>
              <a:rPr lang="en-GB" sz="2200" dirty="0" smtClean="0">
                <a:solidFill>
                  <a:prstClr val="white"/>
                </a:solidFill>
              </a:rPr>
              <a:t>multiplication</a:t>
            </a:r>
            <a:endParaRPr lang="en-GB" sz="2200" dirty="0">
              <a:solidFill>
                <a:prstClr val="white"/>
              </a:solidFill>
            </a:endParaRPr>
          </a:p>
          <a:p>
            <a:pPr defTabSz="2300288">
              <a:lnSpc>
                <a:spcPts val="2800"/>
              </a:lnSpc>
              <a:tabLst>
                <a:tab pos="271463" algn="l"/>
                <a:tab pos="1158875" algn="l"/>
                <a:tab pos="431323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T&amp; </a:t>
            </a:r>
            <a:r>
              <a:rPr lang="en-GB" sz="2200" dirty="0" smtClean="0">
                <a:solidFill>
                  <a:prstClr val="white"/>
                </a:solidFill>
              </a:rPr>
              <a:t>div	(</a:t>
            </a:r>
            <a:r>
              <a:rPr lang="en-GB" sz="2200" dirty="0" err="1" smtClean="0">
                <a:solidFill>
                  <a:prstClr val="white"/>
                </a:solidFill>
              </a:rPr>
              <a:t>const</a:t>
            </a:r>
            <a:r>
              <a:rPr lang="en-GB" sz="2200" dirty="0" smtClean="0">
                <a:solidFill>
                  <a:prstClr val="white"/>
                </a:solidFill>
              </a:rPr>
              <a:t> double factor);</a:t>
            </a:r>
            <a:r>
              <a:rPr lang="en-GB" sz="2200" dirty="0">
                <a:solidFill>
                  <a:prstClr val="white"/>
                </a:solidFill>
              </a:rPr>
              <a:t>	// </a:t>
            </a:r>
            <a:r>
              <a:rPr lang="en-GB" sz="2200" dirty="0" smtClean="0">
                <a:solidFill>
                  <a:prstClr val="white"/>
                </a:solidFill>
              </a:rPr>
              <a:t>division</a:t>
            </a:r>
            <a:endParaRPr lang="en-GB" sz="2200" dirty="0">
              <a:solidFill>
                <a:prstClr val="white"/>
              </a:solidFill>
            </a:endParaRPr>
          </a:p>
          <a:p>
            <a:pPr defTabSz="2300288">
              <a:lnSpc>
                <a:spcPts val="2800"/>
              </a:lnSpc>
              <a:tabLst>
                <a:tab pos="271463" algn="l"/>
                <a:tab pos="1158875" algn="l"/>
                <a:tab pos="4313238" algn="l"/>
              </a:tabLst>
            </a:pPr>
            <a:r>
              <a:rPr lang="en-GB" sz="2200" dirty="0" smtClean="0">
                <a:solidFill>
                  <a:prstClr val="white"/>
                </a:solidFill>
              </a:rPr>
              <a:t>};</a:t>
            </a:r>
            <a:endParaRPr lang="en-GB" sz="22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77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Example 1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1080000" y="1800000"/>
            <a:ext cx="4680000" cy="468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struct</a:t>
            </a:r>
            <a:r>
              <a:rPr lang="en-GB" sz="2200" dirty="0">
                <a:solidFill>
                  <a:schemeClr val="bg1"/>
                </a:solidFill>
              </a:rPr>
              <a:t> A :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 smtClean="0">
                <a:solidFill>
                  <a:schemeClr val="bg1"/>
                </a:solidFill>
              </a:rPr>
              <a:t>JMath</a:t>
            </a:r>
            <a:r>
              <a:rPr lang="en-GB" sz="2200" dirty="0" smtClean="0">
                <a:solidFill>
                  <a:schemeClr val="bg1"/>
                </a:solidFill>
              </a:rPr>
              <a:t>&lt;A</a:t>
            </a:r>
            <a:r>
              <a:rPr lang="en-GB" sz="2200" dirty="0">
                <a:solidFill>
                  <a:schemeClr val="bg1"/>
                </a:solidFill>
              </a:rPr>
              <a:t>&gt;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A() : value(0) </a:t>
            </a:r>
            <a:r>
              <a:rPr lang="en-GB" sz="2200" dirty="0" smtClean="0">
                <a:solidFill>
                  <a:schemeClr val="bg1"/>
                </a:solidFill>
              </a:rPr>
              <a:t>{}</a:t>
            </a:r>
            <a:r>
              <a:rPr lang="en-GB" sz="2200" dirty="0">
                <a:solidFill>
                  <a:schemeClr val="bg1"/>
                </a:solidFill>
              </a:rPr>
              <a:t/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>
                <a:solidFill>
                  <a:schemeClr val="bg1"/>
                </a:solidFill>
              </a:rPr>
              <a:t>A</a:t>
            </a:r>
            <a:r>
              <a:rPr lang="en-GB" sz="2200" dirty="0" smtClean="0">
                <a:solidFill>
                  <a:schemeClr val="bg1"/>
                </a:solidFill>
              </a:rPr>
              <a:t> add(</a:t>
            </a:r>
            <a:r>
              <a:rPr lang="en-GB" sz="2200" dirty="0" err="1" smtClean="0">
                <a:solidFill>
                  <a:schemeClr val="bg1"/>
                </a:solidFill>
              </a:rPr>
              <a:t>const</a:t>
            </a:r>
            <a:r>
              <a:rPr lang="en-GB" sz="2200" dirty="0" smtClean="0">
                <a:solidFill>
                  <a:schemeClr val="bg1"/>
                </a:solidFill>
              </a:rPr>
              <a:t> </a:t>
            </a:r>
            <a:r>
              <a:rPr lang="en-GB" sz="2200" dirty="0">
                <a:solidFill>
                  <a:schemeClr val="bg1"/>
                </a:solidFill>
              </a:rPr>
              <a:t>A&amp; object) 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{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</a:t>
            </a:r>
            <a:r>
              <a:rPr lang="en-GB" sz="2200" dirty="0" smtClean="0">
                <a:solidFill>
                  <a:schemeClr val="bg1"/>
                </a:solidFill>
              </a:rPr>
              <a:t>value </a:t>
            </a:r>
            <a:r>
              <a:rPr lang="en-GB" sz="2200" dirty="0">
                <a:solidFill>
                  <a:schemeClr val="bg1"/>
                </a:solidFill>
              </a:rPr>
              <a:t>+</a:t>
            </a:r>
            <a:r>
              <a:rPr lang="en-GB" sz="2200" dirty="0" smtClean="0">
                <a:solidFill>
                  <a:schemeClr val="bg1"/>
                </a:solidFill>
              </a:rPr>
              <a:t>= </a:t>
            </a:r>
            <a:r>
              <a:rPr lang="en-GB" sz="2200" dirty="0" err="1">
                <a:solidFill>
                  <a:schemeClr val="bg1"/>
                </a:solidFill>
              </a:rPr>
              <a:t>object.value</a:t>
            </a:r>
            <a:r>
              <a:rPr lang="en-GB" sz="2200" dirty="0" smtClean="0">
                <a:solidFill>
                  <a:schemeClr val="bg1"/>
                </a:solidFill>
              </a:rPr>
              <a:t>;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smtClean="0">
                <a:solidFill>
                  <a:schemeClr val="bg1"/>
                </a:solidFill>
              </a:rPr>
              <a:t>	return *this;</a:t>
            </a:r>
            <a:r>
              <a:rPr lang="en-GB" sz="2200" dirty="0">
                <a:solidFill>
                  <a:schemeClr val="bg1"/>
                </a:solidFill>
              </a:rPr>
              <a:t/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}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/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 value;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 smtClean="0">
                <a:solidFill>
                  <a:schemeClr val="bg1"/>
                </a:solidFill>
              </a:rPr>
              <a:t>};</a:t>
            </a:r>
            <a:endParaRPr lang="en-GB" sz="22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480000" y="1800000"/>
            <a:ext cx="4680000" cy="468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800"/>
              </a:lnSpc>
              <a:tabLst>
                <a:tab pos="1825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A </a:t>
            </a:r>
            <a:r>
              <a:rPr lang="en-GB" sz="2200" dirty="0" smtClean="0">
                <a:solidFill>
                  <a:schemeClr val="bg1"/>
                </a:solidFill>
              </a:rPr>
              <a:t>a1;</a:t>
            </a:r>
            <a:endParaRPr lang="en-GB" sz="2200" dirty="0">
              <a:solidFill>
                <a:schemeClr val="bg1"/>
              </a:solidFill>
            </a:endParaRPr>
          </a:p>
          <a:p>
            <a:pPr>
              <a:lnSpc>
                <a:spcPts val="2800"/>
              </a:lnSpc>
              <a:tabLst>
                <a:tab pos="1825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A </a:t>
            </a:r>
            <a:r>
              <a:rPr lang="en-GB" sz="2200" dirty="0" smtClean="0">
                <a:solidFill>
                  <a:schemeClr val="bg1"/>
                </a:solidFill>
              </a:rPr>
              <a:t>a2;</a:t>
            </a:r>
            <a:endParaRPr lang="en-GB" sz="2200" dirty="0">
              <a:solidFill>
                <a:schemeClr val="bg1"/>
              </a:solidFill>
            </a:endParaRPr>
          </a:p>
          <a:p>
            <a:pPr>
              <a:lnSpc>
                <a:spcPts val="2800"/>
              </a:lnSpc>
              <a:tabLst>
                <a:tab pos="182563" algn="l"/>
              </a:tabLst>
            </a:pPr>
            <a:endParaRPr lang="en-GB" sz="2200" dirty="0" smtClean="0">
              <a:solidFill>
                <a:schemeClr val="bg1"/>
              </a:solidFill>
            </a:endParaRPr>
          </a:p>
          <a:p>
            <a:pPr>
              <a:lnSpc>
                <a:spcPts val="2800"/>
              </a:lnSpc>
              <a:tabLst>
                <a:tab pos="1825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smtClean="0">
                <a:solidFill>
                  <a:schemeClr val="bg1"/>
                </a:solidFill>
              </a:rPr>
              <a:t>a1 += a2;</a:t>
            </a:r>
          </a:p>
          <a:p>
            <a:pPr>
              <a:lnSpc>
                <a:spcPts val="2800"/>
              </a:lnSpc>
              <a:tabLst>
                <a:tab pos="1825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smtClean="0">
                <a:solidFill>
                  <a:schemeClr val="bg1"/>
                </a:solidFill>
              </a:rPr>
              <a:t>a2 = a1 + a2;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89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4175</TotalTime>
  <Words>94</Words>
  <Application>Microsoft Office PowerPoint</Application>
  <PresentationFormat>Widescreen</PresentationFormat>
  <Paragraphs>48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Symbol</vt:lpstr>
      <vt:lpstr>Office Theme</vt:lpstr>
      <vt:lpstr>JMath </vt:lpstr>
      <vt:lpstr>JMath (1/3)</vt:lpstr>
      <vt:lpstr>JMath (2/3)</vt:lpstr>
      <vt:lpstr>JMath (3/3)</vt:lpstr>
      <vt:lpstr>Example 1</vt:lpstr>
    </vt:vector>
  </TitlesOfParts>
  <Company>Nikhef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Jpp</dc:title>
  <dc:creator>mjg_2</dc:creator>
  <cp:lastModifiedBy>mjg</cp:lastModifiedBy>
  <cp:revision>1113</cp:revision>
  <dcterms:created xsi:type="dcterms:W3CDTF">2013-10-02T15:15:34Z</dcterms:created>
  <dcterms:modified xsi:type="dcterms:W3CDTF">2019-10-06T14:42:21Z</dcterms:modified>
</cp:coreProperties>
</file>