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7" r:id="rId4"/>
    <p:sldId id="266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3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06/10/2019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06/10/2019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06/10/2019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06/10/2019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06/10/2019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06/10/2019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JMath</a:t>
            </a: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JMath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JMath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is a </a:t>
            </a:r>
            <a:r>
              <a:rPr lang="en-GB" u="sng" dirty="0" smtClean="0">
                <a:solidFill>
                  <a:schemeClr val="bg1"/>
                </a:solidFill>
              </a:rPr>
              <a:t>base</a:t>
            </a:r>
            <a:r>
              <a:rPr lang="en-GB" dirty="0" smtClean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implements the </a:t>
            </a:r>
            <a:r>
              <a:rPr lang="en-GB" dirty="0" smtClean="0">
                <a:solidFill>
                  <a:schemeClr val="bg1"/>
                </a:solidFill>
              </a:rPr>
              <a:t>arithmetic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operators for a given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uses the so-called “</a:t>
            </a:r>
            <a:r>
              <a:rPr lang="en-GB" i="1" dirty="0" smtClean="0">
                <a:solidFill>
                  <a:schemeClr val="bg1"/>
                </a:solidFill>
              </a:rPr>
              <a:t>curiously recurring template pattern</a:t>
            </a:r>
            <a:r>
              <a:rPr lang="en-GB" dirty="0" smtClean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 smtClean="0">
                <a:solidFill>
                  <a:schemeClr val="bg1"/>
                </a:solidFill>
              </a:rPr>
              <a:t>static_cast</a:t>
            </a:r>
            <a:r>
              <a:rPr lang="en-GB" dirty="0" smtClean="0">
                <a:solidFill>
                  <a:schemeClr val="bg1"/>
                </a:solidFill>
              </a:rPr>
              <a:t> instead of virtual methods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JMath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2/3)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000" y="2520000"/>
            <a:ext cx="5580000" cy="324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 smtClean="0">
                <a:solidFill>
                  <a:prstClr val="white"/>
                </a:solidFill>
              </a:rPr>
              <a:t>JMath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>
                <a:solidFill>
                  <a:prstClr val="white"/>
                </a:solidFill>
              </a:rPr>
              <a:t>{		// base class for </a:t>
            </a:r>
            <a:r>
              <a:rPr lang="en-GB" sz="2200" dirty="0" smtClean="0">
                <a:solidFill>
                  <a:prstClr val="white"/>
                </a:solidFill>
              </a:rPr>
              <a:t>T</a:t>
            </a:r>
            <a:br>
              <a:rPr lang="en-GB" sz="2200" dirty="0" smtClean="0">
                <a:solidFill>
                  <a:prstClr val="white"/>
                </a:solidFill>
              </a:rPr>
            </a:br>
            <a:r>
              <a:rPr lang="en-GB" sz="2200" dirty="0" smtClean="0">
                <a:solidFill>
                  <a:prstClr val="white"/>
                </a:solidFill>
              </a:rPr>
              <a:t>	T	</a:t>
            </a:r>
            <a:r>
              <a:rPr lang="en-GB" sz="2200" dirty="0" smtClean="0">
                <a:solidFill>
                  <a:prstClr val="white"/>
                </a:solidFill>
              </a:rPr>
              <a:t>operator	+	(T object);</a:t>
            </a:r>
            <a:br>
              <a:rPr lang="en-GB" sz="2200" dirty="0" smtClean="0">
                <a:solidFill>
                  <a:prstClr val="white"/>
                </a:solidFill>
              </a:rPr>
            </a:br>
            <a:r>
              <a:rPr lang="en-GB" sz="2200" dirty="0" smtClean="0">
                <a:solidFill>
                  <a:prstClr val="white"/>
                </a:solidFill>
              </a:rPr>
              <a:t>	T	operator	-	(T object)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T&amp;</a:t>
            </a:r>
            <a:r>
              <a:rPr lang="en-GB" sz="2200" dirty="0">
                <a:solidFill>
                  <a:prstClr val="white"/>
                </a:solidFill>
              </a:rPr>
              <a:t>	operator	</a:t>
            </a:r>
            <a:r>
              <a:rPr lang="en-GB" sz="2200" dirty="0" smtClean="0">
                <a:solidFill>
                  <a:prstClr val="white"/>
                </a:solidFill>
              </a:rPr>
              <a:t>+=</a:t>
            </a:r>
            <a:r>
              <a:rPr lang="en-GB" sz="2200" dirty="0">
                <a:solidFill>
                  <a:prstClr val="white"/>
                </a:solidFill>
              </a:rPr>
              <a:t>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T&amp;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>
                <a:solidFill>
                  <a:prstClr val="white"/>
                </a:solidFill>
              </a:rPr>
              <a:t>	operator	</a:t>
            </a:r>
            <a:r>
              <a:rPr lang="en-GB" sz="2200" dirty="0" smtClean="0">
                <a:solidFill>
                  <a:prstClr val="white"/>
                </a:solidFill>
              </a:rPr>
              <a:t>-=</a:t>
            </a:r>
            <a:r>
              <a:rPr lang="en-GB" sz="2200" dirty="0">
                <a:solidFill>
                  <a:prstClr val="white"/>
                </a:solidFill>
              </a:rPr>
              <a:t>	(T first, T second</a:t>
            </a:r>
            <a:r>
              <a:rPr lang="en-GB" sz="2200" dirty="0">
                <a:solidFill>
                  <a:prstClr val="white"/>
                </a:solidFill>
              </a:rPr>
              <a:t>);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	T&amp;	operator	</a:t>
            </a:r>
            <a:r>
              <a:rPr lang="en-GB" sz="2200" dirty="0" smtClean="0">
                <a:solidFill>
                  <a:prstClr val="white"/>
                </a:solidFill>
              </a:rPr>
              <a:t>*=</a:t>
            </a:r>
            <a:r>
              <a:rPr lang="en-GB" sz="2200" dirty="0">
                <a:solidFill>
                  <a:prstClr val="white"/>
                </a:solidFill>
              </a:rPr>
              <a:t>	(T first, </a:t>
            </a:r>
            <a:r>
              <a:rPr lang="en-GB" sz="2200" dirty="0" smtClean="0">
                <a:solidFill>
                  <a:prstClr val="white"/>
                </a:solidFill>
              </a:rPr>
              <a:t>double factor);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T&amp; 	operator	/</a:t>
            </a:r>
            <a:r>
              <a:rPr lang="en-GB" sz="2200" dirty="0" smtClean="0">
                <a:solidFill>
                  <a:prstClr val="white"/>
                </a:solidFill>
              </a:rPr>
              <a:t>=</a:t>
            </a:r>
            <a:r>
              <a:rPr lang="en-GB" sz="2200" dirty="0">
                <a:solidFill>
                  <a:prstClr val="white"/>
                </a:solidFill>
              </a:rPr>
              <a:t>	(T first, </a:t>
            </a:r>
            <a:r>
              <a:rPr lang="en-GB" sz="2200" dirty="0" smtClean="0">
                <a:solidFill>
                  <a:prstClr val="white"/>
                </a:solidFill>
              </a:rPr>
              <a:t>double factor);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  <a:sym typeface="Symbol" panose="05050102010706020507" pitchFamily="18" charset="2"/>
              </a:rPr>
              <a:t></a:t>
            </a:r>
            <a:endParaRPr lang="en-GB" sz="22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0000" y="2520000"/>
            <a:ext cx="5580000" cy="324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  <a:sym typeface="Symbol" panose="05050102010706020507" pitchFamily="18" charset="2"/>
              </a:rPr>
              <a:t></a:t>
            </a:r>
            <a:endParaRPr lang="en-GB" sz="2200" dirty="0" smtClean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</a:t>
            </a:r>
            <a:r>
              <a:rPr lang="en-GB" sz="2200" dirty="0">
                <a:solidFill>
                  <a:prstClr val="white"/>
                </a:solidFill>
              </a:rPr>
              <a:t>	operator	</a:t>
            </a:r>
            <a:r>
              <a:rPr lang="en-GB" sz="2200" dirty="0" smtClean="0">
                <a:solidFill>
                  <a:prstClr val="white"/>
                </a:solidFill>
              </a:rPr>
              <a:t>+</a:t>
            </a:r>
            <a:r>
              <a:rPr lang="en-GB" sz="2200" dirty="0">
                <a:solidFill>
                  <a:prstClr val="white"/>
                </a:solidFill>
              </a:rPr>
              <a:t>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>
                <a:solidFill>
                  <a:prstClr val="white"/>
                </a:solidFill>
              </a:rPr>
              <a:t>	operator	</a:t>
            </a:r>
            <a:r>
              <a:rPr lang="en-GB" sz="2200" dirty="0" smtClean="0">
                <a:solidFill>
                  <a:prstClr val="white"/>
                </a:solidFill>
              </a:rPr>
              <a:t>-</a:t>
            </a:r>
            <a:r>
              <a:rPr lang="en-GB" sz="2200" dirty="0">
                <a:solidFill>
                  <a:prstClr val="white"/>
                </a:solidFill>
              </a:rPr>
              <a:t>	(T first, T second</a:t>
            </a:r>
            <a:r>
              <a:rPr lang="en-GB" sz="2200" dirty="0">
                <a:solidFill>
                  <a:prstClr val="white"/>
                </a:solidFill>
              </a:rPr>
              <a:t>);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</a:t>
            </a:r>
            <a:r>
              <a:rPr lang="en-GB" sz="2200" dirty="0">
                <a:solidFill>
                  <a:prstClr val="white"/>
                </a:solidFill>
              </a:rPr>
              <a:t>	operator	</a:t>
            </a:r>
            <a:r>
              <a:rPr lang="en-GB" sz="2200" dirty="0" smtClean="0">
                <a:solidFill>
                  <a:prstClr val="white"/>
                </a:solidFill>
              </a:rPr>
              <a:t>*</a:t>
            </a:r>
            <a:r>
              <a:rPr lang="en-GB" sz="2200" dirty="0">
                <a:solidFill>
                  <a:prstClr val="white"/>
                </a:solidFill>
              </a:rPr>
              <a:t>	(T </a:t>
            </a:r>
            <a:r>
              <a:rPr lang="en-GB" sz="2200" dirty="0" smtClean="0">
                <a:solidFill>
                  <a:prstClr val="white"/>
                </a:solidFill>
              </a:rPr>
              <a:t>object, double factor);</a:t>
            </a:r>
            <a:br>
              <a:rPr lang="en-GB" sz="2200" dirty="0" smtClean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	T	operator	*	</a:t>
            </a:r>
            <a:r>
              <a:rPr lang="en-GB" sz="2200" dirty="0" smtClean="0">
                <a:solidFill>
                  <a:prstClr val="white"/>
                </a:solidFill>
              </a:rPr>
              <a:t>(double factor, T object);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 </a:t>
            </a:r>
            <a:r>
              <a:rPr lang="en-GB" sz="2200" dirty="0">
                <a:solidFill>
                  <a:prstClr val="white"/>
                </a:solidFill>
              </a:rPr>
              <a:t>	operator	</a:t>
            </a:r>
            <a:r>
              <a:rPr lang="en-GB" sz="2200" dirty="0" smtClean="0">
                <a:solidFill>
                  <a:prstClr val="white"/>
                </a:solidFill>
              </a:rPr>
              <a:t>/</a:t>
            </a:r>
            <a:r>
              <a:rPr lang="en-GB" sz="2200" dirty="0">
                <a:solidFill>
                  <a:prstClr val="white"/>
                </a:solidFill>
              </a:rPr>
              <a:t>	(T </a:t>
            </a:r>
            <a:r>
              <a:rPr lang="en-GB" sz="2200" dirty="0" smtClean="0">
                <a:solidFill>
                  <a:prstClr val="white"/>
                </a:solidFill>
              </a:rPr>
              <a:t>object, double factor);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JMath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3/3)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</a:t>
            </a:r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this 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class T </a:t>
            </a:r>
            <a:r>
              <a:rPr lang="en-GB" dirty="0">
                <a:solidFill>
                  <a:schemeClr val="bg1"/>
                </a:solidFill>
              </a:rPr>
              <a:t>should </a:t>
            </a:r>
            <a:r>
              <a:rPr lang="en-GB" dirty="0" smtClean="0">
                <a:solidFill>
                  <a:schemeClr val="bg1"/>
                </a:solidFill>
              </a:rPr>
              <a:t>simply implement </a:t>
            </a:r>
            <a:r>
              <a:rPr lang="en-GB" dirty="0">
                <a:solidFill>
                  <a:schemeClr val="bg1"/>
                </a:solidFill>
              </a:rPr>
              <a:t>the following </a:t>
            </a:r>
            <a:r>
              <a:rPr lang="en-GB" dirty="0" smtClean="0">
                <a:solidFill>
                  <a:schemeClr val="bg1"/>
                </a:solidFill>
              </a:rPr>
              <a:t>methods: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20000" y="2880000"/>
            <a:ext cx="7560840" cy="324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300288">
              <a:lnSpc>
                <a:spcPts val="2800"/>
              </a:lnSpc>
              <a:tabLst>
                <a:tab pos="271463" algn="l"/>
                <a:tab pos="1158875" algn="l"/>
                <a:tab pos="43132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1158875" algn="l"/>
                <a:tab pos="43132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1158875" algn="l"/>
                <a:tab pos="43132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smtClean="0">
                <a:solidFill>
                  <a:prstClr val="white"/>
                </a:solidFill>
              </a:rPr>
              <a:t>T negate() 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;	// negation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1158875" algn="l"/>
                <a:tab pos="431323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	T&amp; add	</a:t>
            </a:r>
            <a:r>
              <a:rPr lang="en-GB" sz="2200" dirty="0" smtClean="0">
                <a:solidFill>
                  <a:prstClr val="white"/>
                </a:solidFill>
              </a:rPr>
              <a:t>(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>
                <a:solidFill>
                  <a:prstClr val="white"/>
                </a:solidFill>
              </a:rPr>
              <a:t>T</a:t>
            </a:r>
            <a:r>
              <a:rPr lang="en-GB" sz="2200" dirty="0" smtClean="0">
                <a:solidFill>
                  <a:prstClr val="white"/>
                </a:solidFill>
              </a:rPr>
              <a:t>&amp;);</a:t>
            </a:r>
            <a:r>
              <a:rPr lang="en-GB" sz="2200" dirty="0">
                <a:solidFill>
                  <a:prstClr val="white"/>
                </a:solidFill>
              </a:rPr>
              <a:t>	// </a:t>
            </a:r>
            <a:r>
              <a:rPr lang="en-GB" sz="2200" dirty="0" smtClean="0">
                <a:solidFill>
                  <a:prstClr val="white"/>
                </a:solidFill>
              </a:rPr>
              <a:t>addition</a:t>
            </a:r>
            <a:r>
              <a:rPr lang="en-GB" sz="2200" dirty="0">
                <a:solidFill>
                  <a:prstClr val="white"/>
                </a:solidFill>
              </a:rPr>
              <a:t/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	T&amp; </a:t>
            </a:r>
            <a:r>
              <a:rPr lang="en-GB" sz="2200" dirty="0" smtClean="0">
                <a:solidFill>
                  <a:prstClr val="white"/>
                </a:solidFill>
              </a:rPr>
              <a:t>sub	(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</a:t>
            </a:r>
            <a:r>
              <a:rPr lang="en-GB" sz="2200" dirty="0">
                <a:solidFill>
                  <a:prstClr val="white"/>
                </a:solidFill>
              </a:rPr>
              <a:t>T&amp;);	// </a:t>
            </a:r>
            <a:r>
              <a:rPr lang="en-GB" sz="2200" dirty="0" smtClean="0">
                <a:solidFill>
                  <a:prstClr val="white"/>
                </a:solidFill>
              </a:rPr>
              <a:t>subtraction</a:t>
            </a:r>
            <a:br>
              <a:rPr lang="en-GB" sz="2200" dirty="0" smtClean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	T&amp; </a:t>
            </a:r>
            <a:r>
              <a:rPr lang="en-GB" sz="2200" dirty="0" err="1" smtClean="0">
                <a:solidFill>
                  <a:prstClr val="white"/>
                </a:solidFill>
              </a:rPr>
              <a:t>mul</a:t>
            </a:r>
            <a:r>
              <a:rPr lang="en-GB" sz="2200" dirty="0" smtClean="0">
                <a:solidFill>
                  <a:prstClr val="white"/>
                </a:solidFill>
              </a:rPr>
              <a:t>	(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double factor);</a:t>
            </a:r>
            <a:r>
              <a:rPr lang="en-GB" sz="2200" dirty="0">
                <a:solidFill>
                  <a:prstClr val="white"/>
                </a:solidFill>
              </a:rPr>
              <a:t>	// </a:t>
            </a:r>
            <a:r>
              <a:rPr lang="en-GB" sz="2200" dirty="0" smtClean="0">
                <a:solidFill>
                  <a:prstClr val="white"/>
                </a:solidFill>
              </a:rPr>
              <a:t>multiplication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1158875" algn="l"/>
                <a:tab pos="43132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T&amp; </a:t>
            </a:r>
            <a:r>
              <a:rPr lang="en-GB" sz="2200" dirty="0" smtClean="0">
                <a:solidFill>
                  <a:prstClr val="white"/>
                </a:solidFill>
              </a:rPr>
              <a:t>div	(</a:t>
            </a:r>
            <a:r>
              <a:rPr lang="en-GB" sz="2200" dirty="0" err="1" smtClean="0">
                <a:solidFill>
                  <a:prstClr val="white"/>
                </a:solidFill>
              </a:rPr>
              <a:t>const</a:t>
            </a:r>
            <a:r>
              <a:rPr lang="en-GB" sz="2200" dirty="0" smtClean="0">
                <a:solidFill>
                  <a:prstClr val="white"/>
                </a:solidFill>
              </a:rPr>
              <a:t> double factor);</a:t>
            </a:r>
            <a:r>
              <a:rPr lang="en-GB" sz="2200" dirty="0">
                <a:solidFill>
                  <a:prstClr val="white"/>
                </a:solidFill>
              </a:rPr>
              <a:t>	// </a:t>
            </a:r>
            <a:r>
              <a:rPr lang="en-GB" sz="2200" dirty="0" smtClean="0">
                <a:solidFill>
                  <a:prstClr val="white"/>
                </a:solidFill>
              </a:rPr>
              <a:t>division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1158875" algn="l"/>
                <a:tab pos="431323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JMath</a:t>
            </a:r>
            <a:r>
              <a:rPr lang="en-GB" sz="2200" dirty="0" smtClean="0">
                <a:solidFill>
                  <a:schemeClr val="bg1"/>
                </a:solidFill>
              </a:rPr>
              <a:t>&lt;A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</a:t>
            </a:r>
            <a:r>
              <a:rPr lang="en-GB" sz="2200" dirty="0" smtClean="0">
                <a:solidFill>
                  <a:schemeClr val="bg1"/>
                </a:solidFill>
              </a:rPr>
              <a:t>{}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</a:rPr>
              <a:t>A</a:t>
            </a:r>
            <a:r>
              <a:rPr lang="en-GB" sz="2200" dirty="0" smtClean="0">
                <a:solidFill>
                  <a:schemeClr val="bg1"/>
                </a:solidFill>
              </a:rPr>
              <a:t> add(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A&amp; object)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smtClean="0">
                <a:solidFill>
                  <a:schemeClr val="bg1"/>
                </a:solidFill>
              </a:rPr>
              <a:t>value </a:t>
            </a:r>
            <a:r>
              <a:rPr lang="en-GB" sz="2200" dirty="0">
                <a:solidFill>
                  <a:schemeClr val="bg1"/>
                </a:solidFill>
              </a:rPr>
              <a:t>+</a:t>
            </a:r>
            <a:r>
              <a:rPr lang="en-GB" sz="2200" dirty="0" smtClean="0">
                <a:solidFill>
                  <a:schemeClr val="bg1"/>
                </a:solidFill>
              </a:rPr>
              <a:t>=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	return *this;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</a:t>
            </a:r>
            <a:r>
              <a:rPr lang="en-GB" sz="2200" dirty="0" smtClean="0">
                <a:solidFill>
                  <a:schemeClr val="bg1"/>
                </a:solidFill>
              </a:rPr>
              <a:t>a1;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</a:t>
            </a:r>
            <a:r>
              <a:rPr lang="en-GB" sz="2200" dirty="0" smtClean="0">
                <a:solidFill>
                  <a:schemeClr val="bg1"/>
                </a:solidFill>
              </a:rPr>
              <a:t>a2;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 smtClean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a1 += a2;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a2 = a1 + a2;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94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Office Theme</vt:lpstr>
      <vt:lpstr>JMath </vt:lpstr>
      <vt:lpstr>JMath (1/3)</vt:lpstr>
      <vt:lpstr>JMath (2/3)</vt:lpstr>
      <vt:lpstr>JMath (3/3)</vt:lpstr>
      <vt:lpstr>Example 1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1113</cp:revision>
  <dcterms:created xsi:type="dcterms:W3CDTF">2013-10-02T15:15:34Z</dcterms:created>
  <dcterms:modified xsi:type="dcterms:W3CDTF">2019-10-06T14:42:21Z</dcterms:modified>
</cp:coreProperties>
</file>