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7" d="100"/>
          <a:sy n="67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00" cy="36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1B54D-071F-4040-91E5-0344E1E956A2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18A702-67B7-40B1-8D06-E8FB0108E1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372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9FE16-5D00-4DF4-A556-31FFAF742FE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369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7977-E47B-4854-929E-19507F397926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8882B-A241-4143-9EE7-D5AD48D620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593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7977-E47B-4854-929E-19507F397926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8882B-A241-4143-9EE7-D5AD48D620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14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7977-E47B-4854-929E-19507F397926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8882B-A241-4143-9EE7-D5AD48D620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2137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7977-E47B-4854-929E-19507F397926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8882B-A241-4143-9EE7-D5AD48D620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4565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7977-E47B-4854-929E-19507F397926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8882B-A241-4143-9EE7-D5AD48D620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3866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7977-E47B-4854-929E-19507F397926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8882B-A241-4143-9EE7-D5AD48D620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801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7977-E47B-4854-929E-19507F397926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8882B-A241-4143-9EE7-D5AD48D620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77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7977-E47B-4854-929E-19507F397926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8882B-A241-4143-9EE7-D5AD48D620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1671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7977-E47B-4854-929E-19507F397926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8882B-A241-4143-9EE7-D5AD48D620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6581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7977-E47B-4854-929E-19507F397926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8882B-A241-4143-9EE7-D5AD48D620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8608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7977-E47B-4854-929E-19507F397926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8882B-A241-4143-9EE7-D5AD48D620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1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17977-E47B-4854-929E-19507F397926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12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8882B-A241-4143-9EE7-D5AD48D620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1296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ck.nl/~dimitri/doxygen/index.html" TargetMode="External"/><Relationship Id="rId2" Type="http://schemas.openxmlformats.org/officeDocument/2006/relationships/hyperlink" Target="http://wiki.km3net.de/index.php/Main_Pag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i1241.physik.uni-erlangen.de:8080/view/Jpp/job/Jpp_trunk/doxygen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elog.km3net.de/Analysis/34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9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Jpp</a:t>
            </a:r>
            <a:endParaRPr lang="en-GB" sz="9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M. de Jong</a:t>
            </a:r>
          </a:p>
          <a:p>
            <a:r>
              <a:rPr lang="en-GB" smtClean="0">
                <a:solidFill>
                  <a:schemeClr val="bg1"/>
                </a:solidFill>
              </a:rPr>
              <a:t>26/06/2018</a:t>
            </a:r>
            <a:endParaRPr lang="en-GB" dirty="0" smtClean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Packages (7/8)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JApplication</a:t>
            </a:r>
            <a:r>
              <a:rPr lang="en-GB" dirty="0" smtClean="0">
                <a:solidFill>
                  <a:schemeClr val="bg1"/>
                </a:solidFill>
              </a:rPr>
              <a:t>/</a:t>
            </a:r>
            <a:endParaRPr lang="en-GB" dirty="0">
              <a:solidFill>
                <a:schemeClr val="bg1"/>
              </a:solidFill>
            </a:endParaRPr>
          </a:p>
          <a:p>
            <a:pPr lvl="1"/>
            <a:r>
              <a:rPr lang="en-GB" dirty="0">
                <a:solidFill>
                  <a:schemeClr val="bg1"/>
                </a:solidFill>
              </a:rPr>
              <a:t>PDF </a:t>
            </a:r>
            <a:r>
              <a:rPr lang="en-GB" dirty="0" smtClean="0">
                <a:solidFill>
                  <a:schemeClr val="bg1"/>
                </a:solidFill>
              </a:rPr>
              <a:t>creation, drawing and comparison applications</a:t>
            </a:r>
          </a:p>
          <a:p>
            <a:r>
              <a:rPr lang="en-GB" dirty="0" err="1">
                <a:solidFill>
                  <a:schemeClr val="bg1"/>
                </a:solidFill>
              </a:rPr>
              <a:t>JFit</a:t>
            </a:r>
            <a:r>
              <a:rPr lang="en-GB" dirty="0">
                <a:solidFill>
                  <a:schemeClr val="bg1"/>
                </a:solidFill>
              </a:rPr>
              <a:t>/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general </a:t>
            </a:r>
            <a:r>
              <a:rPr lang="en-GB" dirty="0">
                <a:solidFill>
                  <a:schemeClr val="bg1"/>
                </a:solidFill>
              </a:rPr>
              <a:t>purpose fit </a:t>
            </a:r>
            <a:r>
              <a:rPr lang="en-GB" dirty="0" smtClean="0">
                <a:solidFill>
                  <a:schemeClr val="bg1"/>
                </a:solidFill>
              </a:rPr>
              <a:t>algorithms</a:t>
            </a:r>
          </a:p>
          <a:p>
            <a:pPr lvl="2">
              <a:tabLst>
                <a:tab pos="2243138" algn="l"/>
                <a:tab pos="4129088" algn="l"/>
              </a:tabLst>
            </a:pPr>
            <a:r>
              <a:rPr lang="en-GB" dirty="0" err="1" smtClean="0">
                <a:solidFill>
                  <a:schemeClr val="bg1"/>
                </a:solidFill>
              </a:rPr>
              <a:t>JEstimator</a:t>
            </a:r>
            <a:r>
              <a:rPr lang="en-GB" dirty="0" smtClean="0">
                <a:solidFill>
                  <a:schemeClr val="bg1"/>
                </a:solidFill>
              </a:rPr>
              <a:t>	&lt;</a:t>
            </a:r>
            <a:r>
              <a:rPr lang="en-GB" dirty="0" err="1" smtClean="0">
                <a:solidFill>
                  <a:schemeClr val="bg1"/>
                </a:solidFill>
              </a:rPr>
              <a:t>JModel_t</a:t>
            </a:r>
            <a:r>
              <a:rPr lang="en-GB" dirty="0" smtClean="0">
                <a:solidFill>
                  <a:schemeClr val="bg1"/>
                </a:solidFill>
              </a:rPr>
              <a:t>&gt; </a:t>
            </a:r>
            <a:r>
              <a:rPr lang="en-GB" dirty="0" smtClean="0">
                <a:solidFill>
                  <a:schemeClr val="bg1"/>
                </a:solidFill>
              </a:rPr>
              <a:t>	linear </a:t>
            </a:r>
            <a:r>
              <a:rPr lang="en-GB" dirty="0" smtClean="0">
                <a:solidFill>
                  <a:schemeClr val="bg1"/>
                </a:solidFill>
              </a:rPr>
              <a:t>fit</a:t>
            </a:r>
          </a:p>
          <a:p>
            <a:pPr lvl="2">
              <a:tabLst>
                <a:tab pos="2243138" algn="l"/>
                <a:tab pos="4129088" algn="l"/>
              </a:tabLst>
            </a:pPr>
            <a:r>
              <a:rPr lang="en-GB" dirty="0" err="1" smtClean="0">
                <a:solidFill>
                  <a:schemeClr val="bg1"/>
                </a:solidFill>
              </a:rPr>
              <a:t>JSimplex</a:t>
            </a:r>
            <a:r>
              <a:rPr lang="en-GB" dirty="0" smtClean="0">
                <a:solidFill>
                  <a:schemeClr val="bg1"/>
                </a:solidFill>
              </a:rPr>
              <a:t>	&lt;</a:t>
            </a:r>
            <a:r>
              <a:rPr lang="en-GB" dirty="0" err="1" smtClean="0">
                <a:solidFill>
                  <a:schemeClr val="bg1"/>
                </a:solidFill>
              </a:rPr>
              <a:t>JModel_t</a:t>
            </a:r>
            <a:r>
              <a:rPr lang="en-GB" dirty="0" smtClean="0">
                <a:solidFill>
                  <a:schemeClr val="bg1"/>
                </a:solidFill>
              </a:rPr>
              <a:t>&gt; </a:t>
            </a:r>
            <a:r>
              <a:rPr lang="en-GB" dirty="0" smtClean="0">
                <a:solidFill>
                  <a:schemeClr val="bg1"/>
                </a:solidFill>
              </a:rPr>
              <a:t>	Powell’s </a:t>
            </a:r>
            <a:r>
              <a:rPr lang="en-GB" dirty="0" smtClean="0">
                <a:solidFill>
                  <a:schemeClr val="bg1"/>
                </a:solidFill>
              </a:rPr>
              <a:t>method</a:t>
            </a:r>
          </a:p>
          <a:p>
            <a:pPr lvl="2">
              <a:tabLst>
                <a:tab pos="2243138" algn="l"/>
                <a:tab pos="4129088" algn="l"/>
              </a:tabLst>
            </a:pPr>
            <a:r>
              <a:rPr lang="en-GB" dirty="0" err="1" smtClean="0">
                <a:solidFill>
                  <a:schemeClr val="bg1"/>
                </a:solidFill>
              </a:rPr>
              <a:t>JGandalf</a:t>
            </a:r>
            <a:r>
              <a:rPr lang="en-GB" dirty="0" smtClean="0">
                <a:solidFill>
                  <a:schemeClr val="bg1"/>
                </a:solidFill>
              </a:rPr>
              <a:t>	&lt;</a:t>
            </a:r>
            <a:r>
              <a:rPr lang="en-GB" dirty="0" err="1" smtClean="0">
                <a:solidFill>
                  <a:schemeClr val="bg1"/>
                </a:solidFill>
              </a:rPr>
              <a:t>JModel_t</a:t>
            </a:r>
            <a:r>
              <a:rPr lang="en-GB" dirty="0" smtClean="0">
                <a:solidFill>
                  <a:schemeClr val="bg1"/>
                </a:solidFill>
              </a:rPr>
              <a:t>&gt;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>
                <a:solidFill>
                  <a:schemeClr val="bg1"/>
                </a:solidFill>
              </a:rPr>
              <a:t>	</a:t>
            </a:r>
            <a:r>
              <a:rPr lang="en-GB" dirty="0" err="1" smtClean="0">
                <a:solidFill>
                  <a:schemeClr val="bg1"/>
                </a:solidFill>
              </a:rPr>
              <a:t>Levenberg</a:t>
            </a:r>
            <a:r>
              <a:rPr lang="en-GB" dirty="0" smtClean="0">
                <a:solidFill>
                  <a:schemeClr val="bg1"/>
                </a:solidFill>
              </a:rPr>
              <a:t>-Marquardt </a:t>
            </a:r>
            <a:r>
              <a:rPr lang="en-GB" dirty="0" smtClean="0">
                <a:solidFill>
                  <a:schemeClr val="bg1"/>
                </a:solidFill>
              </a:rPr>
              <a:t>method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muon trajectory fit applications</a:t>
            </a:r>
          </a:p>
          <a:p>
            <a:pPr lvl="2"/>
            <a:r>
              <a:rPr lang="en-GB" dirty="0" err="1" smtClean="0">
                <a:solidFill>
                  <a:schemeClr val="bg1"/>
                </a:solidFill>
              </a:rPr>
              <a:t>JPrefit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smtClean="0">
                <a:solidFill>
                  <a:schemeClr val="bg1"/>
                </a:solidFill>
                <a:sym typeface="Symbol" panose="05050102010706020507" pitchFamily="18" charset="2"/>
              </a:rPr>
              <a:t>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err="1" smtClean="0">
                <a:solidFill>
                  <a:schemeClr val="bg1"/>
                </a:solidFill>
              </a:rPr>
              <a:t>JSimplex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>
                <a:solidFill>
                  <a:schemeClr val="bg1"/>
                </a:solidFill>
                <a:sym typeface="Symbol" panose="05050102010706020507" pitchFamily="18" charset="2"/>
              </a:rPr>
              <a:t>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err="1" smtClean="0">
                <a:solidFill>
                  <a:schemeClr val="bg1"/>
                </a:solidFill>
              </a:rPr>
              <a:t>JGandalf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>
                <a:solidFill>
                  <a:schemeClr val="bg1"/>
                </a:solidFill>
                <a:sym typeface="Symbol" panose="05050102010706020507" pitchFamily="18" charset="2"/>
              </a:rPr>
              <a:t>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err="1" smtClean="0">
                <a:solidFill>
                  <a:schemeClr val="bg1"/>
                </a:solidFill>
              </a:rPr>
              <a:t>JEnergy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>
                <a:solidFill>
                  <a:schemeClr val="bg1"/>
                </a:solidFill>
                <a:sym typeface="Symbol" panose="05050102010706020507" pitchFamily="18" charset="2"/>
              </a:rPr>
              <a:t>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err="1" smtClean="0">
                <a:solidFill>
                  <a:schemeClr val="bg1"/>
                </a:solidFill>
              </a:rPr>
              <a:t>JStart</a:t>
            </a:r>
            <a:endParaRPr lang="en-GB" dirty="0" smtClean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919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Packages </a:t>
            </a:r>
            <a:r>
              <a:rPr lang="en-GB" dirty="0" smtClean="0">
                <a:solidFill>
                  <a:schemeClr val="bg1"/>
                </a:solidFill>
              </a:rPr>
              <a:t>(</a:t>
            </a:r>
            <a:r>
              <a:rPr lang="en-GB" dirty="0">
                <a:solidFill>
                  <a:schemeClr val="bg1"/>
                </a:solidFill>
              </a:rPr>
              <a:t>8</a:t>
            </a:r>
            <a:r>
              <a:rPr lang="en-GB" dirty="0" smtClean="0">
                <a:solidFill>
                  <a:schemeClr val="bg1"/>
                </a:solidFill>
              </a:rPr>
              <a:t>/8)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JSystem</a:t>
            </a:r>
            <a:r>
              <a:rPr lang="en-GB" dirty="0">
                <a:solidFill>
                  <a:schemeClr val="bg1"/>
                </a:solidFill>
              </a:rPr>
              <a:t>/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I/O with </a:t>
            </a:r>
            <a:r>
              <a:rPr lang="en-GB" dirty="0" smtClean="0">
                <a:solidFill>
                  <a:schemeClr val="bg1"/>
                </a:solidFill>
              </a:rPr>
              <a:t>operating system</a:t>
            </a:r>
            <a:endParaRPr lang="en-GB" dirty="0">
              <a:solidFill>
                <a:schemeClr val="bg1"/>
              </a:solidFill>
            </a:endParaRPr>
          </a:p>
          <a:p>
            <a:pPr lvl="2"/>
            <a:r>
              <a:rPr lang="en-GB" dirty="0" err="1" smtClean="0">
                <a:solidFill>
                  <a:schemeClr val="bg1"/>
                </a:solidFill>
              </a:rPr>
              <a:t>getRAM</a:t>
            </a:r>
            <a:r>
              <a:rPr lang="en-GB" dirty="0" smtClean="0">
                <a:solidFill>
                  <a:schemeClr val="bg1"/>
                </a:solidFill>
              </a:rPr>
              <a:t>(), </a:t>
            </a:r>
            <a:r>
              <a:rPr lang="en-GB" dirty="0" err="1" smtClean="0">
                <a:solidFill>
                  <a:schemeClr val="bg1"/>
                </a:solidFill>
              </a:rPr>
              <a:t>getMemoryUsage</a:t>
            </a:r>
            <a:r>
              <a:rPr lang="en-GB" dirty="0" smtClean="0">
                <a:solidFill>
                  <a:schemeClr val="bg1"/>
                </a:solidFill>
              </a:rPr>
              <a:t>(), ls(..), which(..)</a:t>
            </a:r>
          </a:p>
          <a:p>
            <a:r>
              <a:rPr lang="en-GB" dirty="0" err="1">
                <a:solidFill>
                  <a:schemeClr val="bg1"/>
                </a:solidFill>
              </a:rPr>
              <a:t>JGizmo</a:t>
            </a:r>
            <a:r>
              <a:rPr lang="en-GB" dirty="0">
                <a:solidFill>
                  <a:schemeClr val="bg1"/>
                </a:solidFill>
              </a:rPr>
              <a:t>/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print and file formatting applications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drawing applications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histogram </a:t>
            </a:r>
            <a:r>
              <a:rPr lang="en-GB" dirty="0" smtClean="0">
                <a:solidFill>
                  <a:schemeClr val="bg1"/>
                </a:solidFill>
              </a:rPr>
              <a:t>operations, fit and plot applications</a:t>
            </a: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85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User (1/3)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Environment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source </a:t>
            </a:r>
            <a:r>
              <a:rPr lang="en-GB" dirty="0" err="1" smtClean="0">
                <a:solidFill>
                  <a:schemeClr val="bg1"/>
                </a:solidFill>
              </a:rPr>
              <a:t>setenv</a:t>
            </a:r>
            <a:r>
              <a:rPr lang="en-GB" dirty="0" smtClean="0">
                <a:solidFill>
                  <a:schemeClr val="bg1"/>
                </a:solidFill>
              </a:rPr>
              <a:t>.[c]</a:t>
            </a:r>
            <a:r>
              <a:rPr lang="en-GB" dirty="0" err="1" smtClean="0">
                <a:solidFill>
                  <a:schemeClr val="bg1"/>
                </a:solidFill>
              </a:rPr>
              <a:t>sh</a:t>
            </a:r>
            <a:endParaRPr lang="en-GB" dirty="0" smtClean="0">
              <a:solidFill>
                <a:schemeClr val="bg1"/>
              </a:solidFill>
            </a:endParaRPr>
          </a:p>
          <a:p>
            <a:pPr lvl="2"/>
            <a:r>
              <a:rPr lang="en-GB" dirty="0" smtClean="0">
                <a:solidFill>
                  <a:schemeClr val="bg1"/>
                </a:solidFill>
              </a:rPr>
              <a:t>set PATH and LD_LIBRARY_PATH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Libraries</a:t>
            </a:r>
            <a:endParaRPr lang="en-GB" dirty="0">
              <a:solidFill>
                <a:schemeClr val="bg1"/>
              </a:solidFill>
            </a:endParaRP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predefined symbolic names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Applications 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common command line interface (see next slide)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Scripts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option </a:t>
            </a:r>
            <a:r>
              <a:rPr lang="en-GB" dirty="0" smtClean="0">
                <a:solidFill>
                  <a:schemeClr val="bg1"/>
                </a:solidFill>
              </a:rPr>
              <a:t>-h </a:t>
            </a:r>
            <a:r>
              <a:rPr lang="en-GB" dirty="0">
                <a:solidFill>
                  <a:schemeClr val="bg1"/>
                </a:solidFill>
              </a:rPr>
              <a:t>will print </a:t>
            </a:r>
            <a:r>
              <a:rPr lang="en-GB" dirty="0" smtClean="0">
                <a:solidFill>
                  <a:schemeClr val="bg1"/>
                </a:solidFill>
              </a:rPr>
              <a:t>usage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11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User (2/3)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5743575" algn="l"/>
              </a:tabLst>
            </a:pPr>
            <a:r>
              <a:rPr lang="en-GB" dirty="0" err="1" smtClean="0">
                <a:solidFill>
                  <a:schemeClr val="bg1"/>
                </a:solidFill>
              </a:rPr>
              <a:t>JParser</a:t>
            </a:r>
            <a:r>
              <a:rPr lang="en-GB" dirty="0" smtClean="0">
                <a:solidFill>
                  <a:schemeClr val="bg1"/>
                </a:solidFill>
              </a:rPr>
              <a:t>: </a:t>
            </a:r>
            <a:r>
              <a:rPr lang="en-GB" dirty="0">
                <a:solidFill>
                  <a:schemeClr val="bg1"/>
                </a:solidFill>
              </a:rPr>
              <a:t>command line parser</a:t>
            </a:r>
          </a:p>
          <a:p>
            <a:pPr marL="457200" lvl="1" indent="0">
              <a:buNone/>
              <a:tabLst>
                <a:tab pos="6015038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applies to all JXXX applications</a:t>
            </a:r>
            <a:endParaRPr lang="en-GB" dirty="0">
              <a:solidFill>
                <a:schemeClr val="bg1"/>
              </a:solidFill>
            </a:endParaRPr>
          </a:p>
          <a:p>
            <a:pPr marL="1071563" lvl="1" indent="-620713">
              <a:buNone/>
              <a:tabLst>
                <a:tab pos="6015038" algn="l"/>
              </a:tabLst>
            </a:pPr>
            <a:r>
              <a:rPr lang="en-GB" sz="2600" dirty="0">
                <a:solidFill>
                  <a:schemeClr val="bg1"/>
                </a:solidFill>
              </a:rPr>
              <a:t>-h	print help	//  exit</a:t>
            </a:r>
          </a:p>
          <a:p>
            <a:pPr marL="1071563" lvl="1" indent="-620713">
              <a:buNone/>
              <a:tabLst>
                <a:tab pos="6015038" algn="l"/>
              </a:tabLst>
            </a:pPr>
            <a:r>
              <a:rPr lang="en-GB" sz="2600" dirty="0">
                <a:solidFill>
                  <a:schemeClr val="bg1"/>
                </a:solidFill>
              </a:rPr>
              <a:t>-h!	print </a:t>
            </a:r>
            <a:r>
              <a:rPr lang="en-GB" sz="2600" u="sng" dirty="0">
                <a:solidFill>
                  <a:schemeClr val="bg1"/>
                </a:solidFill>
              </a:rPr>
              <a:t>default</a:t>
            </a:r>
            <a:r>
              <a:rPr lang="en-GB" sz="2600" dirty="0">
                <a:solidFill>
                  <a:schemeClr val="bg1"/>
                </a:solidFill>
              </a:rPr>
              <a:t> &amp; </a:t>
            </a:r>
            <a:r>
              <a:rPr lang="en-GB" sz="2600" u="sng" dirty="0">
                <a:solidFill>
                  <a:schemeClr val="bg1"/>
                </a:solidFill>
              </a:rPr>
              <a:t>possible</a:t>
            </a:r>
            <a:r>
              <a:rPr lang="en-GB" sz="2600" dirty="0">
                <a:solidFill>
                  <a:schemeClr val="bg1"/>
                </a:solidFill>
              </a:rPr>
              <a:t> values	//  exit</a:t>
            </a:r>
          </a:p>
          <a:p>
            <a:pPr marL="1071563" lvl="1" indent="-620713">
              <a:buNone/>
              <a:tabLst>
                <a:tab pos="6015038" algn="l"/>
              </a:tabLst>
            </a:pPr>
            <a:r>
              <a:rPr lang="en-GB" sz="2600" dirty="0">
                <a:solidFill>
                  <a:schemeClr val="bg1"/>
                </a:solidFill>
              </a:rPr>
              <a:t>-v	print SVN revision	//  exit</a:t>
            </a:r>
          </a:p>
          <a:p>
            <a:pPr marL="1071563" lvl="1" indent="-620713">
              <a:buNone/>
              <a:tabLst>
                <a:tab pos="6015038" algn="l"/>
              </a:tabLst>
            </a:pPr>
            <a:r>
              <a:rPr lang="en-GB" sz="2600" dirty="0">
                <a:solidFill>
                  <a:schemeClr val="bg1"/>
                </a:solidFill>
              </a:rPr>
              <a:t>--	end of options	//  continue</a:t>
            </a:r>
          </a:p>
          <a:p>
            <a:pPr marL="1071563" lvl="1" indent="-620713">
              <a:buNone/>
              <a:tabLst>
                <a:tab pos="6015038" algn="l"/>
              </a:tabLst>
            </a:pPr>
            <a:r>
              <a:rPr lang="en-GB" sz="2600" dirty="0">
                <a:solidFill>
                  <a:schemeClr val="bg1"/>
                </a:solidFill>
              </a:rPr>
              <a:t>--!	print </a:t>
            </a:r>
            <a:r>
              <a:rPr lang="en-GB" sz="2600" u="sng" dirty="0">
                <a:solidFill>
                  <a:schemeClr val="bg1"/>
                </a:solidFill>
              </a:rPr>
              <a:t>actual</a:t>
            </a:r>
            <a:r>
              <a:rPr lang="en-GB" sz="2600" dirty="0">
                <a:solidFill>
                  <a:schemeClr val="bg1"/>
                </a:solidFill>
              </a:rPr>
              <a:t> values	//  continue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09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User (3/3)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1428750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Meta data</a:t>
            </a:r>
          </a:p>
          <a:p>
            <a:pPr marL="457200" lvl="1" indent="0">
              <a:buNone/>
              <a:tabLst>
                <a:tab pos="1428750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applies to JXXX applications with ROOT I/O</a:t>
            </a:r>
          </a:p>
          <a:p>
            <a:pPr lvl="1">
              <a:tabLst>
                <a:tab pos="1428750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output</a:t>
            </a:r>
          </a:p>
          <a:p>
            <a:pPr lvl="2">
              <a:tabLst>
                <a:tab pos="1428750" algn="l"/>
              </a:tabLst>
            </a:pPr>
            <a:r>
              <a:rPr lang="en-GB" dirty="0" err="1">
                <a:solidFill>
                  <a:schemeClr val="bg1"/>
                </a:solidFill>
              </a:rPr>
              <a:t>J</a:t>
            </a:r>
            <a:r>
              <a:rPr lang="en-GB" dirty="0" err="1" smtClean="0">
                <a:solidFill>
                  <a:schemeClr val="bg1"/>
                </a:solidFill>
              </a:rPr>
              <a:t>Meta</a:t>
            </a:r>
            <a:r>
              <a:rPr lang="en-GB" dirty="0" smtClean="0">
                <a:solidFill>
                  <a:schemeClr val="bg1"/>
                </a:solidFill>
              </a:rPr>
              <a:t>(</a:t>
            </a:r>
            <a:r>
              <a:rPr lang="en-GB" dirty="0" err="1" smtClean="0">
                <a:solidFill>
                  <a:schemeClr val="bg1"/>
                </a:solidFill>
              </a:rPr>
              <a:t>argc</a:t>
            </a:r>
            <a:r>
              <a:rPr lang="en-GB" dirty="0" smtClean="0">
                <a:solidFill>
                  <a:schemeClr val="bg1"/>
                </a:solidFill>
              </a:rPr>
              <a:t>, </a:t>
            </a:r>
            <a:r>
              <a:rPr lang="en-GB" dirty="0" err="1" smtClean="0">
                <a:solidFill>
                  <a:schemeClr val="bg1"/>
                </a:solidFill>
              </a:rPr>
              <a:t>argv</a:t>
            </a:r>
            <a:r>
              <a:rPr lang="en-GB" dirty="0" smtClean="0">
                <a:solidFill>
                  <a:schemeClr val="bg1"/>
                </a:solidFill>
              </a:rPr>
              <a:t>);		// command line options</a:t>
            </a:r>
            <a:br>
              <a:rPr lang="en-GB" dirty="0" smtClean="0">
                <a:solidFill>
                  <a:schemeClr val="bg1"/>
                </a:solidFill>
              </a:rPr>
            </a:br>
            <a:endParaRPr lang="en-GB" dirty="0" smtClean="0">
              <a:solidFill>
                <a:schemeClr val="bg1"/>
              </a:solidFill>
            </a:endParaRPr>
          </a:p>
          <a:p>
            <a:pPr lvl="1">
              <a:tabLst>
                <a:tab pos="1428750" algn="l"/>
              </a:tabLst>
            </a:pPr>
            <a:r>
              <a:rPr lang="en-GB" dirty="0" err="1" smtClean="0">
                <a:solidFill>
                  <a:schemeClr val="bg1"/>
                </a:solidFill>
              </a:rPr>
              <a:t>JPrintMeta</a:t>
            </a:r>
            <a:r>
              <a:rPr lang="en-GB" dirty="0" smtClean="0">
                <a:solidFill>
                  <a:schemeClr val="bg1"/>
                </a:solidFill>
              </a:rPr>
              <a:t> –f &lt;file name&gt; [-A &lt;application&gt;]</a:t>
            </a:r>
          </a:p>
          <a:p>
            <a:pPr lvl="2">
              <a:tabLst>
                <a:tab pos="1428750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prints name of application</a:t>
            </a:r>
          </a:p>
          <a:p>
            <a:pPr lvl="2">
              <a:tabLst>
                <a:tab pos="1428750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SVN release</a:t>
            </a:r>
          </a:p>
          <a:p>
            <a:pPr lvl="2">
              <a:tabLst>
                <a:tab pos="1428750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ROOT release</a:t>
            </a:r>
          </a:p>
          <a:p>
            <a:pPr lvl="2">
              <a:tabLst>
                <a:tab pos="1428750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command line options</a:t>
            </a:r>
          </a:p>
          <a:p>
            <a:pPr lvl="2">
              <a:tabLst>
                <a:tab pos="1428750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system information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2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U</a:t>
            </a:r>
            <a:r>
              <a:rPr lang="en-GB" dirty="0" smtClean="0">
                <a:solidFill>
                  <a:schemeClr val="bg1"/>
                </a:solidFill>
              </a:rPr>
              <a:t>ser (4/4)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typical common command line options</a:t>
            </a:r>
          </a:p>
          <a:p>
            <a:pPr marL="457200" lvl="1" indent="0">
              <a:buNone/>
              <a:tabLst>
                <a:tab pos="1071563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-f	&lt;input file&gt;</a:t>
            </a:r>
            <a:endParaRPr lang="en-GB" dirty="0">
              <a:solidFill>
                <a:schemeClr val="bg1"/>
              </a:solidFill>
            </a:endParaRPr>
          </a:p>
          <a:p>
            <a:pPr marL="457200" lvl="1" indent="0">
              <a:buNone/>
              <a:tabLst>
                <a:tab pos="1071563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-f	</a:t>
            </a:r>
            <a:r>
              <a:rPr lang="en-GB" dirty="0">
                <a:solidFill>
                  <a:schemeClr val="bg1"/>
                </a:solidFill>
              </a:rPr>
              <a:t>"</a:t>
            </a:r>
            <a:r>
              <a:rPr lang="en-GB" dirty="0" err="1">
                <a:solidFill>
                  <a:schemeClr val="bg1"/>
                </a:solidFill>
              </a:rPr>
              <a:t>a.root</a:t>
            </a:r>
            <a:r>
              <a:rPr lang="en-GB" dirty="0">
                <a:solidFill>
                  <a:schemeClr val="bg1"/>
                </a:solidFill>
              </a:rPr>
              <a:t>   </a:t>
            </a:r>
            <a:r>
              <a:rPr lang="en-GB" dirty="0" err="1" smtClean="0">
                <a:solidFill>
                  <a:schemeClr val="bg1"/>
                </a:solidFill>
              </a:rPr>
              <a:t>b.root</a:t>
            </a:r>
            <a:r>
              <a:rPr lang="en-GB" dirty="0" smtClean="0">
                <a:solidFill>
                  <a:schemeClr val="bg1"/>
                </a:solidFill>
              </a:rPr>
              <a:t>   </a:t>
            </a:r>
            <a:r>
              <a:rPr lang="en-GB" dirty="0" err="1">
                <a:solidFill>
                  <a:schemeClr val="bg1"/>
                </a:solidFill>
              </a:rPr>
              <a:t>c.root</a:t>
            </a:r>
            <a:r>
              <a:rPr lang="en-GB" dirty="0">
                <a:solidFill>
                  <a:schemeClr val="bg1"/>
                </a:solidFill>
              </a:rPr>
              <a:t>"</a:t>
            </a:r>
          </a:p>
          <a:p>
            <a:pPr marL="457200" lvl="1" indent="0">
              <a:buNone/>
              <a:tabLst>
                <a:tab pos="1071563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-n	&lt;number of events&gt;</a:t>
            </a:r>
          </a:p>
          <a:p>
            <a:pPr marL="457200" lvl="1" indent="0">
              <a:buNone/>
              <a:tabLst>
                <a:tab pos="1071563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-n	&lt;first event&gt;:&lt;number of events&gt;</a:t>
            </a:r>
          </a:p>
          <a:p>
            <a:pPr marL="457200" lvl="1" indent="0">
              <a:buNone/>
              <a:tabLst>
                <a:tab pos="1071563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-o	&lt;output file&gt;</a:t>
            </a:r>
          </a:p>
          <a:p>
            <a:pPr marL="457200" lvl="1" indent="0">
              <a:buNone/>
              <a:tabLst>
                <a:tab pos="1071563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-a	&lt;detector file&gt;</a:t>
            </a:r>
          </a:p>
          <a:p>
            <a:pPr marL="457200" lvl="1" indent="0">
              <a:buNone/>
              <a:tabLst>
                <a:tab pos="1071563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-@	"&lt;trigger parameter&gt;=&lt;value&gt;; </a:t>
            </a:r>
            <a:r>
              <a:rPr lang="en-GB" dirty="0">
                <a:solidFill>
                  <a:schemeClr val="bg1"/>
                </a:solidFill>
              </a:rPr>
              <a:t>…"</a:t>
            </a:r>
            <a:endParaRPr lang="en-GB" dirty="0" smtClean="0">
              <a:solidFill>
                <a:schemeClr val="bg1"/>
              </a:solidFill>
            </a:endParaRPr>
          </a:p>
          <a:p>
            <a:pPr marL="457200" lvl="1" indent="0">
              <a:buNone/>
              <a:tabLst>
                <a:tab pos="1071563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-@	&lt;trigger </a:t>
            </a:r>
            <a:r>
              <a:rPr lang="en-GB" dirty="0">
                <a:solidFill>
                  <a:schemeClr val="bg1"/>
                </a:solidFill>
              </a:rPr>
              <a:t>parameter file</a:t>
            </a:r>
            <a:r>
              <a:rPr lang="en-GB" dirty="0" smtClean="0">
                <a:solidFill>
                  <a:schemeClr val="bg1"/>
                </a:solidFill>
              </a:rPr>
              <a:t>&gt;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016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File formats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tabLst>
                <a:tab pos="2243138" algn="l"/>
                <a:tab pos="3500438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Monte Carlo</a:t>
            </a:r>
          </a:p>
          <a:p>
            <a:pPr lvl="1">
              <a:tabLst>
                <a:tab pos="2243138" algn="l"/>
                <a:tab pos="3500438" algn="l"/>
              </a:tabLst>
            </a:pPr>
            <a:r>
              <a:rPr lang="en-GB" dirty="0">
                <a:solidFill>
                  <a:schemeClr val="bg1"/>
                </a:solidFill>
              </a:rPr>
              <a:t>ASCII	.</a:t>
            </a:r>
            <a:r>
              <a:rPr lang="en-GB" dirty="0" err="1">
                <a:solidFill>
                  <a:schemeClr val="bg1"/>
                </a:solidFill>
              </a:rPr>
              <a:t>evt</a:t>
            </a:r>
            <a:r>
              <a:rPr lang="en-GB" dirty="0">
                <a:solidFill>
                  <a:schemeClr val="bg1"/>
                </a:solidFill>
              </a:rPr>
              <a:t>	</a:t>
            </a:r>
            <a:r>
              <a:rPr lang="en-GB" dirty="0" smtClean="0">
                <a:solidFill>
                  <a:schemeClr val="bg1"/>
                </a:solidFill>
              </a:rPr>
              <a:t>header and event data</a:t>
            </a:r>
            <a:endParaRPr lang="en-GB" dirty="0">
              <a:solidFill>
                <a:schemeClr val="bg1"/>
              </a:solidFill>
            </a:endParaRPr>
          </a:p>
          <a:p>
            <a:pPr lvl="1">
              <a:tabLst>
                <a:tab pos="2243138" algn="l"/>
                <a:tab pos="3500438" algn="l"/>
              </a:tabLst>
            </a:pPr>
            <a:r>
              <a:rPr lang="en-GB" dirty="0" err="1">
                <a:solidFill>
                  <a:schemeClr val="bg1"/>
                </a:solidFill>
              </a:rPr>
              <a:t>gzipped</a:t>
            </a:r>
            <a:r>
              <a:rPr lang="en-GB" dirty="0">
                <a:solidFill>
                  <a:schemeClr val="bg1"/>
                </a:solidFill>
              </a:rPr>
              <a:t>	.</a:t>
            </a:r>
            <a:r>
              <a:rPr lang="en-GB" dirty="0" err="1">
                <a:solidFill>
                  <a:schemeClr val="bg1"/>
                </a:solidFill>
              </a:rPr>
              <a:t>gz</a:t>
            </a:r>
            <a:r>
              <a:rPr lang="en-GB" dirty="0">
                <a:solidFill>
                  <a:schemeClr val="bg1"/>
                </a:solidFill>
              </a:rPr>
              <a:t>	</a:t>
            </a:r>
            <a:r>
              <a:rPr lang="en-GB" dirty="0" err="1">
                <a:solidFill>
                  <a:schemeClr val="bg1"/>
                </a:solidFill>
              </a:rPr>
              <a:t>gzipped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smtClean="0">
                <a:solidFill>
                  <a:schemeClr val="bg1"/>
                </a:solidFill>
              </a:rPr>
              <a:t>header and event data</a:t>
            </a:r>
          </a:p>
          <a:p>
            <a:pPr>
              <a:tabLst>
                <a:tab pos="2243138" algn="l"/>
                <a:tab pos="3500438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data file</a:t>
            </a:r>
            <a:endParaRPr lang="en-GB" dirty="0">
              <a:solidFill>
                <a:schemeClr val="bg1"/>
              </a:solidFill>
            </a:endParaRPr>
          </a:p>
          <a:p>
            <a:pPr lvl="1">
              <a:tabLst>
                <a:tab pos="2243138" algn="l"/>
                <a:tab pos="3500438" algn="l"/>
              </a:tabLst>
            </a:pPr>
            <a:r>
              <a:rPr lang="en-GB" dirty="0">
                <a:solidFill>
                  <a:schemeClr val="bg1"/>
                </a:solidFill>
              </a:rPr>
              <a:t>ROOT	.</a:t>
            </a:r>
            <a:r>
              <a:rPr lang="en-GB" dirty="0" smtClean="0">
                <a:solidFill>
                  <a:schemeClr val="bg1"/>
                </a:solidFill>
              </a:rPr>
              <a:t>root	DAQ data types</a:t>
            </a:r>
          </a:p>
          <a:p>
            <a:pPr lvl="1">
              <a:tabLst>
                <a:tab pos="2243138" algn="l"/>
                <a:tab pos="3500438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binary</a:t>
            </a:r>
            <a:r>
              <a:rPr lang="en-GB" dirty="0">
                <a:solidFill>
                  <a:schemeClr val="bg1"/>
                </a:solidFill>
              </a:rPr>
              <a:t>	.</a:t>
            </a:r>
            <a:r>
              <a:rPr lang="en-GB" dirty="0" err="1" smtClean="0">
                <a:solidFill>
                  <a:schemeClr val="bg1"/>
                </a:solidFill>
              </a:rPr>
              <a:t>dat</a:t>
            </a:r>
            <a:r>
              <a:rPr lang="en-GB" dirty="0" smtClean="0">
                <a:solidFill>
                  <a:schemeClr val="bg1"/>
                </a:solidFill>
              </a:rPr>
              <a:t>	DAQ data types</a:t>
            </a:r>
          </a:p>
          <a:p>
            <a:pPr>
              <a:tabLst>
                <a:tab pos="2243138" algn="l"/>
                <a:tab pos="3500438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detector calibration</a:t>
            </a:r>
          </a:p>
          <a:p>
            <a:pPr lvl="1">
              <a:tabLst>
                <a:tab pos="2243138" algn="l"/>
                <a:tab pos="3500438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ASCII	.</a:t>
            </a:r>
            <a:r>
              <a:rPr lang="en-GB" dirty="0" err="1" smtClean="0">
                <a:solidFill>
                  <a:schemeClr val="bg1"/>
                </a:solidFill>
              </a:rPr>
              <a:t>detx</a:t>
            </a:r>
            <a:r>
              <a:rPr lang="en-GB" dirty="0" smtClean="0">
                <a:solidFill>
                  <a:schemeClr val="bg1"/>
                </a:solidFill>
              </a:rPr>
              <a:t>	standard</a:t>
            </a:r>
          </a:p>
          <a:p>
            <a:pPr lvl="1">
              <a:tabLst>
                <a:tab pos="2243138" algn="l"/>
                <a:tab pos="3500438" algn="l"/>
              </a:tabLst>
            </a:pPr>
            <a:r>
              <a:rPr lang="en-GB" dirty="0" err="1" smtClean="0">
                <a:solidFill>
                  <a:schemeClr val="bg1"/>
                </a:solidFill>
              </a:rPr>
              <a:t>gzipped</a:t>
            </a:r>
            <a:r>
              <a:rPr lang="en-GB" dirty="0">
                <a:solidFill>
                  <a:schemeClr val="bg1"/>
                </a:solidFill>
              </a:rPr>
              <a:t>	</a:t>
            </a:r>
            <a:r>
              <a:rPr lang="en-GB" dirty="0" smtClean="0">
                <a:solidFill>
                  <a:schemeClr val="bg1"/>
                </a:solidFill>
              </a:rPr>
              <a:t>.</a:t>
            </a:r>
            <a:r>
              <a:rPr lang="en-GB" dirty="0" err="1" smtClean="0">
                <a:solidFill>
                  <a:schemeClr val="bg1"/>
                </a:solidFill>
              </a:rPr>
              <a:t>gz</a:t>
            </a:r>
            <a:r>
              <a:rPr lang="en-GB" dirty="0" smtClean="0">
                <a:solidFill>
                  <a:schemeClr val="bg1"/>
                </a:solidFill>
              </a:rPr>
              <a:t>	</a:t>
            </a:r>
            <a:r>
              <a:rPr lang="en-GB" dirty="0" err="1" smtClean="0">
                <a:solidFill>
                  <a:schemeClr val="bg1"/>
                </a:solidFill>
              </a:rPr>
              <a:t>gzipped</a:t>
            </a:r>
            <a:r>
              <a:rPr lang="en-GB" dirty="0" smtClean="0">
                <a:solidFill>
                  <a:schemeClr val="bg1"/>
                </a:solidFill>
              </a:rPr>
              <a:t> standard format</a:t>
            </a:r>
          </a:p>
          <a:p>
            <a:pPr lvl="1">
              <a:tabLst>
                <a:tab pos="2243138" algn="l"/>
                <a:tab pos="3500438" algn="l"/>
              </a:tabLst>
            </a:pPr>
            <a:r>
              <a:rPr lang="en-GB" dirty="0" err="1" smtClean="0">
                <a:solidFill>
                  <a:schemeClr val="bg1"/>
                </a:solidFill>
              </a:rPr>
              <a:t>gendet</a:t>
            </a:r>
            <a:r>
              <a:rPr lang="en-GB" dirty="0" smtClean="0">
                <a:solidFill>
                  <a:schemeClr val="bg1"/>
                </a:solidFill>
              </a:rPr>
              <a:t>	.</a:t>
            </a:r>
            <a:r>
              <a:rPr lang="en-GB" dirty="0" err="1" smtClean="0">
                <a:solidFill>
                  <a:schemeClr val="bg1"/>
                </a:solidFill>
              </a:rPr>
              <a:t>det</a:t>
            </a:r>
            <a:r>
              <a:rPr lang="en-GB" dirty="0" smtClean="0">
                <a:solidFill>
                  <a:schemeClr val="bg1"/>
                </a:solidFill>
              </a:rPr>
              <a:t>	Monte Carlo, only input</a:t>
            </a:r>
          </a:p>
          <a:p>
            <a:pPr lvl="1">
              <a:tabLst>
                <a:tab pos="2243138" algn="l"/>
                <a:tab pos="3500438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binary	.</a:t>
            </a:r>
            <a:r>
              <a:rPr lang="en-GB" dirty="0" err="1" smtClean="0">
                <a:solidFill>
                  <a:schemeClr val="bg1"/>
                </a:solidFill>
              </a:rPr>
              <a:t>dat</a:t>
            </a:r>
            <a:r>
              <a:rPr lang="en-GB" dirty="0" smtClean="0">
                <a:solidFill>
                  <a:schemeClr val="bg1"/>
                </a:solidFill>
              </a:rPr>
              <a:t>	internal format</a:t>
            </a:r>
            <a:endParaRPr lang="en-GB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85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Applications (1/5)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tabLst>
                <a:tab pos="2786063" algn="l"/>
              </a:tabLst>
            </a:pPr>
            <a:r>
              <a:rPr lang="en-GB" sz="3000" dirty="0" err="1">
                <a:solidFill>
                  <a:schemeClr val="bg1"/>
                </a:solidFill>
              </a:rPr>
              <a:t>JPrint</a:t>
            </a:r>
            <a:r>
              <a:rPr lang="en-GB" sz="3000" dirty="0">
                <a:solidFill>
                  <a:schemeClr val="bg1"/>
                </a:solidFill>
              </a:rPr>
              <a:t>	print any data to terminal</a:t>
            </a:r>
          </a:p>
          <a:p>
            <a:pPr>
              <a:tabLst>
                <a:tab pos="2786063" algn="l"/>
              </a:tabLst>
            </a:pPr>
            <a:r>
              <a:rPr lang="en-GB" sz="3000" dirty="0" err="1">
                <a:solidFill>
                  <a:schemeClr val="bg1"/>
                </a:solidFill>
              </a:rPr>
              <a:t>JPrintTree</a:t>
            </a:r>
            <a:r>
              <a:rPr lang="en-GB" sz="3000" dirty="0">
                <a:solidFill>
                  <a:schemeClr val="bg1"/>
                </a:solidFill>
              </a:rPr>
              <a:t>	print </a:t>
            </a:r>
            <a:r>
              <a:rPr lang="en-GB" sz="3000" dirty="0" err="1">
                <a:solidFill>
                  <a:schemeClr val="bg1"/>
                </a:solidFill>
              </a:rPr>
              <a:t>TTree</a:t>
            </a:r>
            <a:r>
              <a:rPr lang="en-GB" sz="3000" dirty="0">
                <a:solidFill>
                  <a:schemeClr val="bg1"/>
                </a:solidFill>
              </a:rPr>
              <a:t> </a:t>
            </a:r>
            <a:r>
              <a:rPr lang="en-GB" sz="3000" dirty="0" smtClean="0">
                <a:solidFill>
                  <a:schemeClr val="bg1"/>
                </a:solidFill>
              </a:rPr>
              <a:t>statistics</a:t>
            </a:r>
          </a:p>
          <a:p>
            <a:pPr>
              <a:tabLst>
                <a:tab pos="2786063" algn="l"/>
              </a:tabLst>
            </a:pPr>
            <a:r>
              <a:rPr lang="en-GB" sz="3000" dirty="0" err="1" smtClean="0">
                <a:solidFill>
                  <a:schemeClr val="bg1"/>
                </a:solidFill>
              </a:rPr>
              <a:t>JPrintChain</a:t>
            </a:r>
            <a:r>
              <a:rPr lang="en-GB" sz="3000" dirty="0" smtClean="0">
                <a:solidFill>
                  <a:schemeClr val="bg1"/>
                </a:solidFill>
              </a:rPr>
              <a:t>	print </a:t>
            </a:r>
            <a:r>
              <a:rPr lang="en-GB" sz="3000" dirty="0" err="1" smtClean="0">
                <a:solidFill>
                  <a:schemeClr val="bg1"/>
                </a:solidFill>
              </a:rPr>
              <a:t>TChain</a:t>
            </a:r>
            <a:r>
              <a:rPr lang="en-GB" sz="3000" dirty="0" smtClean="0">
                <a:solidFill>
                  <a:schemeClr val="bg1"/>
                </a:solidFill>
              </a:rPr>
              <a:t> statistics</a:t>
            </a:r>
            <a:endParaRPr lang="en-GB" sz="3000" dirty="0">
              <a:solidFill>
                <a:schemeClr val="bg1"/>
              </a:solidFill>
            </a:endParaRPr>
          </a:p>
          <a:p>
            <a:pPr>
              <a:tabLst>
                <a:tab pos="2786063" algn="l"/>
              </a:tabLst>
            </a:pPr>
            <a:r>
              <a:rPr lang="en-GB" sz="3000" dirty="0" err="1">
                <a:solidFill>
                  <a:schemeClr val="bg1"/>
                </a:solidFill>
              </a:rPr>
              <a:t>JPrintHeader</a:t>
            </a:r>
            <a:r>
              <a:rPr lang="en-GB" sz="3000" dirty="0">
                <a:solidFill>
                  <a:schemeClr val="bg1"/>
                </a:solidFill>
              </a:rPr>
              <a:t>	print </a:t>
            </a:r>
            <a:r>
              <a:rPr lang="en-GB" sz="3000" u="sng" dirty="0">
                <a:solidFill>
                  <a:schemeClr val="bg1"/>
                </a:solidFill>
              </a:rPr>
              <a:t>sum</a:t>
            </a:r>
            <a:r>
              <a:rPr lang="en-GB" sz="3000" dirty="0">
                <a:solidFill>
                  <a:schemeClr val="bg1"/>
                </a:solidFill>
              </a:rPr>
              <a:t> of Monte Carlo headers</a:t>
            </a:r>
          </a:p>
          <a:p>
            <a:pPr>
              <a:tabLst>
                <a:tab pos="2786063" algn="l"/>
              </a:tabLst>
            </a:pPr>
            <a:r>
              <a:rPr lang="en-GB" sz="3000" dirty="0" err="1">
                <a:solidFill>
                  <a:schemeClr val="bg1"/>
                </a:solidFill>
              </a:rPr>
              <a:t>JPrintMeta</a:t>
            </a:r>
            <a:r>
              <a:rPr lang="en-GB" sz="3000" dirty="0">
                <a:solidFill>
                  <a:schemeClr val="bg1"/>
                </a:solidFill>
              </a:rPr>
              <a:t>	print meta data to terminal</a:t>
            </a:r>
          </a:p>
          <a:p>
            <a:pPr>
              <a:tabLst>
                <a:tab pos="2786063" algn="l"/>
              </a:tabLst>
            </a:pPr>
            <a:r>
              <a:rPr lang="en-GB" sz="3000" dirty="0" err="1">
                <a:solidFill>
                  <a:schemeClr val="bg1"/>
                </a:solidFill>
              </a:rPr>
              <a:t>JConvert</a:t>
            </a:r>
            <a:r>
              <a:rPr lang="en-GB" sz="3000" dirty="0">
                <a:solidFill>
                  <a:schemeClr val="bg1"/>
                </a:solidFill>
              </a:rPr>
              <a:t>	convert file format</a:t>
            </a:r>
          </a:p>
          <a:p>
            <a:pPr marL="0" indent="0">
              <a:buNone/>
              <a:tabLst>
                <a:tab pos="2957513" algn="l"/>
              </a:tabLst>
            </a:pPr>
            <a:r>
              <a:rPr lang="en-GB" sz="3000" dirty="0">
                <a:solidFill>
                  <a:schemeClr val="bg1"/>
                </a:solidFill>
              </a:rPr>
              <a:t>examples:</a:t>
            </a:r>
          </a:p>
          <a:p>
            <a:pPr lvl="1">
              <a:tabLst>
                <a:tab pos="2957513" algn="l"/>
              </a:tabLst>
            </a:pPr>
            <a:r>
              <a:rPr lang="en-GB" dirty="0" err="1" smtClean="0">
                <a:solidFill>
                  <a:schemeClr val="bg1"/>
                </a:solidFill>
              </a:rPr>
              <a:t>JConvert</a:t>
            </a:r>
            <a:r>
              <a:rPr lang="en-GB" dirty="0" smtClean="0">
                <a:solidFill>
                  <a:schemeClr val="bg1"/>
                </a:solidFill>
              </a:rPr>
              <a:t> -f &lt;input file&gt; -o &lt;output file&gt; -n 12345:1</a:t>
            </a:r>
          </a:p>
          <a:p>
            <a:pPr lvl="2">
              <a:tabLst>
                <a:tab pos="2957513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copies event 12345 to output</a:t>
            </a:r>
          </a:p>
          <a:p>
            <a:pPr lvl="1">
              <a:tabLst>
                <a:tab pos="2957513" algn="l"/>
              </a:tabLst>
            </a:pPr>
            <a:r>
              <a:rPr lang="en-GB" dirty="0" err="1">
                <a:solidFill>
                  <a:schemeClr val="bg1"/>
                </a:solidFill>
              </a:rPr>
              <a:t>JPrintHeader</a:t>
            </a:r>
            <a:r>
              <a:rPr lang="en-GB" dirty="0">
                <a:solidFill>
                  <a:schemeClr val="bg1"/>
                </a:solidFill>
              </a:rPr>
              <a:t> -f </a:t>
            </a:r>
            <a:r>
              <a:rPr lang="en-GB" dirty="0" smtClean="0">
                <a:solidFill>
                  <a:schemeClr val="bg1"/>
                </a:solidFill>
              </a:rPr>
              <a:t>&lt;&gt;  -k “</a:t>
            </a:r>
            <a:r>
              <a:rPr lang="en-GB" dirty="0" err="1" smtClean="0">
                <a:solidFill>
                  <a:schemeClr val="bg1"/>
                </a:solidFill>
              </a:rPr>
              <a:t>livetime.numberOfSeconds</a:t>
            </a:r>
            <a:r>
              <a:rPr lang="en-GB" dirty="0" smtClean="0">
                <a:solidFill>
                  <a:schemeClr val="bg1"/>
                </a:solidFill>
              </a:rPr>
              <a:t>”</a:t>
            </a:r>
          </a:p>
          <a:p>
            <a:pPr lvl="2">
              <a:tabLst>
                <a:tab pos="2957513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prints just live time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52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Applications (2/5)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4400550" algn="l"/>
              </a:tabLst>
            </a:pPr>
            <a:r>
              <a:rPr lang="en-GB" sz="2600" dirty="0" err="1">
                <a:solidFill>
                  <a:schemeClr val="bg1"/>
                </a:solidFill>
              </a:rPr>
              <a:t>JDetector</a:t>
            </a:r>
            <a:r>
              <a:rPr lang="en-GB" sz="2600" dirty="0">
                <a:solidFill>
                  <a:schemeClr val="bg1"/>
                </a:solidFill>
              </a:rPr>
              <a:t>	create detector</a:t>
            </a:r>
          </a:p>
          <a:p>
            <a:pPr>
              <a:tabLst>
                <a:tab pos="4400550" algn="l"/>
              </a:tabLst>
            </a:pPr>
            <a:r>
              <a:rPr lang="en-GB" sz="2600" dirty="0" err="1">
                <a:solidFill>
                  <a:schemeClr val="bg1"/>
                </a:solidFill>
              </a:rPr>
              <a:t>JPrintDetector</a:t>
            </a:r>
            <a:r>
              <a:rPr lang="en-GB" sz="2600" dirty="0">
                <a:solidFill>
                  <a:schemeClr val="bg1"/>
                </a:solidFill>
              </a:rPr>
              <a:t>	print detector to terminal</a:t>
            </a:r>
          </a:p>
          <a:p>
            <a:pPr>
              <a:tabLst>
                <a:tab pos="4400550" algn="l"/>
              </a:tabLst>
            </a:pPr>
            <a:r>
              <a:rPr lang="en-GB" sz="2600" dirty="0" err="1">
                <a:solidFill>
                  <a:schemeClr val="bg1"/>
                </a:solidFill>
              </a:rPr>
              <a:t>JConvertDetectorFormat</a:t>
            </a:r>
            <a:r>
              <a:rPr lang="en-GB" sz="2600" dirty="0">
                <a:solidFill>
                  <a:schemeClr val="bg1"/>
                </a:solidFill>
              </a:rPr>
              <a:t>	convert file format</a:t>
            </a:r>
          </a:p>
          <a:p>
            <a:pPr>
              <a:tabLst>
                <a:tab pos="4400550" algn="l"/>
              </a:tabLst>
            </a:pPr>
            <a:r>
              <a:rPr lang="en-GB" sz="2600" dirty="0">
                <a:solidFill>
                  <a:schemeClr val="bg1"/>
                </a:solidFill>
              </a:rPr>
              <a:t>JDrawDetector2D	draw footprints (2D)</a:t>
            </a:r>
          </a:p>
          <a:p>
            <a:pPr>
              <a:tabLst>
                <a:tab pos="4400550" algn="l"/>
              </a:tabLst>
            </a:pPr>
            <a:r>
              <a:rPr lang="en-GB" sz="2600" dirty="0">
                <a:solidFill>
                  <a:schemeClr val="bg1"/>
                </a:solidFill>
              </a:rPr>
              <a:t>JDrawDetector3D	draw detector in 3D</a:t>
            </a:r>
          </a:p>
          <a:p>
            <a:pPr>
              <a:tabLst>
                <a:tab pos="4400550" algn="l"/>
              </a:tabLst>
            </a:pPr>
            <a:r>
              <a:rPr lang="en-GB" sz="2600" dirty="0" err="1">
                <a:solidFill>
                  <a:schemeClr val="bg1"/>
                </a:solidFill>
              </a:rPr>
              <a:t>JCompareDetector</a:t>
            </a:r>
            <a:r>
              <a:rPr lang="en-GB" sz="2600" dirty="0">
                <a:solidFill>
                  <a:schemeClr val="bg1"/>
                </a:solidFill>
              </a:rPr>
              <a:t>	print </a:t>
            </a:r>
            <a:r>
              <a:rPr lang="en-GB" sz="2600" dirty="0" smtClean="0">
                <a:solidFill>
                  <a:schemeClr val="bg1"/>
                </a:solidFill>
              </a:rPr>
              <a:t>differences between </a:t>
            </a:r>
            <a:r>
              <a:rPr lang="en-GB" sz="2600" dirty="0">
                <a:solidFill>
                  <a:schemeClr val="bg1"/>
                </a:solidFill>
              </a:rPr>
              <a:t>two detectors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743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Applications </a:t>
            </a:r>
            <a:r>
              <a:rPr lang="en-GB" dirty="0" smtClean="0">
                <a:solidFill>
                  <a:schemeClr val="bg1"/>
                </a:solidFill>
              </a:rPr>
              <a:t>(3/5</a:t>
            </a:r>
            <a:r>
              <a:rPr lang="en-GB" dirty="0">
                <a:solidFill>
                  <a:schemeClr val="bg1"/>
                </a:solidFill>
              </a:rPr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2962275" algn="l"/>
              </a:tabLst>
            </a:pPr>
            <a:r>
              <a:rPr lang="en-GB" sz="2600" dirty="0" err="1">
                <a:solidFill>
                  <a:schemeClr val="bg1"/>
                </a:solidFill>
              </a:rPr>
              <a:t>JDrawPDX</a:t>
            </a:r>
            <a:r>
              <a:rPr lang="en-GB" sz="2600" baseline="30000" dirty="0">
                <a:solidFill>
                  <a:schemeClr val="bg1"/>
                </a:solidFill>
              </a:rPr>
              <a:t>¶</a:t>
            </a:r>
            <a:r>
              <a:rPr lang="en-GB" sz="2600" dirty="0">
                <a:solidFill>
                  <a:schemeClr val="bg1"/>
                </a:solidFill>
              </a:rPr>
              <a:t>	draw PDF</a:t>
            </a:r>
          </a:p>
          <a:p>
            <a:pPr>
              <a:tabLst>
                <a:tab pos="2962275" algn="l"/>
              </a:tabLst>
            </a:pPr>
            <a:r>
              <a:rPr lang="en-GB" sz="2600" dirty="0" err="1">
                <a:solidFill>
                  <a:schemeClr val="bg1"/>
                </a:solidFill>
              </a:rPr>
              <a:t>JMakePDX</a:t>
            </a:r>
            <a:r>
              <a:rPr lang="en-GB" sz="2600" baseline="30000" dirty="0">
                <a:solidFill>
                  <a:schemeClr val="bg1"/>
                </a:solidFill>
              </a:rPr>
              <a:t> </a:t>
            </a:r>
            <a:r>
              <a:rPr lang="en-GB" sz="2600" dirty="0">
                <a:solidFill>
                  <a:schemeClr val="bg1"/>
                </a:solidFill>
              </a:rPr>
              <a:t>	create PDF tables</a:t>
            </a:r>
          </a:p>
          <a:p>
            <a:pPr>
              <a:tabLst>
                <a:tab pos="2962275" algn="l"/>
              </a:tabLst>
            </a:pPr>
            <a:r>
              <a:rPr lang="en-GB" sz="2600" dirty="0" err="1">
                <a:solidFill>
                  <a:schemeClr val="bg1"/>
                </a:solidFill>
              </a:rPr>
              <a:t>JMergePDX</a:t>
            </a:r>
            <a:r>
              <a:rPr lang="en-GB" sz="2600" baseline="30000" dirty="0">
                <a:solidFill>
                  <a:schemeClr val="bg1"/>
                </a:solidFill>
              </a:rPr>
              <a:t> </a:t>
            </a:r>
            <a:r>
              <a:rPr lang="en-GB" sz="2600" dirty="0">
                <a:solidFill>
                  <a:schemeClr val="bg1"/>
                </a:solidFill>
              </a:rPr>
              <a:t>	merge PDF tables</a:t>
            </a:r>
          </a:p>
          <a:p>
            <a:pPr>
              <a:tabLst>
                <a:tab pos="2962275" algn="l"/>
              </a:tabLst>
            </a:pPr>
            <a:r>
              <a:rPr lang="en-GB" sz="2600" dirty="0" err="1">
                <a:solidFill>
                  <a:schemeClr val="bg1"/>
                </a:solidFill>
              </a:rPr>
              <a:t>JPlotPDX</a:t>
            </a:r>
            <a:r>
              <a:rPr lang="en-GB" sz="2600" baseline="30000" dirty="0">
                <a:solidFill>
                  <a:schemeClr val="bg1"/>
                </a:solidFill>
              </a:rPr>
              <a:t> </a:t>
            </a:r>
            <a:r>
              <a:rPr lang="en-GB" sz="2600" dirty="0">
                <a:solidFill>
                  <a:schemeClr val="bg1"/>
                </a:solidFill>
              </a:rPr>
              <a:t>	plot PDF tables</a:t>
            </a:r>
          </a:p>
          <a:p>
            <a:pPr>
              <a:tabLst>
                <a:tab pos="2962275" algn="l"/>
              </a:tabLst>
            </a:pPr>
            <a:r>
              <a:rPr lang="en-GB" sz="2600" dirty="0" err="1">
                <a:solidFill>
                  <a:schemeClr val="bg1"/>
                </a:solidFill>
              </a:rPr>
              <a:t>JDiffPDX</a:t>
            </a:r>
            <a:r>
              <a:rPr lang="en-GB" sz="2600" baseline="30000" dirty="0">
                <a:solidFill>
                  <a:schemeClr val="bg1"/>
                </a:solidFill>
              </a:rPr>
              <a:t> </a:t>
            </a:r>
            <a:r>
              <a:rPr lang="en-GB" sz="2600" dirty="0">
                <a:solidFill>
                  <a:schemeClr val="bg1"/>
                </a:solidFill>
              </a:rPr>
              <a:t>	print differences between two PDFs</a:t>
            </a:r>
          </a:p>
          <a:p>
            <a:pPr>
              <a:tabLst>
                <a:tab pos="2962275" algn="l"/>
              </a:tabLst>
            </a:pPr>
            <a:r>
              <a:rPr lang="en-GB" sz="2600" dirty="0" err="1">
                <a:solidFill>
                  <a:schemeClr val="bg1"/>
                </a:solidFill>
              </a:rPr>
              <a:t>JHistHDX</a:t>
            </a:r>
            <a:r>
              <a:rPr lang="en-GB" sz="2600" dirty="0">
                <a:solidFill>
                  <a:schemeClr val="bg1"/>
                </a:solidFill>
              </a:rPr>
              <a:t>	histogram Monte Carlo data</a:t>
            </a:r>
          </a:p>
          <a:p>
            <a:pPr>
              <a:tabLst>
                <a:tab pos="2962275" algn="l"/>
              </a:tabLst>
            </a:pPr>
            <a:r>
              <a:rPr lang="en-GB" sz="2600" dirty="0" err="1">
                <a:solidFill>
                  <a:schemeClr val="bg1"/>
                </a:solidFill>
              </a:rPr>
              <a:t>JMakeHDX</a:t>
            </a:r>
            <a:r>
              <a:rPr lang="en-GB" sz="2600" dirty="0">
                <a:solidFill>
                  <a:schemeClr val="bg1"/>
                </a:solidFill>
              </a:rPr>
              <a:t>	convert histogram to PDF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927408" y="6337576"/>
            <a:ext cx="81489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aseline="30000" dirty="0">
                <a:solidFill>
                  <a:schemeClr val="bg1"/>
                </a:solidFill>
              </a:rPr>
              <a:t>¶ </a:t>
            </a:r>
            <a:r>
              <a:rPr lang="en-GB" sz="2000" dirty="0">
                <a:solidFill>
                  <a:schemeClr val="bg1"/>
                </a:solidFill>
              </a:rPr>
              <a:t>X = F corresponds to light from muon (4D); X = G to single EM-shower (5D)</a:t>
            </a:r>
            <a:r>
              <a:rPr lang="en-GB" dirty="0">
                <a:solidFill>
                  <a:schemeClr val="bg1"/>
                </a:solidFill>
              </a:rPr>
              <a:t>. </a:t>
            </a:r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039344" y="6254755"/>
            <a:ext cx="360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030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Introduction (1/2) 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>
                <a:solidFill>
                  <a:schemeClr val="bg1"/>
                </a:solidFill>
              </a:rPr>
              <a:t>Jpp</a:t>
            </a:r>
            <a:r>
              <a:rPr lang="en-GB" dirty="0" smtClean="0">
                <a:solidFill>
                  <a:schemeClr val="bg1"/>
                </a:solidFill>
              </a:rPr>
              <a:t> [</a:t>
            </a:r>
            <a:r>
              <a:rPr lang="en-GB" dirty="0" err="1" smtClean="0">
                <a:solidFill>
                  <a:schemeClr val="bg1"/>
                </a:solidFill>
              </a:rPr>
              <a:t>yi</a:t>
            </a:r>
            <a:r>
              <a:rPr lang="en-GB" dirty="0" smtClean="0">
                <a:solidFill>
                  <a:schemeClr val="bg1"/>
                </a:solidFill>
              </a:rPr>
              <a:t>-pee-pee]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an exclamation used to express joy, exultation, </a:t>
            </a:r>
            <a:r>
              <a:rPr lang="en-GB" dirty="0" smtClean="0">
                <a:solidFill>
                  <a:schemeClr val="bg1"/>
                </a:solidFill>
              </a:rPr>
              <a:t>or </a:t>
            </a:r>
            <a:r>
              <a:rPr lang="en-GB" dirty="0">
                <a:solidFill>
                  <a:schemeClr val="bg1"/>
                </a:solidFill>
              </a:rPr>
              <a:t>the </a:t>
            </a:r>
            <a:r>
              <a:rPr lang="en-GB" dirty="0" smtClean="0">
                <a:solidFill>
                  <a:schemeClr val="bg1"/>
                </a:solidFill>
              </a:rPr>
              <a:t>like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dirty="0" err="1" smtClean="0">
                <a:solidFill>
                  <a:schemeClr val="bg1"/>
                </a:solidFill>
              </a:rPr>
              <a:t>Jpp</a:t>
            </a:r>
            <a:r>
              <a:rPr lang="en-GB" dirty="0" smtClean="0">
                <a:solidFill>
                  <a:schemeClr val="bg1"/>
                </a:solidFill>
              </a:rPr>
              <a:t> is a </a:t>
            </a:r>
            <a:r>
              <a:rPr lang="en-GB" dirty="0">
                <a:solidFill>
                  <a:schemeClr val="bg1"/>
                </a:solidFill>
              </a:rPr>
              <a:t>collection of </a:t>
            </a:r>
            <a:r>
              <a:rPr lang="en-GB" dirty="0" smtClean="0">
                <a:solidFill>
                  <a:schemeClr val="bg1"/>
                </a:solidFill>
              </a:rPr>
              <a:t>Java inspired C</a:t>
            </a:r>
            <a:r>
              <a:rPr lang="en-GB" baseline="30000" dirty="0" smtClean="0">
                <a:solidFill>
                  <a:schemeClr val="bg1"/>
                </a:solidFill>
              </a:rPr>
              <a:t>++</a:t>
            </a:r>
            <a:r>
              <a:rPr lang="en-GB" dirty="0" smtClean="0">
                <a:solidFill>
                  <a:schemeClr val="bg1"/>
                </a:solidFill>
              </a:rPr>
              <a:t> interfaces, classes, methods and applications</a:t>
            </a:r>
          </a:p>
          <a:p>
            <a:r>
              <a:rPr lang="en-GB" dirty="0" err="1" smtClean="0">
                <a:solidFill>
                  <a:schemeClr val="bg1"/>
                </a:solidFill>
              </a:rPr>
              <a:t>Jpp</a:t>
            </a:r>
            <a:r>
              <a:rPr lang="en-GB" dirty="0" smtClean="0">
                <a:solidFill>
                  <a:schemeClr val="bg1"/>
                </a:solidFill>
              </a:rPr>
              <a:t> consists of </a:t>
            </a:r>
            <a:r>
              <a:rPr lang="en-GB" dirty="0">
                <a:solidFill>
                  <a:schemeClr val="bg1"/>
                </a:solidFill>
              </a:rPr>
              <a:t>various </a:t>
            </a:r>
            <a:r>
              <a:rPr lang="en-GB" dirty="0" smtClean="0">
                <a:solidFill>
                  <a:schemeClr val="bg1"/>
                </a:solidFill>
              </a:rPr>
              <a:t>“packages”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organised </a:t>
            </a:r>
            <a:r>
              <a:rPr lang="en-GB" dirty="0">
                <a:solidFill>
                  <a:schemeClr val="bg1"/>
                </a:solidFill>
              </a:rPr>
              <a:t>in corresponding </a:t>
            </a:r>
            <a:r>
              <a:rPr lang="en-GB" dirty="0" smtClean="0">
                <a:solidFill>
                  <a:schemeClr val="bg1"/>
                </a:solidFill>
              </a:rPr>
              <a:t>sub-directories and name spaces</a:t>
            </a:r>
            <a:endParaRPr lang="en-GB" dirty="0">
              <a:solidFill>
                <a:schemeClr val="bg1"/>
              </a:solidFill>
            </a:endParaRP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most </a:t>
            </a:r>
            <a:r>
              <a:rPr lang="en-GB" dirty="0">
                <a:solidFill>
                  <a:schemeClr val="bg1"/>
                </a:solidFill>
              </a:rPr>
              <a:t>packages can be used </a:t>
            </a:r>
            <a:r>
              <a:rPr lang="en-GB" dirty="0" smtClean="0">
                <a:solidFill>
                  <a:schemeClr val="bg1"/>
                </a:solidFill>
              </a:rPr>
              <a:t>without prior compilation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A</a:t>
            </a:r>
            <a:r>
              <a:rPr lang="en-GB" dirty="0" smtClean="0">
                <a:solidFill>
                  <a:schemeClr val="bg1"/>
                </a:solidFill>
              </a:rPr>
              <a:t>pplications </a:t>
            </a:r>
            <a:r>
              <a:rPr lang="en-GB" dirty="0">
                <a:solidFill>
                  <a:schemeClr val="bg1"/>
                </a:solidFill>
              </a:rPr>
              <a:t>and libraries </a:t>
            </a:r>
            <a:r>
              <a:rPr lang="en-GB" dirty="0" smtClean="0">
                <a:solidFill>
                  <a:schemeClr val="bg1"/>
                </a:solidFill>
              </a:rPr>
              <a:t>can be </a:t>
            </a:r>
            <a:r>
              <a:rPr lang="en-GB" dirty="0">
                <a:solidFill>
                  <a:schemeClr val="bg1"/>
                </a:solidFill>
              </a:rPr>
              <a:t>produced with a standard make </a:t>
            </a:r>
            <a:r>
              <a:rPr lang="en-GB" dirty="0" smtClean="0">
                <a:solidFill>
                  <a:schemeClr val="bg1"/>
                </a:solidFill>
              </a:rPr>
              <a:t>procedure</a:t>
            </a:r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61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Applications </a:t>
            </a:r>
            <a:r>
              <a:rPr lang="en-GB" dirty="0" smtClean="0">
                <a:solidFill>
                  <a:schemeClr val="bg1"/>
                </a:solidFill>
              </a:rPr>
              <a:t>(4/5</a:t>
            </a:r>
            <a:r>
              <a:rPr lang="en-GB" dirty="0">
                <a:solidFill>
                  <a:schemeClr val="bg1"/>
                </a:solidFill>
              </a:rPr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JPlot1D/JPlot2D</a:t>
            </a:r>
          </a:p>
          <a:p>
            <a:pPr marL="457200" lvl="1" indent="0">
              <a:buNone/>
              <a:tabLst>
                <a:tab pos="985838" algn="l"/>
              </a:tabLst>
            </a:pPr>
            <a:r>
              <a:rPr lang="en-GB" dirty="0">
                <a:solidFill>
                  <a:schemeClr val="bg1"/>
                </a:solidFill>
              </a:rPr>
              <a:t>-f	&lt;input file&gt;:&lt;histogram name</a:t>
            </a:r>
            <a:r>
              <a:rPr lang="en-GB" dirty="0" smtClean="0">
                <a:solidFill>
                  <a:schemeClr val="bg1"/>
                </a:solidFill>
              </a:rPr>
              <a:t>&gt;</a:t>
            </a:r>
          </a:p>
          <a:p>
            <a:pPr marL="457200" lvl="1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..	// \[&lt;label text&gt;\] may appear in file or histogram name </a:t>
            </a:r>
          </a:p>
          <a:p>
            <a:r>
              <a:rPr lang="en-GB" dirty="0" err="1" smtClean="0">
                <a:solidFill>
                  <a:schemeClr val="bg1"/>
                </a:solidFill>
              </a:rPr>
              <a:t>JFit</a:t>
            </a:r>
            <a:r>
              <a:rPr lang="en-GB" dirty="0" smtClean="0">
                <a:solidFill>
                  <a:schemeClr val="bg1"/>
                </a:solidFill>
              </a:rPr>
              <a:t>/JFit2D</a:t>
            </a:r>
            <a:endParaRPr lang="en-GB" dirty="0" smtClean="0">
              <a:solidFill>
                <a:schemeClr val="bg1"/>
              </a:solidFill>
            </a:endParaRPr>
          </a:p>
          <a:p>
            <a:pPr marL="457200" lvl="1" indent="0">
              <a:buNone/>
              <a:tabLst>
                <a:tab pos="985838" algn="l"/>
              </a:tabLst>
            </a:pPr>
            <a:r>
              <a:rPr lang="en-GB" dirty="0">
                <a:solidFill>
                  <a:schemeClr val="bg1"/>
                </a:solidFill>
              </a:rPr>
              <a:t>-</a:t>
            </a:r>
            <a:r>
              <a:rPr lang="en-GB" dirty="0" smtClean="0">
                <a:solidFill>
                  <a:schemeClr val="bg1"/>
                </a:solidFill>
              </a:rPr>
              <a:t>f	&lt;input </a:t>
            </a:r>
            <a:r>
              <a:rPr lang="en-GB" dirty="0">
                <a:solidFill>
                  <a:schemeClr val="bg1"/>
                </a:solidFill>
              </a:rPr>
              <a:t>file</a:t>
            </a:r>
            <a:r>
              <a:rPr lang="en-GB" dirty="0" smtClean="0">
                <a:solidFill>
                  <a:schemeClr val="bg1"/>
                </a:solidFill>
              </a:rPr>
              <a:t>&gt;:&lt;histogram name&gt;</a:t>
            </a:r>
          </a:p>
          <a:p>
            <a:pPr marL="457200" lvl="1" indent="0">
              <a:buNone/>
              <a:tabLst>
                <a:tab pos="985838" algn="l"/>
              </a:tabLst>
            </a:pPr>
            <a:r>
              <a:rPr lang="en-GB" dirty="0">
                <a:solidFill>
                  <a:schemeClr val="bg1"/>
                </a:solidFill>
              </a:rPr>
              <a:t>-</a:t>
            </a:r>
            <a:r>
              <a:rPr lang="en-GB" dirty="0" smtClean="0">
                <a:solidFill>
                  <a:schemeClr val="bg1"/>
                </a:solidFill>
              </a:rPr>
              <a:t>F	"[</a:t>
            </a:r>
            <a:r>
              <a:rPr lang="en-GB" dirty="0">
                <a:solidFill>
                  <a:schemeClr val="bg1"/>
                </a:solidFill>
              </a:rPr>
              <a:t>0] * </a:t>
            </a:r>
            <a:r>
              <a:rPr lang="en-GB" dirty="0" err="1">
                <a:solidFill>
                  <a:schemeClr val="bg1"/>
                </a:solidFill>
              </a:rPr>
              <a:t>exp</a:t>
            </a:r>
            <a:r>
              <a:rPr lang="en-GB" dirty="0">
                <a:solidFill>
                  <a:schemeClr val="bg1"/>
                </a:solidFill>
              </a:rPr>
              <a:t>(-0.5 * (x-[1])*(x-[1]) / ([2]*[2</a:t>
            </a:r>
            <a:r>
              <a:rPr lang="en-GB" dirty="0" smtClean="0">
                <a:solidFill>
                  <a:schemeClr val="bg1"/>
                </a:solidFill>
              </a:rPr>
              <a:t>]))"</a:t>
            </a:r>
          </a:p>
          <a:p>
            <a:pPr marL="457200" lvl="1" indent="0">
              <a:buNone/>
              <a:tabLst>
                <a:tab pos="985838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-@	"</a:t>
            </a:r>
            <a:r>
              <a:rPr lang="en-GB" dirty="0">
                <a:solidFill>
                  <a:schemeClr val="bg1"/>
                </a:solidFill>
              </a:rPr>
              <a:t>p0 = </a:t>
            </a:r>
            <a:r>
              <a:rPr lang="en-GB" dirty="0" err="1" smtClean="0">
                <a:solidFill>
                  <a:schemeClr val="bg1"/>
                </a:solidFill>
              </a:rPr>
              <a:t>GetMaximum</a:t>
            </a:r>
            <a:r>
              <a:rPr lang="en-GB" dirty="0">
                <a:solidFill>
                  <a:schemeClr val="bg1"/>
                </a:solidFill>
              </a:rPr>
              <a:t>"</a:t>
            </a:r>
            <a:endParaRPr lang="en-GB" dirty="0" smtClean="0">
              <a:solidFill>
                <a:schemeClr val="bg1"/>
              </a:solidFill>
            </a:endParaRPr>
          </a:p>
          <a:p>
            <a:pPr marL="457200" lvl="1" indent="0">
              <a:buNone/>
              <a:tabLst>
                <a:tab pos="985838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-@	"</a:t>
            </a:r>
            <a:r>
              <a:rPr lang="en-GB" dirty="0">
                <a:solidFill>
                  <a:schemeClr val="bg1"/>
                </a:solidFill>
              </a:rPr>
              <a:t>p1 = </a:t>
            </a:r>
            <a:r>
              <a:rPr lang="en-GB" dirty="0" err="1">
                <a:solidFill>
                  <a:schemeClr val="bg1"/>
                </a:solidFill>
              </a:rPr>
              <a:t>GetMean</a:t>
            </a:r>
            <a:r>
              <a:rPr lang="en-GB" dirty="0" smtClean="0">
                <a:solidFill>
                  <a:schemeClr val="bg1"/>
                </a:solidFill>
              </a:rPr>
              <a:t>"</a:t>
            </a:r>
            <a:endParaRPr lang="en-GB" dirty="0">
              <a:solidFill>
                <a:schemeClr val="bg1"/>
              </a:solidFill>
            </a:endParaRPr>
          </a:p>
          <a:p>
            <a:pPr marL="457200" lvl="1" indent="0">
              <a:buNone/>
              <a:tabLst>
                <a:tab pos="985838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-@	"</a:t>
            </a:r>
            <a:r>
              <a:rPr lang="en-GB" dirty="0">
                <a:solidFill>
                  <a:schemeClr val="bg1"/>
                </a:solidFill>
              </a:rPr>
              <a:t>p2 = 0.5*</a:t>
            </a:r>
            <a:r>
              <a:rPr lang="en-GB" dirty="0" err="1">
                <a:solidFill>
                  <a:schemeClr val="bg1"/>
                </a:solidFill>
              </a:rPr>
              <a:t>GetRMS</a:t>
            </a:r>
            <a:r>
              <a:rPr lang="en-GB" dirty="0" smtClean="0">
                <a:solidFill>
                  <a:schemeClr val="bg1"/>
                </a:solidFill>
              </a:rPr>
              <a:t>" </a:t>
            </a:r>
            <a:endParaRPr lang="en-GB" dirty="0">
              <a:solidFill>
                <a:schemeClr val="bg1"/>
              </a:solidFill>
            </a:endParaRPr>
          </a:p>
          <a:p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631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Applications (</a:t>
            </a:r>
            <a:r>
              <a:rPr lang="en-GB" dirty="0">
                <a:solidFill>
                  <a:schemeClr val="bg1"/>
                </a:solidFill>
              </a:rPr>
              <a:t>5</a:t>
            </a:r>
            <a:r>
              <a:rPr lang="en-GB" dirty="0" smtClean="0">
                <a:solidFill>
                  <a:schemeClr val="bg1"/>
                </a:solidFill>
              </a:rPr>
              <a:t>/5)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>
                <a:solidFill>
                  <a:schemeClr val="bg1"/>
                </a:solidFill>
              </a:rPr>
              <a:t>JSirene</a:t>
            </a:r>
            <a:endParaRPr lang="en-GB" dirty="0" smtClean="0">
              <a:solidFill>
                <a:schemeClr val="bg1"/>
              </a:solidFill>
            </a:endParaRP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fast simulation of detector response to muons and showers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dirty="0" err="1" smtClean="0">
                <a:solidFill>
                  <a:schemeClr val="bg1"/>
                </a:solidFill>
              </a:rPr>
              <a:t>JTriggerEfficiency</a:t>
            </a:r>
            <a:endParaRPr lang="en-GB" dirty="0" smtClean="0">
              <a:solidFill>
                <a:schemeClr val="bg1"/>
              </a:solidFill>
            </a:endParaRP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apply standard trigger to Monte Carlo data</a:t>
            </a:r>
          </a:p>
          <a:p>
            <a:r>
              <a:rPr lang="en-GB" dirty="0" err="1" smtClean="0">
                <a:solidFill>
                  <a:schemeClr val="bg1"/>
                </a:solidFill>
              </a:rPr>
              <a:t>JTriggerProcessor</a:t>
            </a:r>
            <a:r>
              <a:rPr lang="en-GB" dirty="0" smtClean="0">
                <a:solidFill>
                  <a:schemeClr val="bg1"/>
                </a:solidFill>
              </a:rPr>
              <a:t>	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apply standard trigger to (random) data</a:t>
            </a:r>
          </a:p>
          <a:p>
            <a:r>
              <a:rPr lang="en-GB" dirty="0" err="1" smtClean="0">
                <a:solidFill>
                  <a:schemeClr val="bg1"/>
                </a:solidFill>
              </a:rPr>
              <a:t>JPrefit</a:t>
            </a:r>
            <a:r>
              <a:rPr lang="en-GB" dirty="0" smtClean="0">
                <a:solidFill>
                  <a:schemeClr val="bg1"/>
                </a:solidFill>
              </a:rPr>
              <a:t> – </a:t>
            </a:r>
            <a:r>
              <a:rPr lang="en-GB" dirty="0" err="1" smtClean="0">
                <a:solidFill>
                  <a:schemeClr val="bg1"/>
                </a:solidFill>
              </a:rPr>
              <a:t>JSimplex</a:t>
            </a:r>
            <a:r>
              <a:rPr lang="en-GB" dirty="0">
                <a:solidFill>
                  <a:schemeClr val="bg1"/>
                </a:solidFill>
              </a:rPr>
              <a:t> – </a:t>
            </a:r>
            <a:r>
              <a:rPr lang="en-GB" dirty="0" err="1" smtClean="0">
                <a:solidFill>
                  <a:schemeClr val="bg1"/>
                </a:solidFill>
              </a:rPr>
              <a:t>JGandalf</a:t>
            </a:r>
            <a:r>
              <a:rPr lang="en-GB" dirty="0" smtClean="0">
                <a:solidFill>
                  <a:schemeClr val="bg1"/>
                </a:solidFill>
              </a:rPr>
              <a:t> – </a:t>
            </a:r>
            <a:r>
              <a:rPr lang="en-GB" dirty="0" err="1" smtClean="0">
                <a:solidFill>
                  <a:schemeClr val="bg1"/>
                </a:solidFill>
              </a:rPr>
              <a:t>JEnergy</a:t>
            </a:r>
            <a:r>
              <a:rPr lang="en-GB" dirty="0">
                <a:solidFill>
                  <a:schemeClr val="bg1"/>
                </a:solidFill>
              </a:rPr>
              <a:t> – </a:t>
            </a:r>
            <a:r>
              <a:rPr lang="en-GB" dirty="0" err="1" smtClean="0">
                <a:solidFill>
                  <a:schemeClr val="bg1"/>
                </a:solidFill>
              </a:rPr>
              <a:t>JStart</a:t>
            </a:r>
            <a:endParaRPr lang="en-GB" dirty="0" smtClean="0">
              <a:solidFill>
                <a:schemeClr val="bg1"/>
              </a:solidFill>
            </a:endParaRP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fit muon trajectory, energy and start position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03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Examples (1/3)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>
                <a:solidFill>
                  <a:schemeClr val="bg1"/>
                </a:solidFill>
              </a:rPr>
              <a:t>JTools</a:t>
            </a:r>
            <a:r>
              <a:rPr lang="en-GB" dirty="0" smtClean="0">
                <a:solidFill>
                  <a:schemeClr val="bg1"/>
                </a:solidFill>
              </a:rPr>
              <a:t>/</a:t>
            </a:r>
            <a:r>
              <a:rPr lang="en-GB" dirty="0" err="1" smtClean="0">
                <a:solidFill>
                  <a:schemeClr val="bg1"/>
                </a:solidFill>
              </a:rPr>
              <a:t>JPolynomeXX</a:t>
            </a:r>
            <a:endParaRPr lang="en-GB" dirty="0" smtClean="0">
              <a:solidFill>
                <a:schemeClr val="bg1"/>
              </a:solidFill>
            </a:endParaRP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interpolation methods in various numbers of dimensions</a:t>
            </a:r>
          </a:p>
          <a:p>
            <a:r>
              <a:rPr lang="en-GB" dirty="0" err="1" smtClean="0">
                <a:solidFill>
                  <a:schemeClr val="bg1"/>
                </a:solidFill>
              </a:rPr>
              <a:t>JTools</a:t>
            </a:r>
            <a:r>
              <a:rPr lang="en-GB" dirty="0" smtClean="0">
                <a:solidFill>
                  <a:schemeClr val="bg1"/>
                </a:solidFill>
              </a:rPr>
              <a:t>/</a:t>
            </a:r>
            <a:r>
              <a:rPr lang="en-GB" dirty="0" err="1" smtClean="0">
                <a:solidFill>
                  <a:schemeClr val="bg1"/>
                </a:solidFill>
              </a:rPr>
              <a:t>JSphereXX</a:t>
            </a:r>
            <a:endParaRPr lang="en-GB" dirty="0" smtClean="0">
              <a:solidFill>
                <a:schemeClr val="bg1"/>
              </a:solidFill>
            </a:endParaRP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integration methods in various numbers of dimensions</a:t>
            </a:r>
          </a:p>
          <a:p>
            <a:r>
              <a:rPr lang="en-GB" dirty="0" err="1" smtClean="0">
                <a:solidFill>
                  <a:schemeClr val="bg1"/>
                </a:solidFill>
              </a:rPr>
              <a:t>JTools</a:t>
            </a:r>
            <a:r>
              <a:rPr lang="en-GB" dirty="0" smtClean="0">
                <a:solidFill>
                  <a:schemeClr val="bg1"/>
                </a:solidFill>
              </a:rPr>
              <a:t>/</a:t>
            </a:r>
            <a:r>
              <a:rPr lang="en-GB" dirty="0" err="1" smtClean="0">
                <a:solidFill>
                  <a:schemeClr val="bg1"/>
                </a:solidFill>
              </a:rPr>
              <a:t>JMultiPDF</a:t>
            </a:r>
            <a:endParaRPr lang="en-GB" dirty="0" smtClean="0">
              <a:solidFill>
                <a:schemeClr val="bg1"/>
              </a:solidFill>
            </a:endParaRP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create and fill 4D histogram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create PDF: </a:t>
            </a:r>
            <a:r>
              <a:rPr lang="en-GB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GB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baseline="-25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GB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GB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baseline="-25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GB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GB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en-GB" baseline="-25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baseline="-25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GB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dirty="0" smtClean="0">
              <a:solidFill>
                <a:schemeClr val="bg1"/>
              </a:solidFill>
            </a:endParaRP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performance of PDF</a:t>
            </a:r>
          </a:p>
          <a:p>
            <a:pPr lvl="1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827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Examples (2/3)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>
                <a:solidFill>
                  <a:schemeClr val="bg1"/>
                </a:solidFill>
              </a:rPr>
              <a:t>JTrigger</a:t>
            </a:r>
            <a:r>
              <a:rPr lang="en-GB" dirty="0" smtClean="0">
                <a:solidFill>
                  <a:schemeClr val="bg1"/>
                </a:solidFill>
              </a:rPr>
              <a:t>/JSignalL1 &amp; JRandomL1</a:t>
            </a:r>
            <a:endParaRPr lang="en-GB" dirty="0">
              <a:solidFill>
                <a:schemeClr val="bg1"/>
              </a:solidFill>
            </a:endParaRPr>
          </a:p>
          <a:p>
            <a:pPr lvl="1"/>
            <a:r>
              <a:rPr lang="en-GB" dirty="0">
                <a:solidFill>
                  <a:schemeClr val="bg1"/>
                </a:solidFill>
              </a:rPr>
              <a:t>test efficiency and purity of </a:t>
            </a:r>
            <a:r>
              <a:rPr lang="en-GB" dirty="0" smtClean="0">
                <a:solidFill>
                  <a:schemeClr val="bg1"/>
                </a:solidFill>
              </a:rPr>
              <a:t>L1</a:t>
            </a:r>
            <a:r>
              <a:rPr lang="en-GB" dirty="0" smtClean="0">
                <a:solidFill>
                  <a:schemeClr val="bg1"/>
                </a:solidFill>
                <a:sym typeface="Symbol" panose="05050102010706020507" pitchFamily="18" charset="2"/>
              </a:rPr>
              <a:t></a:t>
            </a:r>
            <a:r>
              <a:rPr lang="en-GB" dirty="0">
                <a:solidFill>
                  <a:schemeClr val="bg1"/>
                </a:solidFill>
              </a:rPr>
              <a:t>L2 </a:t>
            </a:r>
            <a:r>
              <a:rPr lang="en-GB" dirty="0" smtClean="0">
                <a:solidFill>
                  <a:schemeClr val="bg1"/>
                </a:solidFill>
              </a:rPr>
              <a:t>coincidences</a:t>
            </a:r>
          </a:p>
          <a:p>
            <a:r>
              <a:rPr lang="en-GB" dirty="0" err="1" smtClean="0">
                <a:solidFill>
                  <a:schemeClr val="bg1"/>
                </a:solidFill>
              </a:rPr>
              <a:t>JTrigger</a:t>
            </a:r>
            <a:r>
              <a:rPr lang="en-GB" dirty="0" smtClean="0">
                <a:solidFill>
                  <a:schemeClr val="bg1"/>
                </a:solidFill>
              </a:rPr>
              <a:t>/</a:t>
            </a:r>
            <a:r>
              <a:rPr lang="en-GB" dirty="0" err="1" smtClean="0">
                <a:solidFill>
                  <a:schemeClr val="bg1"/>
                </a:solidFill>
              </a:rPr>
              <a:t>JFilter</a:t>
            </a:r>
            <a:endParaRPr lang="en-GB" dirty="0" smtClean="0">
              <a:solidFill>
                <a:schemeClr val="bg1"/>
              </a:solidFill>
            </a:endParaRP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test efficiency and purity of cluster methods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dirty="0" err="1" smtClean="0">
                <a:solidFill>
                  <a:schemeClr val="bg1"/>
                </a:solidFill>
              </a:rPr>
              <a:t>JTrigger</a:t>
            </a:r>
            <a:r>
              <a:rPr lang="en-GB" dirty="0" smtClean="0">
                <a:solidFill>
                  <a:schemeClr val="bg1"/>
                </a:solidFill>
              </a:rPr>
              <a:t>/JHitL1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create time slewing correction method for L1 hits</a:t>
            </a:r>
          </a:p>
          <a:p>
            <a:r>
              <a:rPr lang="en-GB" dirty="0" err="1" smtClean="0">
                <a:solidFill>
                  <a:schemeClr val="bg1"/>
                </a:solidFill>
              </a:rPr>
              <a:t>JDetector</a:t>
            </a:r>
            <a:r>
              <a:rPr lang="en-GB" dirty="0" smtClean="0">
                <a:solidFill>
                  <a:schemeClr val="bg1"/>
                </a:solidFill>
              </a:rPr>
              <a:t>/JTTS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create PDF and CDF of transition times of PMT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727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Examples </a:t>
            </a:r>
            <a:r>
              <a:rPr lang="en-GB" dirty="0" smtClean="0">
                <a:solidFill>
                  <a:schemeClr val="bg1"/>
                </a:solidFill>
              </a:rPr>
              <a:t>(</a:t>
            </a:r>
            <a:r>
              <a:rPr lang="en-GB" dirty="0">
                <a:solidFill>
                  <a:schemeClr val="bg1"/>
                </a:solidFill>
              </a:rPr>
              <a:t>3</a:t>
            </a:r>
            <a:r>
              <a:rPr lang="en-GB" dirty="0" smtClean="0">
                <a:solidFill>
                  <a:schemeClr val="bg1"/>
                </a:solidFill>
              </a:rPr>
              <a:t>/3)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JDAQ/JDAQXXX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plot basic histograms of real data</a:t>
            </a:r>
          </a:p>
          <a:p>
            <a:r>
              <a:rPr lang="en-GB" dirty="0" err="1" smtClean="0">
                <a:solidFill>
                  <a:schemeClr val="bg1"/>
                </a:solidFill>
              </a:rPr>
              <a:t>JSirene</a:t>
            </a:r>
            <a:r>
              <a:rPr lang="en-GB" dirty="0" smtClean="0">
                <a:solidFill>
                  <a:schemeClr val="bg1"/>
                </a:solidFill>
              </a:rPr>
              <a:t>/</a:t>
            </a:r>
            <a:r>
              <a:rPr lang="en-GB" dirty="0" err="1" smtClean="0">
                <a:solidFill>
                  <a:schemeClr val="bg1"/>
                </a:solidFill>
              </a:rPr>
              <a:t>JLight</a:t>
            </a:r>
            <a:endParaRPr lang="en-GB" dirty="0" smtClean="0">
              <a:solidFill>
                <a:schemeClr val="bg1"/>
              </a:solidFill>
            </a:endParaRP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plot optical properties of water</a:t>
            </a:r>
          </a:p>
          <a:p>
            <a:r>
              <a:rPr lang="en-GB" dirty="0" err="1" smtClean="0">
                <a:solidFill>
                  <a:schemeClr val="bg1"/>
                </a:solidFill>
              </a:rPr>
              <a:t>JSirene</a:t>
            </a:r>
            <a:r>
              <a:rPr lang="en-GB" dirty="0" smtClean="0">
                <a:solidFill>
                  <a:schemeClr val="bg1"/>
                </a:solidFill>
              </a:rPr>
              <a:t>/JPMT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plot PMT characteristics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735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Introduction (2/2)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Available from SVN server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see KM3NeT </a:t>
            </a:r>
            <a:r>
              <a:rPr lang="en-GB" dirty="0" smtClean="0">
                <a:solidFill>
                  <a:schemeClr val="bg1"/>
                </a:solidFill>
                <a:hlinkClick r:id="rId2"/>
              </a:rPr>
              <a:t>wiki</a:t>
            </a:r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$JPP_DIR/software/JXXX</a:t>
            </a:r>
          </a:p>
          <a:p>
            <a:pPr lvl="1">
              <a:tabLst>
                <a:tab pos="1700213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include	files</a:t>
            </a:r>
          </a:p>
          <a:p>
            <a:pPr lvl="1">
              <a:tabLst>
                <a:tab pos="1700213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source	files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$JPP_DIR/examples/JXXX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about 200 easy-to-read examples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Documentation based on </a:t>
            </a:r>
            <a:r>
              <a:rPr lang="en-GB" dirty="0" err="1" smtClean="0">
                <a:solidFill>
                  <a:schemeClr val="bg1"/>
                </a:solidFill>
                <a:hlinkClick r:id="rId3"/>
              </a:rPr>
              <a:t>Doxygen</a:t>
            </a:r>
            <a:endParaRPr lang="en-GB" dirty="0" smtClean="0">
              <a:solidFill>
                <a:schemeClr val="bg1"/>
              </a:solidFill>
            </a:endParaRP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make doc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integrates documents, presentations, etc.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also available from </a:t>
            </a:r>
            <a:r>
              <a:rPr lang="en-GB" dirty="0" smtClean="0">
                <a:solidFill>
                  <a:schemeClr val="bg1"/>
                </a:solidFill>
                <a:hlinkClick r:id="rId4"/>
              </a:rPr>
              <a:t>Jenkins</a:t>
            </a:r>
            <a:r>
              <a:rPr lang="en-GB" dirty="0" smtClean="0">
                <a:solidFill>
                  <a:schemeClr val="bg1"/>
                </a:solidFill>
              </a:rPr>
              <a:t> server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939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Packages (1/8)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JLang</a:t>
            </a:r>
            <a:r>
              <a:rPr lang="en-GB" dirty="0">
                <a:solidFill>
                  <a:schemeClr val="bg1"/>
                </a:solidFill>
              </a:rPr>
              <a:t>/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language </a:t>
            </a:r>
            <a:r>
              <a:rPr lang="en-GB" dirty="0">
                <a:solidFill>
                  <a:schemeClr val="bg1"/>
                </a:solidFill>
              </a:rPr>
              <a:t>specific auxiliary classes and </a:t>
            </a:r>
            <a:r>
              <a:rPr lang="en-GB" dirty="0" smtClean="0">
                <a:solidFill>
                  <a:schemeClr val="bg1"/>
                </a:solidFill>
              </a:rPr>
              <a:t>methods</a:t>
            </a:r>
          </a:p>
          <a:p>
            <a:pPr lvl="2"/>
            <a:r>
              <a:rPr lang="en-GB" dirty="0" smtClean="0">
                <a:solidFill>
                  <a:schemeClr val="bg1"/>
                </a:solidFill>
              </a:rPr>
              <a:t>type holder, type list, etc.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I/O iterator interfaces (see </a:t>
            </a:r>
            <a:r>
              <a:rPr lang="en-GB" dirty="0" smtClean="0">
                <a:solidFill>
                  <a:schemeClr val="bg1"/>
                </a:solidFill>
              </a:rPr>
              <a:t>separate presentation on </a:t>
            </a:r>
            <a:r>
              <a:rPr lang="en-GB" dirty="0" smtClean="0">
                <a:solidFill>
                  <a:schemeClr val="bg1"/>
                </a:solidFill>
              </a:rPr>
              <a:t>I/O)</a:t>
            </a:r>
          </a:p>
          <a:p>
            <a:r>
              <a:rPr lang="en-GB" dirty="0" err="1">
                <a:solidFill>
                  <a:schemeClr val="bg1"/>
                </a:solidFill>
              </a:rPr>
              <a:t>JMath</a:t>
            </a:r>
            <a:r>
              <a:rPr lang="en-GB" dirty="0">
                <a:solidFill>
                  <a:schemeClr val="bg1"/>
                </a:solidFill>
              </a:rPr>
              <a:t>/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base class </a:t>
            </a:r>
            <a:r>
              <a:rPr lang="en-GB" dirty="0">
                <a:solidFill>
                  <a:schemeClr val="bg1"/>
                </a:solidFill>
              </a:rPr>
              <a:t>for data structures with arithmetic </a:t>
            </a:r>
            <a:r>
              <a:rPr lang="en-GB" dirty="0" smtClean="0">
                <a:solidFill>
                  <a:schemeClr val="bg1"/>
                </a:solidFill>
              </a:rPr>
              <a:t>capabilities</a:t>
            </a:r>
          </a:p>
          <a:p>
            <a:pPr lvl="2"/>
            <a:r>
              <a:rPr lang="en-GB" dirty="0" smtClean="0">
                <a:solidFill>
                  <a:schemeClr val="bg1"/>
                </a:solidFill>
              </a:rPr>
              <a:t>automatically provides implementations for standard operators </a:t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>+   </a:t>
            </a:r>
            <a:r>
              <a:rPr lang="en-GB" dirty="0" smtClean="0">
                <a:solidFill>
                  <a:schemeClr val="bg1"/>
                </a:solidFill>
                <a:sym typeface="Symbol" panose="05050102010706020507" pitchFamily="18" charset="2"/>
              </a:rPr>
              <a:t></a:t>
            </a:r>
            <a:r>
              <a:rPr lang="en-GB" dirty="0" smtClean="0">
                <a:solidFill>
                  <a:schemeClr val="bg1"/>
                </a:solidFill>
              </a:rPr>
              <a:t>   *   /   +=  </a:t>
            </a:r>
            <a:r>
              <a:rPr lang="en-GB" dirty="0" smtClean="0">
                <a:solidFill>
                  <a:schemeClr val="bg1"/>
                </a:solidFill>
                <a:sym typeface="Symbol" panose="05050102010706020507" pitchFamily="18" charset="2"/>
              </a:rPr>
              <a:t></a:t>
            </a:r>
            <a:r>
              <a:rPr lang="en-GB" dirty="0" smtClean="0">
                <a:solidFill>
                  <a:schemeClr val="bg1"/>
                </a:solidFill>
              </a:rPr>
              <a:t>=   *=   /=</a:t>
            </a:r>
            <a:endParaRPr lang="en-GB" dirty="0">
              <a:solidFill>
                <a:schemeClr val="bg1"/>
              </a:solidFill>
            </a:endParaRP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matrix operations, inversions, etc.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auxiliary </a:t>
            </a:r>
            <a:r>
              <a:rPr lang="en-GB" dirty="0" smtClean="0">
                <a:solidFill>
                  <a:schemeClr val="bg1"/>
                </a:solidFill>
              </a:rPr>
              <a:t>object JMATH::zero for consistent </a:t>
            </a:r>
            <a:r>
              <a:rPr lang="en-GB" dirty="0">
                <a:solidFill>
                  <a:schemeClr val="bg1"/>
                </a:solidFill>
              </a:rPr>
              <a:t>zero value of 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>all primitive data types and composite </a:t>
            </a:r>
            <a:r>
              <a:rPr lang="en-GB" dirty="0">
                <a:solidFill>
                  <a:schemeClr val="bg1"/>
                </a:solidFill>
              </a:rPr>
              <a:t>data </a:t>
            </a:r>
            <a:r>
              <a:rPr lang="en-GB" dirty="0" smtClean="0">
                <a:solidFill>
                  <a:schemeClr val="bg1"/>
                </a:solidFill>
              </a:rPr>
              <a:t>structures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42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P</a:t>
            </a:r>
            <a:r>
              <a:rPr lang="en-GB" dirty="0" smtClean="0">
                <a:solidFill>
                  <a:schemeClr val="bg1"/>
                </a:solidFill>
              </a:rPr>
              <a:t>ackages (2/8)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JGeometry2D/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2D geometry </a:t>
            </a:r>
            <a:r>
              <a:rPr lang="en-GB" dirty="0" smtClean="0">
                <a:solidFill>
                  <a:schemeClr val="bg1"/>
                </a:solidFill>
              </a:rPr>
              <a:t>classes, tools and algorithms</a:t>
            </a:r>
          </a:p>
          <a:p>
            <a:pPr lvl="2"/>
            <a:r>
              <a:rPr lang="en-GB" dirty="0" smtClean="0">
                <a:solidFill>
                  <a:schemeClr val="bg1"/>
                </a:solidFill>
              </a:rPr>
              <a:t>convex hull, minimum enclosing disk, smallest distance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JGeometry3D/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3D geometry classes, tools and </a:t>
            </a:r>
            <a:r>
              <a:rPr lang="en-GB" dirty="0" smtClean="0">
                <a:solidFill>
                  <a:schemeClr val="bg1"/>
                </a:solidFill>
              </a:rPr>
              <a:t>algorithms</a:t>
            </a:r>
          </a:p>
          <a:p>
            <a:pPr lvl="2"/>
            <a:r>
              <a:rPr lang="en-GB" dirty="0" smtClean="0">
                <a:solidFill>
                  <a:schemeClr val="bg1"/>
                </a:solidFill>
              </a:rPr>
              <a:t>3D rotations, intersections, smallest distance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410272" y="4995728"/>
            <a:ext cx="7560000" cy="1188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Ins="216000" rtlCol="0" anchor="ctr"/>
          <a:lstStyle/>
          <a:p>
            <a:r>
              <a:rPr lang="en-GB" sz="2600" dirty="0"/>
              <a:t>JRotate3D(</a:t>
            </a:r>
            <a:r>
              <a:rPr lang="en-GB" sz="2600" dirty="0" err="1"/>
              <a:t>getDirection</a:t>
            </a:r>
            <a:r>
              <a:rPr lang="en-GB" sz="2600" dirty="0"/>
              <a:t>(..)) rotates coordinate system such that given direction (e.g. track) is along z-axis.</a:t>
            </a:r>
          </a:p>
        </p:txBody>
      </p:sp>
    </p:spTree>
    <p:extLst>
      <p:ext uri="{BB962C8B-B14F-4D97-AF65-F5344CB8AC3E}">
        <p14:creationId xmlns:p14="http://schemas.microsoft.com/office/powerpoint/2010/main" val="417633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Packages </a:t>
            </a:r>
            <a:r>
              <a:rPr lang="en-GB" dirty="0" smtClean="0">
                <a:solidFill>
                  <a:schemeClr val="bg1"/>
                </a:solidFill>
              </a:rPr>
              <a:t>(3/8)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>
                <a:solidFill>
                  <a:schemeClr val="bg1"/>
                </a:solidFill>
              </a:rPr>
              <a:t>JTools</a:t>
            </a:r>
            <a:r>
              <a:rPr lang="en-GB" dirty="0">
                <a:solidFill>
                  <a:schemeClr val="bg1"/>
                </a:solidFill>
              </a:rPr>
              <a:t>/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constants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multi-dimensional </a:t>
            </a:r>
            <a:r>
              <a:rPr lang="en-GB" dirty="0">
                <a:solidFill>
                  <a:schemeClr val="bg1"/>
                </a:solidFill>
              </a:rPr>
              <a:t>interpolations of </a:t>
            </a:r>
            <a:r>
              <a:rPr lang="en-GB" dirty="0" smtClean="0">
                <a:solidFill>
                  <a:schemeClr val="bg1"/>
                </a:solidFill>
              </a:rPr>
              <a:t>tabulated function </a:t>
            </a:r>
            <a:r>
              <a:rPr lang="en-GB" dirty="0">
                <a:solidFill>
                  <a:schemeClr val="bg1"/>
                </a:solidFill>
              </a:rPr>
              <a:t>values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polynomial or spline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equidistant or non-equidistant abscissa values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various return types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multi-dimensional histograms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numerical integration in multiple dimensions</a:t>
            </a:r>
            <a:endParaRPr lang="en-GB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06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Packages (4/8)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>
                <a:solidFill>
                  <a:schemeClr val="bg1"/>
                </a:solidFill>
              </a:rPr>
              <a:t>JDetector</a:t>
            </a:r>
            <a:r>
              <a:rPr lang="en-GB" dirty="0">
                <a:solidFill>
                  <a:schemeClr val="bg1"/>
                </a:solidFill>
              </a:rPr>
              <a:t>/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d</a:t>
            </a:r>
            <a:r>
              <a:rPr lang="en-GB" dirty="0" smtClean="0">
                <a:solidFill>
                  <a:schemeClr val="bg1"/>
                </a:solidFill>
              </a:rPr>
              <a:t>etector data structures and auxiliaries</a:t>
            </a:r>
          </a:p>
          <a:p>
            <a:pPr lvl="2"/>
            <a:r>
              <a:rPr lang="en-GB" dirty="0" smtClean="0">
                <a:solidFill>
                  <a:schemeClr val="bg1"/>
                </a:solidFill>
              </a:rPr>
              <a:t>O(1) lookup tables for PMT and optical module data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simulation of PMT </a:t>
            </a:r>
            <a:r>
              <a:rPr lang="en-GB" dirty="0" smtClean="0">
                <a:solidFill>
                  <a:schemeClr val="bg1"/>
                </a:solidFill>
              </a:rPr>
              <a:t>response and CLB firmware</a:t>
            </a:r>
          </a:p>
          <a:p>
            <a:pPr lvl="2"/>
            <a:r>
              <a:rPr lang="en-GB" dirty="0" smtClean="0">
                <a:solidFill>
                  <a:schemeClr val="bg1"/>
                </a:solidFill>
              </a:rPr>
              <a:t>detector dependent PMT mapping</a:t>
            </a:r>
          </a:p>
          <a:p>
            <a:pPr lvl="3"/>
            <a:r>
              <a:rPr lang="en-GB" dirty="0" smtClean="0">
                <a:solidFill>
                  <a:schemeClr val="bg1"/>
                </a:solidFill>
              </a:rPr>
              <a:t>readout channel {0, .., 30} to logical position {A1, .., F6}</a:t>
            </a:r>
          </a:p>
          <a:p>
            <a:r>
              <a:rPr lang="en-GB" dirty="0" err="1">
                <a:solidFill>
                  <a:schemeClr val="bg1"/>
                </a:solidFill>
              </a:rPr>
              <a:t>JTrigger</a:t>
            </a:r>
            <a:r>
              <a:rPr lang="en-GB" dirty="0">
                <a:solidFill>
                  <a:schemeClr val="bg1"/>
                </a:solidFill>
              </a:rPr>
              <a:t>/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KM3NeT trigger software</a:t>
            </a:r>
          </a:p>
          <a:p>
            <a:pPr lvl="2"/>
            <a:r>
              <a:rPr lang="en-GB" dirty="0" smtClean="0">
                <a:solidFill>
                  <a:schemeClr val="bg1"/>
                </a:solidFill>
              </a:rPr>
              <a:t>L1</a:t>
            </a:r>
            <a:r>
              <a:rPr lang="en-GB" dirty="0" smtClean="0">
                <a:solidFill>
                  <a:schemeClr val="bg1"/>
                </a:solidFill>
                <a:sym typeface="Symbol" panose="05050102010706020507" pitchFamily="18" charset="2"/>
              </a:rPr>
              <a:t></a:t>
            </a:r>
            <a:r>
              <a:rPr lang="en-GB" dirty="0" smtClean="0">
                <a:solidFill>
                  <a:schemeClr val="bg1"/>
                </a:solidFill>
              </a:rPr>
              <a:t>L2 local coincidence logic (see slides Examples)</a:t>
            </a:r>
            <a:endParaRPr lang="en-GB" dirty="0">
              <a:solidFill>
                <a:schemeClr val="bg1"/>
              </a:solidFill>
            </a:endParaRPr>
          </a:p>
          <a:p>
            <a:pPr lvl="2"/>
            <a:r>
              <a:rPr lang="en-GB" dirty="0" smtClean="0">
                <a:solidFill>
                  <a:schemeClr val="bg1"/>
                </a:solidFill>
              </a:rPr>
              <a:t>general purpose cluster </a:t>
            </a:r>
            <a:r>
              <a:rPr lang="en-GB" dirty="0">
                <a:solidFill>
                  <a:schemeClr val="bg1"/>
                </a:solidFill>
              </a:rPr>
              <a:t>methods, see Analysis e-log </a:t>
            </a:r>
            <a:r>
              <a:rPr lang="en-GB" dirty="0" smtClean="0">
                <a:solidFill>
                  <a:schemeClr val="bg1"/>
                </a:solidFill>
                <a:hlinkClick r:id="rId2"/>
              </a:rPr>
              <a:t>34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77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Packages (5/8)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JPhysics</a:t>
            </a:r>
            <a:r>
              <a:rPr lang="en-GB" dirty="0">
                <a:solidFill>
                  <a:schemeClr val="bg1"/>
                </a:solidFill>
              </a:rPr>
              <a:t>/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probability density functions (PDFs) of </a:t>
            </a:r>
            <a:r>
              <a:rPr lang="en-GB" dirty="0" smtClean="0">
                <a:solidFill>
                  <a:schemeClr val="bg1"/>
                </a:solidFill>
              </a:rPr>
              <a:t>the </a:t>
            </a:r>
            <a:r>
              <a:rPr lang="en-GB" dirty="0">
                <a:solidFill>
                  <a:schemeClr val="bg1"/>
                </a:solidFill>
              </a:rPr>
              <a:t>arrival time of Cherenkov light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muon energy loss </a:t>
            </a:r>
            <a:r>
              <a:rPr lang="en-GB" dirty="0" smtClean="0">
                <a:solidFill>
                  <a:schemeClr val="bg1"/>
                </a:solidFill>
              </a:rPr>
              <a:t>methods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shower profile methods</a:t>
            </a:r>
            <a:endParaRPr lang="en-GB" dirty="0">
              <a:solidFill>
                <a:schemeClr val="bg1"/>
              </a:solidFill>
            </a:endParaRPr>
          </a:p>
          <a:p>
            <a:pPr lvl="1"/>
            <a:r>
              <a:rPr lang="en-GB" dirty="0">
                <a:solidFill>
                  <a:schemeClr val="bg1"/>
                </a:solidFill>
              </a:rPr>
              <a:t>neutrino interaction cross sections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optical properties of water at </a:t>
            </a:r>
            <a:r>
              <a:rPr lang="en-GB" dirty="0" smtClean="0">
                <a:solidFill>
                  <a:schemeClr val="bg1"/>
                </a:solidFill>
              </a:rPr>
              <a:t>deep-sea </a:t>
            </a:r>
            <a:r>
              <a:rPr lang="en-GB" dirty="0">
                <a:solidFill>
                  <a:schemeClr val="bg1"/>
                </a:solidFill>
              </a:rPr>
              <a:t>sites</a:t>
            </a:r>
          </a:p>
          <a:p>
            <a:r>
              <a:rPr lang="en-GB" dirty="0" err="1" smtClean="0">
                <a:solidFill>
                  <a:schemeClr val="bg1"/>
                </a:solidFill>
              </a:rPr>
              <a:t>JAstronomy</a:t>
            </a:r>
            <a:endParaRPr lang="en-GB" dirty="0" smtClean="0">
              <a:solidFill>
                <a:schemeClr val="bg1"/>
              </a:solidFill>
            </a:endParaRP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interface to </a:t>
            </a:r>
            <a:r>
              <a:rPr lang="en-GB" dirty="0" err="1" smtClean="0">
                <a:solidFill>
                  <a:schemeClr val="bg1"/>
                </a:solidFill>
              </a:rPr>
              <a:t>slalib</a:t>
            </a:r>
            <a:endParaRPr lang="en-GB" dirty="0" smtClean="0">
              <a:solidFill>
                <a:schemeClr val="bg1"/>
              </a:solidFill>
            </a:endParaRP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auxiliaries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329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Packages (6/8)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>
                <a:solidFill>
                  <a:schemeClr val="bg1"/>
                </a:solidFill>
              </a:rPr>
              <a:t>JROOT/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handler for </a:t>
            </a:r>
            <a:r>
              <a:rPr lang="en-GB" dirty="0" err="1" smtClean="0">
                <a:solidFill>
                  <a:schemeClr val="bg1"/>
                </a:solidFill>
              </a:rPr>
              <a:t>TTree</a:t>
            </a:r>
            <a:r>
              <a:rPr lang="en-GB" dirty="0" smtClean="0">
                <a:solidFill>
                  <a:schemeClr val="bg1"/>
                </a:solidFill>
              </a:rPr>
              <a:t> and </a:t>
            </a:r>
            <a:r>
              <a:rPr lang="en-GB" dirty="0" err="1" smtClean="0">
                <a:solidFill>
                  <a:schemeClr val="bg1"/>
                </a:solidFill>
              </a:rPr>
              <a:t>TObjectWrite</a:t>
            </a:r>
            <a:r>
              <a:rPr lang="en-GB" dirty="0" smtClean="0">
                <a:solidFill>
                  <a:schemeClr val="bg1"/>
                </a:solidFill>
              </a:rPr>
              <a:t> (see slides on I/O)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ASCII </a:t>
            </a:r>
            <a:r>
              <a:rPr lang="en-GB" dirty="0">
                <a:solidFill>
                  <a:schemeClr val="bg1"/>
                </a:solidFill>
              </a:rPr>
              <a:t>I/O based on ROOT </a:t>
            </a:r>
            <a:r>
              <a:rPr lang="en-GB" dirty="0" smtClean="0">
                <a:solidFill>
                  <a:schemeClr val="bg1"/>
                </a:solidFill>
              </a:rPr>
              <a:t>dictionaries</a:t>
            </a:r>
          </a:p>
          <a:p>
            <a:r>
              <a:rPr lang="en-GB" dirty="0" err="1" smtClean="0">
                <a:solidFill>
                  <a:schemeClr val="bg1"/>
                </a:solidFill>
              </a:rPr>
              <a:t>JAAnet</a:t>
            </a:r>
            <a:r>
              <a:rPr lang="en-GB" dirty="0" smtClean="0">
                <a:solidFill>
                  <a:schemeClr val="bg1"/>
                </a:solidFill>
              </a:rPr>
              <a:t>/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implementation of </a:t>
            </a:r>
            <a:r>
              <a:rPr lang="en-GB" dirty="0" smtClean="0">
                <a:solidFill>
                  <a:schemeClr val="bg1"/>
                </a:solidFill>
              </a:rPr>
              <a:t>interfaces </a:t>
            </a:r>
            <a:r>
              <a:rPr lang="en-GB" dirty="0">
                <a:solidFill>
                  <a:schemeClr val="bg1"/>
                </a:solidFill>
              </a:rPr>
              <a:t>between </a:t>
            </a:r>
            <a:r>
              <a:rPr lang="en-GB" dirty="0" err="1">
                <a:solidFill>
                  <a:schemeClr val="bg1"/>
                </a:solidFill>
              </a:rPr>
              <a:t>aanet</a:t>
            </a:r>
            <a:r>
              <a:rPr lang="en-GB" dirty="0">
                <a:solidFill>
                  <a:schemeClr val="bg1"/>
                </a:solidFill>
              </a:rPr>
              <a:t> and </a:t>
            </a:r>
            <a:r>
              <a:rPr lang="en-GB" dirty="0" err="1" smtClean="0">
                <a:solidFill>
                  <a:schemeClr val="bg1"/>
                </a:solidFill>
              </a:rPr>
              <a:t>Jpp</a:t>
            </a:r>
            <a:endParaRPr lang="en-GB" dirty="0" smtClean="0">
              <a:solidFill>
                <a:schemeClr val="bg1"/>
              </a:solidFill>
            </a:endParaRPr>
          </a:p>
          <a:p>
            <a:pPr lvl="1"/>
            <a:r>
              <a:rPr lang="en-GB" dirty="0" err="1" smtClean="0">
                <a:solidFill>
                  <a:schemeClr val="bg1"/>
                </a:solidFill>
              </a:rPr>
              <a:t>JHead</a:t>
            </a:r>
            <a:r>
              <a:rPr lang="en-GB" dirty="0" smtClean="0">
                <a:solidFill>
                  <a:schemeClr val="bg1"/>
                </a:solidFill>
              </a:rPr>
              <a:t> : Head {};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c</a:t>
            </a:r>
            <a:r>
              <a:rPr lang="en-GB" dirty="0" smtClean="0">
                <a:solidFill>
                  <a:schemeClr val="bg1"/>
                </a:solidFill>
              </a:rPr>
              <a:t>opies string values </a:t>
            </a:r>
            <a:r>
              <a:rPr lang="en-GB" dirty="0">
                <a:solidFill>
                  <a:schemeClr val="bg1"/>
                </a:solidFill>
              </a:rPr>
              <a:t>of specific tags to concrete data </a:t>
            </a:r>
            <a:r>
              <a:rPr lang="en-GB" dirty="0" smtClean="0">
                <a:solidFill>
                  <a:schemeClr val="bg1"/>
                </a:solidFill>
              </a:rPr>
              <a:t>types</a:t>
            </a:r>
          </a:p>
          <a:p>
            <a:pPr lvl="2"/>
            <a:r>
              <a:rPr lang="en-GB" dirty="0" smtClean="0">
                <a:solidFill>
                  <a:schemeClr val="bg1"/>
                </a:solidFill>
              </a:rPr>
              <a:t>implements equals() and add() methods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JDAQ</a:t>
            </a:r>
            <a:r>
              <a:rPr lang="en-GB" dirty="0">
                <a:solidFill>
                  <a:schemeClr val="bg1"/>
                </a:solidFill>
              </a:rPr>
              <a:t>/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DAQ data formats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DAQ system parameters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227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735</Words>
  <Application>Microsoft Office PowerPoint</Application>
  <PresentationFormat>Widescreen</PresentationFormat>
  <Paragraphs>249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Symbol</vt:lpstr>
      <vt:lpstr>Times New Roman</vt:lpstr>
      <vt:lpstr>Office Theme</vt:lpstr>
      <vt:lpstr>Jpp</vt:lpstr>
      <vt:lpstr>Introduction (1/2) </vt:lpstr>
      <vt:lpstr>Introduction (2/2)</vt:lpstr>
      <vt:lpstr>Packages (1/8)</vt:lpstr>
      <vt:lpstr>Packages (2/8)</vt:lpstr>
      <vt:lpstr>Packages (3/8)</vt:lpstr>
      <vt:lpstr>Packages (4/8)</vt:lpstr>
      <vt:lpstr>Packages (5/8)</vt:lpstr>
      <vt:lpstr>Packages (6/8)</vt:lpstr>
      <vt:lpstr>Packages (7/8)</vt:lpstr>
      <vt:lpstr>Packages (8/8)</vt:lpstr>
      <vt:lpstr>User (1/3)</vt:lpstr>
      <vt:lpstr>User (2/3)</vt:lpstr>
      <vt:lpstr>User (3/3)</vt:lpstr>
      <vt:lpstr>User (4/4)</vt:lpstr>
      <vt:lpstr>File formats</vt:lpstr>
      <vt:lpstr>Applications (1/5)</vt:lpstr>
      <vt:lpstr>Applications (2/5)</vt:lpstr>
      <vt:lpstr>Applications (3/5)</vt:lpstr>
      <vt:lpstr>Applications (4/5)</vt:lpstr>
      <vt:lpstr>Applications (5/5)</vt:lpstr>
      <vt:lpstr>Examples (1/3)</vt:lpstr>
      <vt:lpstr>Examples (2/3)</vt:lpstr>
      <vt:lpstr>Examples (3/3)</vt:lpstr>
    </vt:vector>
  </TitlesOfParts>
  <Company>Nikhef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Jpp</dc:title>
  <dc:creator>mjg</dc:creator>
  <cp:lastModifiedBy>mjg</cp:lastModifiedBy>
  <cp:revision>21</cp:revision>
  <dcterms:created xsi:type="dcterms:W3CDTF">2018-03-30T06:52:14Z</dcterms:created>
  <dcterms:modified xsi:type="dcterms:W3CDTF">2018-06-26T05:12:23Z</dcterms:modified>
</cp:coreProperties>
</file>