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20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1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9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4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78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5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37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56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73DC-F9F3-4ACB-93C5-D0A4AA4F97D4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12F6-0F95-44B2-BD9A-F5371A718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1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-12336" y="14832"/>
            <a:ext cx="12240000" cy="6840000"/>
          </a:xfrm>
        </p:spPr>
        <p:txBody>
          <a:bodyPr anchor="ctr">
            <a:noAutofit/>
          </a:bodyPr>
          <a:lstStyle/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class</a:t>
            </a:r>
            <a:r>
              <a:rPr lang="en-GB" sz="2000" dirty="0" smtClean="0">
                <a:solidFill>
                  <a:schemeClr val="bg1"/>
                </a:solidFill>
              </a:rPr>
              <a:t>	JVector3D	JVersor3D	JAngle3D	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constructor</a:t>
            </a:r>
            <a:r>
              <a:rPr lang="en-GB" sz="2000" dirty="0" smtClean="0">
                <a:solidFill>
                  <a:schemeClr val="bg1"/>
                </a:solidFill>
              </a:rPr>
              <a:t>	(x, y, z)	(dx, </a:t>
            </a:r>
            <a:r>
              <a:rPr lang="en-GB" sz="2000" dirty="0" err="1" smtClean="0">
                <a:solidFill>
                  <a:schemeClr val="bg1"/>
                </a:solidFill>
              </a:rPr>
              <a:t>dy</a:t>
            </a:r>
            <a:r>
              <a:rPr lang="en-GB" sz="2000" dirty="0" smtClean="0">
                <a:solidFill>
                  <a:schemeClr val="bg1"/>
                </a:solidFill>
              </a:rPr>
              <a:t>, </a:t>
            </a:r>
            <a:r>
              <a:rPr lang="en-GB" sz="2000" dirty="0" err="1" smtClean="0">
                <a:solidFill>
                  <a:schemeClr val="bg1"/>
                </a:solidFill>
              </a:rPr>
              <a:t>dz</a:t>
            </a:r>
            <a:r>
              <a:rPr lang="en-GB" sz="2000" dirty="0" smtClean="0">
                <a:solidFill>
                  <a:schemeClr val="bg1"/>
                </a:solidFill>
              </a:rPr>
              <a:t>)	(theta, phi)	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				(x, y, z)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implements</a:t>
            </a:r>
            <a:r>
              <a:rPr lang="en-GB" sz="2000" dirty="0" smtClean="0">
                <a:solidFill>
                  <a:schemeClr val="bg1"/>
                </a:solidFill>
              </a:rPr>
              <a:t>	arithmetic	arithmetic</a:t>
            </a:r>
            <a:r>
              <a:rPr lang="en-GB" sz="2000" baseline="30000" dirty="0" smtClean="0">
                <a:solidFill>
                  <a:schemeClr val="bg1"/>
                </a:solidFill>
              </a:rPr>
              <a:t>¶</a:t>
            </a:r>
            <a:r>
              <a:rPr lang="en-GB" sz="2000" dirty="0" smtClean="0">
                <a:solidFill>
                  <a:schemeClr val="bg1"/>
                </a:solidFill>
              </a:rPr>
              <a:t>	I/O	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class</a:t>
            </a:r>
            <a:r>
              <a:rPr lang="en-GB" sz="2000" dirty="0" smtClean="0">
                <a:solidFill>
                  <a:schemeClr val="bg1"/>
                </a:solidFill>
              </a:rPr>
              <a:t>	JPosition3D :	JDirection3D :	JRotation3D :	JQuaternion3D	JVersor3Z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$</a:t>
            </a:r>
            <a:endParaRPr lang="en-GB" sz="2000" baseline="300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	</a:t>
            </a: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JVector3D	</a:t>
            </a: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JVersor3D	</a:t>
            </a: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JMatrix3D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constructor</a:t>
            </a:r>
            <a:r>
              <a:rPr lang="en-GB" sz="2000" dirty="0" smtClean="0">
                <a:solidFill>
                  <a:schemeClr val="bg1"/>
                </a:solidFill>
              </a:rPr>
              <a:t>	(JVector3D)	(JVector3D)	(JAngle3D)	(theta, JVersor3D)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†</a:t>
            </a:r>
            <a:r>
              <a:rPr lang="en-GB" sz="2000" dirty="0" smtClean="0">
                <a:solidFill>
                  <a:schemeClr val="bg1"/>
                </a:solidFill>
              </a:rPr>
              <a:t>	(JVector2D)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(JVersor3D)	(JVersor3D)			(JVector3D)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‡</a:t>
            </a:r>
            <a:r>
              <a:rPr lang="en-GB" sz="2000" dirty="0" smtClean="0">
                <a:solidFill>
                  <a:schemeClr val="bg1"/>
                </a:solidFill>
              </a:rPr>
              <a:t>	(dx, </a:t>
            </a:r>
            <a:r>
              <a:rPr lang="en-GB" sz="2000" dirty="0" err="1" smtClean="0">
                <a:solidFill>
                  <a:schemeClr val="bg1"/>
                </a:solidFill>
              </a:rPr>
              <a:t>dy</a:t>
            </a:r>
            <a:r>
              <a:rPr lang="en-GB" sz="20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	(JAngle3D)	(JAngle3D)			(JVersor3D)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‡</a:t>
            </a:r>
            <a:endParaRPr lang="en-GB" sz="20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conversion</a:t>
            </a:r>
            <a:r>
              <a:rPr lang="en-GB" sz="2000" b="1" baseline="30000" dirty="0" smtClean="0">
                <a:solidFill>
                  <a:schemeClr val="bg1"/>
                </a:solidFill>
              </a:rPr>
              <a:t>§</a:t>
            </a:r>
            <a:r>
              <a:rPr lang="en-GB" sz="2000" dirty="0" smtClean="0">
                <a:solidFill>
                  <a:schemeClr val="bg1"/>
                </a:solidFill>
              </a:rPr>
              <a:t>	JVersor3D	JVector3D			JVector3D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‡</a:t>
            </a:r>
            <a:r>
              <a:rPr lang="en-GB" sz="2000" dirty="0" smtClean="0">
                <a:solidFill>
                  <a:schemeClr val="bg1"/>
                </a:solidFill>
              </a:rPr>
              <a:t>	JVector3D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JAngle3D	JAngle3D			JVersor3D</a:t>
            </a:r>
            <a:r>
              <a:rPr lang="en-GB" sz="20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‡</a:t>
            </a:r>
            <a:r>
              <a:rPr lang="en-GB" sz="2000" dirty="0" smtClean="0">
                <a:solidFill>
                  <a:schemeClr val="bg1"/>
                </a:solidFill>
              </a:rPr>
              <a:t>	JVersor3D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	</a:t>
            </a:r>
            <a:r>
              <a:rPr lang="en-GB" sz="2000" dirty="0" smtClean="0">
                <a:solidFill>
                  <a:schemeClr val="bg1"/>
                </a:solidFill>
              </a:rPr>
              <a:t>							JAngle3D</a:t>
            </a:r>
            <a:endParaRPr lang="en-GB" sz="2000" dirty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b="1" dirty="0" smtClean="0">
                <a:solidFill>
                  <a:schemeClr val="bg1"/>
                </a:solidFill>
              </a:rPr>
              <a:t>implements</a:t>
            </a:r>
            <a:r>
              <a:rPr lang="en-GB" sz="2000" dirty="0" smtClean="0">
                <a:solidFill>
                  <a:schemeClr val="bg1"/>
                </a:solidFill>
              </a:rPr>
              <a:t>	rotate(JRotation3D)	rotate(JRotation3D)			</a:t>
            </a:r>
            <a:r>
              <a:rPr lang="en-GB" sz="2000" dirty="0" smtClean="0">
                <a:solidFill>
                  <a:schemeClr val="bg1"/>
                </a:solidFill>
              </a:rPr>
              <a:t>arithmetic</a:t>
            </a:r>
            <a:r>
              <a:rPr lang="en-GB" sz="2000" dirty="0" smtClean="0">
                <a:solidFill>
                  <a:schemeClr val="bg1"/>
                </a:solidFill>
              </a:rPr>
              <a:t>	arithmetic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rotate(JQuaternion3D)	rotate(JQuaternion3D)			</a:t>
            </a:r>
            <a:r>
              <a:rPr lang="en-GB" sz="2000" dirty="0" smtClean="0">
                <a:solidFill>
                  <a:schemeClr val="bg1"/>
                </a:solidFill>
              </a:rPr>
              <a:t>I/O</a:t>
            </a:r>
            <a:r>
              <a:rPr lang="en-GB" sz="2000" dirty="0" smtClean="0">
                <a:solidFill>
                  <a:schemeClr val="bg1"/>
                </a:solidFill>
              </a:rPr>
              <a:t>	I/O</a:t>
            </a:r>
          </a:p>
          <a:p>
            <a:pPr marL="0" indent="0">
              <a:lnSpc>
                <a:spcPts val="1700"/>
              </a:lnSpc>
              <a:buNone/>
              <a:tabLst>
                <a:tab pos="1800225" algn="l"/>
                <a:tab pos="1973263" algn="l"/>
                <a:tab pos="4310063" algn="l"/>
                <a:tab pos="4484688" algn="l"/>
                <a:tab pos="6821488" algn="l"/>
                <a:tab pos="6996113" algn="l"/>
                <a:tab pos="8607425" algn="l"/>
                <a:tab pos="8796338" algn="l"/>
                <a:tab pos="10769600" algn="l"/>
                <a:tab pos="109442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I/O	I/O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41364" y="1785803"/>
            <a:ext cx="122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16346" y="14832"/>
            <a:ext cx="0" cy="68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9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</a:t>
            </a:r>
            <a:r>
              <a:rPr lang="en-GB" dirty="0" smtClean="0">
                <a:solidFill>
                  <a:schemeClr val="bg1"/>
                </a:solidFill>
              </a:rPr>
              <a:t>ootnotes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aseline="30000" dirty="0" smtClean="0">
                <a:solidFill>
                  <a:schemeClr val="bg1"/>
                </a:solidFill>
              </a:rPr>
              <a:t>¶ </a:t>
            </a:r>
            <a:r>
              <a:rPr lang="en-GB" dirty="0" smtClean="0">
                <a:solidFill>
                  <a:schemeClr val="bg1"/>
                </a:solidFill>
              </a:rPr>
              <a:t>only negate()</a:t>
            </a:r>
          </a:p>
          <a:p>
            <a:pPr marL="0" indent="0">
              <a:buNone/>
            </a:pPr>
            <a:r>
              <a:rPr lang="en-GB" b="1" baseline="30000" dirty="0" smtClean="0">
                <a:solidFill>
                  <a:schemeClr val="bg1"/>
                </a:solidFill>
              </a:rPr>
              <a:t>§</a:t>
            </a:r>
            <a:r>
              <a:rPr lang="en-GB" dirty="0" smtClean="0">
                <a:solidFill>
                  <a:schemeClr val="bg1"/>
                </a:solidFill>
              </a:rPr>
              <a:t> note availability of implicit conversion to the base class</a:t>
            </a:r>
          </a:p>
          <a:p>
            <a:pPr marL="0" indent="0">
              <a:buNone/>
            </a:pPr>
            <a:r>
              <a:rPr lang="en-GB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†</a:t>
            </a:r>
            <a:r>
              <a:rPr lang="en-GB" dirty="0" smtClean="0">
                <a:solidFill>
                  <a:schemeClr val="bg1"/>
                </a:solidFill>
              </a:rPr>
              <a:t> defines rotation operation</a:t>
            </a:r>
          </a:p>
          <a:p>
            <a:pPr marL="0" indent="0">
              <a:buNone/>
            </a:pPr>
            <a:r>
              <a:rPr lang="en-GB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‡</a:t>
            </a:r>
            <a:r>
              <a:rPr lang="en-GB" dirty="0" smtClean="0">
                <a:solidFill>
                  <a:schemeClr val="bg1"/>
                </a:solidFill>
              </a:rPr>
              <a:t> I/O rotatable object</a:t>
            </a:r>
          </a:p>
          <a:p>
            <a:pPr marL="0" indent="0">
              <a:buNone/>
            </a:pPr>
            <a:r>
              <a:rPr lang="en-GB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$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unit vector in positive z-direction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limited construction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all conversions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40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34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Footnotes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40</cp:revision>
  <dcterms:created xsi:type="dcterms:W3CDTF">2017-08-31T23:40:59Z</dcterms:created>
  <dcterms:modified xsi:type="dcterms:W3CDTF">2017-09-01T06:07:53Z</dcterms:modified>
</cp:coreProperties>
</file>