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84" r:id="rId3"/>
    <p:sldId id="302" r:id="rId4"/>
    <p:sldId id="281" r:id="rId5"/>
    <p:sldId id="303" r:id="rId6"/>
    <p:sldId id="282" r:id="rId7"/>
    <p:sldId id="304" r:id="rId8"/>
    <p:sldId id="272" r:id="rId9"/>
    <p:sldId id="300" r:id="rId10"/>
    <p:sldId id="283" r:id="rId11"/>
    <p:sldId id="273" r:id="rId12"/>
    <p:sldId id="297" r:id="rId13"/>
    <p:sldId id="292" r:id="rId14"/>
    <p:sldId id="285" r:id="rId15"/>
    <p:sldId id="294" r:id="rId16"/>
    <p:sldId id="295" r:id="rId17"/>
    <p:sldId id="301" r:id="rId18"/>
    <p:sldId id="287" r:id="rId19"/>
    <p:sldId id="286" r:id="rId20"/>
    <p:sldId id="296" r:id="rId21"/>
    <p:sldId id="305" r:id="rId22"/>
    <p:sldId id="298" r:id="rId23"/>
    <p:sldId id="288" r:id="rId24"/>
    <p:sldId id="289" r:id="rId25"/>
    <p:sldId id="299" r:id="rId26"/>
    <p:sldId id="274" r:id="rId27"/>
    <p:sldId id="291" r:id="rId28"/>
    <p:sldId id="293" r:id="rId29"/>
    <p:sldId id="275" r:id="rId30"/>
    <p:sldId id="276" r:id="rId31"/>
    <p:sldId id="277" r:id="rId32"/>
    <p:sldId id="278" r:id="rId33"/>
    <p:sldId id="279" r:id="rId34"/>
    <p:sldId id="28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1B54D-071F-4040-91E5-0344E1E956A2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8A702-67B7-40B1-8D06-E8FB0108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37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9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4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13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86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80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7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67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58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0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17977-E47B-4854-929E-19507F397926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29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9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Jpp</a:t>
            </a:r>
            <a:r>
              <a:rPr lang="en-GB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I/O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M. de Jong</a:t>
            </a:r>
          </a:p>
          <a:p>
            <a:r>
              <a:rPr lang="en-GB" dirty="0">
                <a:solidFill>
                  <a:schemeClr val="bg1"/>
                </a:solidFill>
              </a:rPr>
              <a:t>29/08/2019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(1/12)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reading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564110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JFileScanner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JAccessibleObjectReader</a:t>
            </a:r>
            <a:r>
              <a:rPr lang="en-GB" sz="2200" dirty="0">
                <a:solidFill>
                  <a:schemeClr val="bg1"/>
                </a:solidFill>
              </a:rPr>
              <a:t>&lt;T&gt;	// implements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 via pointer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void open(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char* </a:t>
            </a:r>
            <a:r>
              <a:rPr lang="en-GB" sz="2200" dirty="0" err="1">
                <a:solidFill>
                  <a:schemeClr val="bg1"/>
                </a:solidFill>
              </a:rPr>
              <a:t>file_name</a:t>
            </a:r>
            <a:r>
              <a:rPr lang="en-GB" sz="2200" dirty="0">
                <a:solidFill>
                  <a:schemeClr val="bg1"/>
                </a:solidFill>
              </a:rPr>
              <a:t>);	// sets pointer to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// based on file name extension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93869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(2/12)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Multiple file reading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1099795" y="2666136"/>
            <a:ext cx="10364440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();	// re-implemented to open new file if necessary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private: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JFileScanner</a:t>
            </a:r>
            <a:r>
              <a:rPr lang="en-GB" sz="2200" dirty="0">
                <a:solidFill>
                  <a:schemeClr val="bg1"/>
                </a:solidFill>
              </a:rPr>
              <a:t>&lt;T&gt; scanner;	// worker object	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665518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(3/12)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Parallel file reading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931903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template&lt;type list&gt;	// list of data types read one-to-one in parallel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JParallelFileScanner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&lt;type list&gt;	// implements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// consistent covariant return type with each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&lt;&gt;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typedef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JMultiPointer</a:t>
            </a:r>
            <a:r>
              <a:rPr lang="en-GB" sz="2200" dirty="0">
                <a:solidFill>
                  <a:schemeClr val="bg1"/>
                </a:solidFill>
              </a:rPr>
              <a:t>&lt;type list&gt;  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71463" algn="l"/>
                <a:tab pos="5386388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 next();	// linked pointers to objects according type list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54644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(4/12)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Monte Carlo file reading (e.g. output of </a:t>
            </a:r>
            <a:r>
              <a:rPr lang="en-GB" dirty="0" err="1">
                <a:solidFill>
                  <a:schemeClr val="bg1"/>
                </a:solidFill>
              </a:rPr>
              <a:t>JTriggerEfficiency</a:t>
            </a:r>
            <a:r>
              <a:rPr lang="en-GB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322121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template&lt;&gt;	// optional template arguments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JTriggeredFileScanner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JParallelFileScanner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, …&gt;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typedef </a:t>
            </a:r>
            <a:r>
              <a:rPr lang="en-GB" sz="2200" dirty="0" err="1">
                <a:solidFill>
                  <a:schemeClr val="bg1"/>
                </a:solidFill>
              </a:rPr>
              <a:t>JMultiPointer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, …&gt;  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71463" algn="l"/>
                <a:tab pos="4572000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 next();	// linked pointers to same Monte Carlo and DAQ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{}	// event and optionally also other events 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698308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(5/12)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ROOT </a:t>
            </a:r>
            <a:r>
              <a:rPr lang="nl-NL" dirty="0" err="1">
                <a:solidFill>
                  <a:schemeClr val="bg1"/>
                </a:solidFill>
              </a:rPr>
              <a:t>TTree</a:t>
            </a:r>
            <a:r>
              <a:rPr lang="nl-NL" dirty="0">
                <a:solidFill>
                  <a:schemeClr val="bg1"/>
                </a:solidFill>
              </a:rPr>
              <a:t> reading</a:t>
            </a:r>
            <a:r>
              <a:rPr lang="nl-NL" baseline="30000" dirty="0">
                <a:solidFill>
                  <a:schemeClr val="bg1"/>
                </a:solidFill>
              </a:rPr>
              <a:t>¶</a:t>
            </a:r>
            <a:endParaRPr lang="en-GB" baseline="30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323676"/>
            <a:ext cx="7786683" cy="38164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pointer_type</a:t>
            </a:r>
            <a:r>
              <a:rPr lang="en-GB" sz="2200" dirty="0">
                <a:solidFill>
                  <a:schemeClr val="bg1"/>
                </a:solidFill>
              </a:rPr>
              <a:t> next();	// unordered iteration</a:t>
            </a:r>
          </a:p>
          <a:p>
            <a:pPr>
              <a:tabLst>
                <a:tab pos="271463" algn="l"/>
                <a:tab pos="5021263" algn="l"/>
              </a:tabLst>
            </a:pPr>
            <a:endParaRPr lang="nl-NL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</a:tabLst>
            </a:pP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begin();</a:t>
            </a:r>
            <a:br>
              <a:rPr lang="nl-NL" sz="2200" dirty="0">
                <a:solidFill>
                  <a:schemeClr val="bg1"/>
                </a:solidFill>
              </a:rPr>
            </a:b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end();</a:t>
            </a:r>
            <a:br>
              <a:rPr lang="nl-NL" sz="2200" dirty="0">
                <a:solidFill>
                  <a:schemeClr val="bg1"/>
                </a:solidFill>
              </a:rPr>
            </a:b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 err="1">
                <a:solidFill>
                  <a:schemeClr val="bg1"/>
                </a:solidFill>
              </a:rPr>
              <a:t>rbegin</a:t>
            </a:r>
            <a:r>
              <a:rPr lang="nl-NL" sz="2200" dirty="0">
                <a:solidFill>
                  <a:schemeClr val="bg1"/>
                </a:solidFill>
              </a:rPr>
              <a:t>();</a:t>
            </a:r>
            <a:br>
              <a:rPr lang="nl-NL" sz="2200" dirty="0">
                <a:solidFill>
                  <a:schemeClr val="bg1"/>
                </a:solidFill>
              </a:rPr>
            </a:b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 err="1">
                <a:solidFill>
                  <a:schemeClr val="bg1"/>
                </a:solidFill>
              </a:rPr>
              <a:t>rend</a:t>
            </a:r>
            <a:r>
              <a:rPr lang="nl-NL" sz="2200" dirty="0">
                <a:solidFill>
                  <a:schemeClr val="bg1"/>
                </a:solidFill>
              </a:rPr>
              <a:t>();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6000" y="6454140"/>
            <a:ext cx="652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TTree</a:t>
            </a:r>
            <a:r>
              <a:rPr lang="nl-NL" dirty="0">
                <a:solidFill>
                  <a:schemeClr val="bg1"/>
                </a:solidFill>
              </a:rPr>
              <a:t> parameters are </a:t>
            </a:r>
            <a:r>
              <a:rPr lang="en-GB" dirty="0">
                <a:solidFill>
                  <a:schemeClr val="bg1"/>
                </a:solidFill>
              </a:rPr>
              <a:t>obtained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using method </a:t>
            </a:r>
            <a:r>
              <a:rPr lang="en-GB" dirty="0" err="1">
                <a:solidFill>
                  <a:schemeClr val="bg1"/>
                </a:solidFill>
              </a:rPr>
              <a:t>getTreeParameters</a:t>
            </a:r>
            <a:r>
              <a:rPr lang="en-GB" dirty="0">
                <a:solidFill>
                  <a:schemeClr val="bg1"/>
                </a:solidFill>
              </a:rPr>
              <a:t>().</a:t>
            </a:r>
          </a:p>
        </p:txBody>
      </p:sp>
      <p:cxnSp>
        <p:nvCxnSpPr>
          <p:cNvPr id="8" name="Straight Connector 7"/>
          <p:cNvCxnSpPr>
            <a:endCxn id="6" idx="0"/>
          </p:cNvCxnSpPr>
          <p:nvPr/>
        </p:nvCxnSpPr>
        <p:spPr>
          <a:xfrm>
            <a:off x="1099794" y="6454140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971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(6/12)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ROOT </a:t>
            </a:r>
            <a:r>
              <a:rPr lang="nl-NL" dirty="0" err="1">
                <a:solidFill>
                  <a:schemeClr val="bg1"/>
                </a:solidFill>
              </a:rPr>
              <a:t>TTree</a:t>
            </a:r>
            <a:r>
              <a:rPr lang="nl-NL" dirty="0">
                <a:solidFill>
                  <a:schemeClr val="bg1"/>
                </a:solidFill>
              </a:rPr>
              <a:t> reading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392" y="2317122"/>
            <a:ext cx="10017999" cy="44935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T, class </a:t>
            </a:r>
            <a:r>
              <a:rPr lang="en-GB" sz="2200" dirty="0" err="1">
                <a:solidFill>
                  <a:schemeClr val="bg1"/>
                </a:solidFill>
              </a:rPr>
              <a:t>JEvaluator_t</a:t>
            </a:r>
            <a:r>
              <a:rPr lang="en-GB" sz="2200" dirty="0">
                <a:solidFill>
                  <a:schemeClr val="bg1"/>
                </a:solidFill>
              </a:rPr>
              <a:t>&gt;	// optional template argument for sorting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pointer_type</a:t>
            </a:r>
            <a:r>
              <a:rPr lang="en-GB" sz="2200" dirty="0">
                <a:solidFill>
                  <a:schemeClr val="bg1"/>
                </a:solidFill>
              </a:rPr>
              <a:t> next();	// ordered iteration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Long64_t find(..)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;	// find nearest entry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[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_]iterator begin();	// first	entry according evaluator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[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_]iterator end();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[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_]iterator </a:t>
            </a:r>
            <a:r>
              <a:rPr lang="en-GB" sz="2200" dirty="0" err="1">
                <a:solidFill>
                  <a:schemeClr val="bg1"/>
                </a:solidFill>
              </a:rPr>
              <a:t>rbegin</a:t>
            </a:r>
            <a:r>
              <a:rPr lang="en-GB" sz="2200" dirty="0">
                <a:solidFill>
                  <a:schemeClr val="bg1"/>
                </a:solidFill>
              </a:rPr>
              <a:t>();	// last	entry according evaluator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[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_]iterator rend();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49807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(7/12)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ControlHost</a:t>
            </a:r>
            <a:r>
              <a:rPr lang="en-GB" dirty="0">
                <a:solidFill>
                  <a:schemeClr val="bg1"/>
                </a:solidFill>
              </a:rPr>
              <a:t> reading as client</a:t>
            </a:r>
            <a:r>
              <a:rPr lang="nl-NL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346827"/>
            <a:ext cx="9578648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JNET::</a:t>
            </a:r>
            <a:r>
              <a:rPr lang="en-GB" sz="2200" dirty="0" err="1">
                <a:solidFill>
                  <a:schemeClr val="bg1"/>
                </a:solidFill>
              </a:rPr>
              <a:t>JControlHostObjectIterator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();	// checks for new data within timeout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6000" y="6454140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ControlHost</a:t>
            </a:r>
            <a:r>
              <a:rPr lang="nl-NL" dirty="0">
                <a:solidFill>
                  <a:schemeClr val="bg1"/>
                </a:solidFill>
              </a:rPr>
              <a:t> tag is </a:t>
            </a:r>
            <a:r>
              <a:rPr lang="en-GB" dirty="0">
                <a:solidFill>
                  <a:schemeClr val="bg1"/>
                </a:solidFill>
              </a:rPr>
              <a:t>obtained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using method </a:t>
            </a:r>
            <a:r>
              <a:rPr lang="en-GB" dirty="0" err="1">
                <a:solidFill>
                  <a:schemeClr val="bg1"/>
                </a:solidFill>
              </a:rPr>
              <a:t>getTag</a:t>
            </a:r>
            <a:r>
              <a:rPr lang="en-GB" dirty="0">
                <a:solidFill>
                  <a:schemeClr val="bg1"/>
                </a:solidFill>
              </a:rPr>
              <a:t>().</a:t>
            </a:r>
          </a:p>
        </p:txBody>
      </p:sp>
      <p:cxnSp>
        <p:nvCxnSpPr>
          <p:cNvPr id="7" name="Straight Connector 6"/>
          <p:cNvCxnSpPr>
            <a:endCxn id="6" idx="0"/>
          </p:cNvCxnSpPr>
          <p:nvPr/>
        </p:nvCxnSpPr>
        <p:spPr>
          <a:xfrm>
            <a:off x="1099794" y="6454140"/>
            <a:ext cx="25016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847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(8/12)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ControlHost</a:t>
            </a:r>
            <a:r>
              <a:rPr lang="en-GB" dirty="0">
                <a:solidFill>
                  <a:schemeClr val="bg1"/>
                </a:solidFill>
              </a:rPr>
              <a:t> reading as server</a:t>
            </a:r>
            <a:r>
              <a:rPr lang="nl-NL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795" y="2346827"/>
            <a:ext cx="10325391" cy="28007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JNET::</a:t>
            </a:r>
            <a:r>
              <a:rPr lang="en-GB" sz="2200" dirty="0" err="1">
                <a:solidFill>
                  <a:schemeClr val="bg1"/>
                </a:solidFill>
              </a:rPr>
              <a:t>JLigierObjectIterator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JLigierObjectIterator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port);	// server port</a:t>
            </a:r>
          </a:p>
          <a:p>
            <a:pPr>
              <a:tabLst>
                <a:tab pos="271463" algn="l"/>
                <a:tab pos="5021263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();	// checks for new data from new connection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972761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(9/12)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Printing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761664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JStreamObjectOutput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		// implements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 </a:t>
            </a:r>
            <a:r>
              <a:rPr lang="en-GB" sz="2200" dirty="0" err="1">
                <a:solidFill>
                  <a:schemeClr val="bg1"/>
                </a:solidFill>
              </a:rPr>
              <a:t>JStreamObjectOutput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</a:t>
            </a:r>
            <a:r>
              <a:rPr lang="en-GB" sz="2200" dirty="0" err="1">
                <a:solidFill>
                  <a:schemeClr val="bg1"/>
                </a:solidFill>
              </a:rPr>
              <a:t>ostream</a:t>
            </a:r>
            <a:r>
              <a:rPr lang="en-GB" sz="2200" dirty="0">
                <a:solidFill>
                  <a:schemeClr val="bg1"/>
                </a:solidFill>
              </a:rPr>
              <a:t>&amp;	out,		// output stream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::string&amp;	</a:t>
            </a:r>
            <a:r>
              <a:rPr lang="en-GB" sz="2200" dirty="0" err="1">
                <a:solidFill>
                  <a:schemeClr val="bg1"/>
                </a:solidFill>
              </a:rPr>
              <a:t>sep</a:t>
            </a:r>
            <a:r>
              <a:rPr lang="en-GB" sz="2200" dirty="0">
                <a:solidFill>
                  <a:schemeClr val="bg1"/>
                </a:solidFill>
              </a:rPr>
              <a:t>);		// text between consecutive objects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856588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(10/12)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writing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603929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JFileRecorder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JAccessibleObjectWriter</a:t>
            </a:r>
            <a:r>
              <a:rPr lang="en-GB" sz="2200" dirty="0">
                <a:solidFill>
                  <a:schemeClr val="bg1"/>
                </a:solidFill>
              </a:rPr>
              <a:t>&lt;T&gt;,	// implements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 via pointer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void open(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char* </a:t>
            </a:r>
            <a:r>
              <a:rPr lang="en-GB" sz="2200" dirty="0" err="1">
                <a:solidFill>
                  <a:schemeClr val="bg1"/>
                </a:solidFill>
              </a:rPr>
              <a:t>file_name</a:t>
            </a:r>
            <a:r>
              <a:rPr lang="en-GB" sz="2200" dirty="0">
                <a:solidFill>
                  <a:schemeClr val="bg1"/>
                </a:solidFill>
              </a:rPr>
              <a:t>);	// sets pointer to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// based on file name extension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2106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Interfaces (1/6)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Access to a device (e.g. file)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5572551" cy="229293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JAccessible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is_open</a:t>
            </a:r>
            <a:r>
              <a:rPr lang="en-GB" sz="2200" dirty="0">
                <a:solidFill>
                  <a:schemeClr val="bg1"/>
                </a:solidFill>
              </a:rPr>
              <a:t>() = 0;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void open(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char* </a:t>
            </a:r>
            <a:r>
              <a:rPr lang="en-GB" sz="2200" dirty="0" err="1">
                <a:solidFill>
                  <a:schemeClr val="bg1"/>
                </a:solidFill>
              </a:rPr>
              <a:t>file_name</a:t>
            </a:r>
            <a:r>
              <a:rPr lang="en-GB" sz="2200" dirty="0">
                <a:solidFill>
                  <a:schemeClr val="bg1"/>
                </a:solidFill>
              </a:rPr>
              <a:t>) = 0;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void close() = 0;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541781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(11/12)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ControlHost</a:t>
            </a:r>
            <a:r>
              <a:rPr lang="en-GB" dirty="0">
                <a:solidFill>
                  <a:schemeClr val="bg1"/>
                </a:solidFill>
              </a:rPr>
              <a:t> writing</a:t>
            </a:r>
            <a:r>
              <a:rPr lang="nl-NL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542" y="2349000"/>
            <a:ext cx="6897337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JNET::</a:t>
            </a:r>
            <a:r>
              <a:rPr lang="en-GB" sz="2200" dirty="0" err="1">
                <a:solidFill>
                  <a:schemeClr val="bg1"/>
                </a:solidFill>
              </a:rPr>
              <a:t>JControlHostObjectOutput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bool put(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T&amp; object);	// sends data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6000" y="6454140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ControlHost</a:t>
            </a:r>
            <a:r>
              <a:rPr lang="nl-NL" dirty="0">
                <a:solidFill>
                  <a:schemeClr val="bg1"/>
                </a:solidFill>
              </a:rPr>
              <a:t> tag is </a:t>
            </a:r>
            <a:r>
              <a:rPr lang="en-GB" dirty="0">
                <a:solidFill>
                  <a:schemeClr val="bg1"/>
                </a:solidFill>
              </a:rPr>
              <a:t>obtained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using method </a:t>
            </a:r>
            <a:r>
              <a:rPr lang="en-GB" dirty="0" err="1">
                <a:solidFill>
                  <a:schemeClr val="bg1"/>
                </a:solidFill>
              </a:rPr>
              <a:t>getTag</a:t>
            </a:r>
            <a:r>
              <a:rPr lang="en-GB" dirty="0">
                <a:solidFill>
                  <a:schemeClr val="bg1"/>
                </a:solidFill>
              </a:rPr>
              <a:t>().</a:t>
            </a:r>
          </a:p>
        </p:txBody>
      </p:sp>
      <p:cxnSp>
        <p:nvCxnSpPr>
          <p:cNvPr id="6" name="Straight Connector 5"/>
          <p:cNvCxnSpPr>
            <a:endCxn id="5" idx="0"/>
          </p:cNvCxnSpPr>
          <p:nvPr/>
        </p:nvCxnSpPr>
        <p:spPr>
          <a:xfrm>
            <a:off x="1099794" y="6454140"/>
            <a:ext cx="25016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87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413C5-DE61-4D8C-8C0D-05615A40E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(12/12)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05DDA-A413-42A2-A633-723FA7BAD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Fast access to summary data (singles rates, PMT status, etc.)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741746-0E72-4AFF-9184-5C1DC10D7CF8}"/>
              </a:ext>
            </a:extLst>
          </p:cNvPr>
          <p:cNvSpPr txBox="1"/>
          <p:nvPr/>
        </p:nvSpPr>
        <p:spPr>
          <a:xfrm>
            <a:off x="1099795" y="2666135"/>
            <a:ext cx="10690234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JSummaryFileRouter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US" sz="2200" dirty="0" err="1">
                <a:solidFill>
                  <a:schemeClr val="bg1"/>
                </a:solidFill>
              </a:rPr>
              <a:t>JSummaryFileRouter</a:t>
            </a:r>
            <a:r>
              <a:rPr lang="en-US" sz="2200" dirty="0">
                <a:solidFill>
                  <a:schemeClr val="bg1"/>
                </a:solidFill>
              </a:rPr>
              <a:t>(	const std::string&amp;	</a:t>
            </a:r>
            <a:r>
              <a:rPr lang="en-US" sz="2200" dirty="0" err="1">
                <a:solidFill>
                  <a:schemeClr val="bg1"/>
                </a:solidFill>
              </a:rPr>
              <a:t>file_name</a:t>
            </a:r>
            <a:r>
              <a:rPr lang="en-US" sz="2200" dirty="0">
                <a:solidFill>
                  <a:schemeClr val="bg1"/>
                </a:solidFill>
              </a:rPr>
              <a:t>,	// file name</a:t>
            </a: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US" sz="2200" dirty="0">
                <a:solidFill>
                  <a:schemeClr val="bg1"/>
                </a:solidFill>
              </a:rPr>
              <a:t>		const double	</a:t>
            </a:r>
            <a:r>
              <a:rPr lang="en-US" sz="2200" dirty="0" err="1">
                <a:solidFill>
                  <a:schemeClr val="bg1"/>
                </a:solidFill>
              </a:rPr>
              <a:t>rate_Hz</a:t>
            </a:r>
            <a:r>
              <a:rPr lang="en-US" sz="2200" dirty="0">
                <a:solidFill>
                  <a:schemeClr val="bg1"/>
                </a:solidFill>
              </a:rPr>
              <a:t>);	// default rate</a:t>
            </a: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US" sz="2200" dirty="0">
                <a:solidFill>
                  <a:schemeClr val="bg1"/>
                </a:solidFill>
              </a:rPr>
              <a:t>void update(const </a:t>
            </a:r>
            <a:r>
              <a:rPr lang="en-US" sz="2200" dirty="0" err="1">
                <a:solidFill>
                  <a:schemeClr val="bg1"/>
                </a:solidFill>
              </a:rPr>
              <a:t>JDAQHeader</a:t>
            </a:r>
            <a:r>
              <a:rPr lang="en-US" sz="2200" dirty="0">
                <a:solidFill>
                  <a:schemeClr val="bg1"/>
                </a:solidFill>
              </a:rPr>
              <a:t>&amp; header);	// update internal buffer(s)</a:t>
            </a: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	// </a:t>
            </a:r>
            <a:r>
              <a:rPr lang="en-US" sz="2200" dirty="0">
                <a:solidFill>
                  <a:schemeClr val="bg1"/>
                </a:solidFill>
              </a:rPr>
              <a:t>for given event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JDAQSummaryFrame</a:t>
            </a:r>
            <a:r>
              <a:rPr lang="en-GB" sz="2200" dirty="0">
                <a:solidFill>
                  <a:schemeClr val="bg1"/>
                </a:solidFill>
              </a:rPr>
              <a:t>&amp; </a:t>
            </a:r>
            <a:r>
              <a:rPr lang="en-GB" sz="2200" dirty="0" err="1">
                <a:solidFill>
                  <a:schemeClr val="bg1"/>
                </a:solidFill>
              </a:rPr>
              <a:t>getSummaryFrame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JDAQModuleIdentifier</a:t>
            </a:r>
            <a:r>
              <a:rPr lang="en-GB" sz="2200" dirty="0">
                <a:solidFill>
                  <a:schemeClr val="bg1"/>
                </a:solidFill>
              </a:rPr>
              <a:t>&amp; module);</a:t>
            </a: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095997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(1/4)</a:t>
            </a:r>
            <a:endParaRPr lang="en-GB" dirty="0"/>
          </a:p>
        </p:txBody>
      </p:sp>
      <p:cxnSp>
        <p:nvCxnSpPr>
          <p:cNvPr id="15" name="Straight Connector 14"/>
          <p:cNvCxnSpPr>
            <a:endCxn id="2" idx="2"/>
          </p:cNvCxnSpPr>
          <p:nvPr/>
        </p:nvCxnSpPr>
        <p:spPr>
          <a:xfrm flipV="1">
            <a:off x="5400000" y="1690688"/>
            <a:ext cx="696000" cy="1045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0955" y="1620000"/>
            <a:ext cx="112646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074738" algn="ctr"/>
                <a:tab pos="3222625" algn="ctr"/>
                <a:tab pos="6096000" algn="ctr"/>
                <a:tab pos="9231313" algn="ctr"/>
                <a:tab pos="10131425" algn="ctr"/>
              </a:tabLst>
            </a:pPr>
            <a:r>
              <a:rPr lang="en-GB" sz="2200" b="1" dirty="0">
                <a:solidFill>
                  <a:schemeClr val="bg1"/>
                </a:solidFill>
              </a:rPr>
              <a:t>	data type	type valve	object selector	throughput regulator</a:t>
            </a:r>
            <a:r>
              <a:rPr lang="en-GB" sz="2200" dirty="0">
                <a:solidFill>
                  <a:schemeClr val="bg1"/>
                </a:solidFill>
              </a:rPr>
              <a:t>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340000" y="324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4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4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40000" y="3025458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</a:rPr>
              <a:t>T1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0000" y="4464000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</a:rPr>
              <a:t>T2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0000" y="5904000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</a:rPr>
              <a:t>T3</a:t>
            </a:r>
          </a:p>
        </p:txBody>
      </p:sp>
      <p:sp>
        <p:nvSpPr>
          <p:cNvPr id="16" name="Flowchart: Collate 15"/>
          <p:cNvSpPr/>
          <p:nvPr/>
        </p:nvSpPr>
        <p:spPr>
          <a:xfrm rot="5400000">
            <a:off x="3600000" y="2880000"/>
            <a:ext cx="360000" cy="720000"/>
          </a:xfrm>
          <a:prstGeom prst="flowChartCollate">
            <a:avLst/>
          </a:prstGeom>
          <a:solidFill>
            <a:srgbClr val="FF00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780000" y="288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Delay 18"/>
          <p:cNvSpPr/>
          <p:nvPr/>
        </p:nvSpPr>
        <p:spPr>
          <a:xfrm rot="16200000">
            <a:off x="3600000" y="252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lowchart: Collate 22"/>
          <p:cNvSpPr/>
          <p:nvPr/>
        </p:nvSpPr>
        <p:spPr>
          <a:xfrm rot="5400000">
            <a:off x="3600000" y="4320000"/>
            <a:ext cx="360000" cy="720000"/>
          </a:xfrm>
          <a:prstGeom prst="flowChartCollate">
            <a:avLst/>
          </a:prstGeom>
          <a:solidFill>
            <a:srgbClr val="00FF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780000" y="432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Delay 24"/>
          <p:cNvSpPr/>
          <p:nvPr/>
        </p:nvSpPr>
        <p:spPr>
          <a:xfrm rot="16200000">
            <a:off x="3600000" y="396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lowchart: Collate 26"/>
          <p:cNvSpPr/>
          <p:nvPr/>
        </p:nvSpPr>
        <p:spPr>
          <a:xfrm rot="5400000">
            <a:off x="3600000" y="5760000"/>
            <a:ext cx="360000" cy="720000"/>
          </a:xfrm>
          <a:prstGeom prst="flowChartCollate">
            <a:avLst/>
          </a:prstGeom>
          <a:solidFill>
            <a:srgbClr val="00FF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780000" y="576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Delay 28"/>
          <p:cNvSpPr/>
          <p:nvPr/>
        </p:nvSpPr>
        <p:spPr>
          <a:xfrm rot="16200000">
            <a:off x="3600000" y="540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486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6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94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30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6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702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30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66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702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92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92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900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26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00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94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776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F5F6BCF-9A90-4226-ABDF-4612B5913DFA}"/>
                  </a:ext>
                </a:extLst>
              </p:cNvPr>
              <p:cNvSpPr txBox="1"/>
              <p:nvPr/>
            </p:nvSpPr>
            <p:spPr>
              <a:xfrm>
                <a:off x="9399393" y="6469310"/>
                <a:ext cx="1056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time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F5F6BCF-9A90-4226-ABDF-4612B5913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9393" y="6469310"/>
                <a:ext cx="1056000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6498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(2/4)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Basic pipe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437528"/>
            <a:ext cx="7307321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JPipe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();	// re-implements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&lt;T&gt;	valve;	// open/close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JObjectSelector</a:t>
            </a:r>
            <a:r>
              <a:rPr lang="en-GB" sz="2200" dirty="0">
                <a:solidFill>
                  <a:schemeClr val="bg1"/>
                </a:solidFill>
              </a:rPr>
              <a:t>&lt;T&gt;	selector;	// object selection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JRegulator</a:t>
            </a:r>
            <a:r>
              <a:rPr lang="en-GB" sz="2200" dirty="0">
                <a:solidFill>
                  <a:schemeClr val="bg1"/>
                </a:solidFill>
              </a:rPr>
              <a:t>	regulator;	// regulate throughput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482915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(3/4)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Auxiliary class for multiple sequential pipes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7685181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T, 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N&gt;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JMultiPipe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JPipe</a:t>
            </a:r>
            <a:r>
              <a:rPr lang="en-GB" sz="2200" dirty="0">
                <a:solidFill>
                  <a:schemeClr val="bg1"/>
                </a:solidFill>
              </a:rPr>
              <a:t>&lt;T&gt;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static </a:t>
            </a:r>
            <a:r>
              <a:rPr lang="en-GB" sz="2200" dirty="0" err="1">
                <a:solidFill>
                  <a:schemeClr val="bg1"/>
                </a:solidFill>
              </a:rPr>
              <a:t>JSinglePointer</a:t>
            </a:r>
            <a:r>
              <a:rPr lang="en-GB" sz="2200" dirty="0">
                <a:solidFill>
                  <a:schemeClr val="bg1"/>
                </a:solidFill>
              </a:rPr>
              <a:t>&lt; </a:t>
            </a:r>
            <a:r>
              <a:rPr lang="en-GB" sz="2200" dirty="0" err="1">
                <a:solidFill>
                  <a:schemeClr val="bg1"/>
                </a:solidFill>
              </a:rPr>
              <a:t>JMultiPipe</a:t>
            </a:r>
            <a:r>
              <a:rPr lang="en-GB" sz="2200" dirty="0">
                <a:solidFill>
                  <a:schemeClr val="bg1"/>
                </a:solidFill>
              </a:rPr>
              <a:t>&lt;T&gt; &gt; pipe;	// common usage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661600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(4/4)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Possible syntax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or any combinations hereof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84" y="2391623"/>
            <a:ext cx="10712916" cy="240065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&lt;T&gt;();	// select data type</a:t>
            </a:r>
          </a:p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JObjectSelector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&lt;T&gt;();	// select objects</a:t>
            </a:r>
          </a:p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JRegulator</a:t>
            </a:r>
            <a:r>
              <a:rPr lang="en-GB" sz="2200" dirty="0">
                <a:solidFill>
                  <a:schemeClr val="bg1"/>
                </a:solidFill>
              </a:rPr>
              <a:t>()	|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&lt;T&gt;();	// regulate throughput</a:t>
            </a:r>
          </a:p>
        </p:txBody>
      </p:sp>
    </p:spTree>
    <p:extLst>
      <p:ext uri="{BB962C8B-B14F-4D97-AF65-F5344CB8AC3E}">
        <p14:creationId xmlns:p14="http://schemas.microsoft.com/office/powerpoint/2010/main" val="1253412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JPrint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>
                <a:solidFill>
                  <a:schemeClr val="bg1"/>
                </a:solidFill>
              </a:rPr>
              <a:t>JPrint</a:t>
            </a:r>
            <a:r>
              <a:rPr lang="en-GB" dirty="0">
                <a:solidFill>
                  <a:schemeClr val="bg1"/>
                </a:solidFill>
              </a:rPr>
              <a:t> -f &lt;file name&gt; -C -JDAQ\.\*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will print everything but DAQ data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30608" y="2532803"/>
            <a:ext cx="5478616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5146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5146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JStreamObjectOutput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out(</a:t>
            </a:r>
            <a:r>
              <a:rPr lang="en-GB" sz="2200" dirty="0" err="1">
                <a:solidFill>
                  <a:schemeClr val="bg1"/>
                </a:solidFill>
              </a:rPr>
              <a:t>cout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2514600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 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&lt;&gt;(selection) | out;</a:t>
            </a:r>
          </a:p>
        </p:txBody>
      </p:sp>
    </p:spTree>
    <p:extLst>
      <p:ext uri="{BB962C8B-B14F-4D97-AF65-F5344CB8AC3E}">
        <p14:creationId xmlns:p14="http://schemas.microsoft.com/office/powerpoint/2010/main" val="14410447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JConvert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>
                <a:solidFill>
                  <a:schemeClr val="bg1"/>
                </a:solidFill>
              </a:rPr>
              <a:t>JConvert</a:t>
            </a:r>
            <a:r>
              <a:rPr lang="en-GB" dirty="0">
                <a:solidFill>
                  <a:schemeClr val="bg1"/>
                </a:solidFill>
              </a:rPr>
              <a:t> -f &lt;file name&gt; -C -\.\* -C +</a:t>
            </a:r>
            <a:r>
              <a:rPr lang="en-GB" dirty="0" err="1">
                <a:solidFill>
                  <a:schemeClr val="bg1"/>
                </a:solidFill>
              </a:rPr>
              <a:t>JDAQEvent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will only write DAQ events to output file (e.g. to save disk space)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430608" y="2522490"/>
            <a:ext cx="5641288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 anchorCtr="0">
            <a:spAutoFit/>
          </a:bodyPr>
          <a:lstStyle/>
          <a:p>
            <a:pPr>
              <a:tabLst>
                <a:tab pos="241458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41458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JFileRecorder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414588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 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&lt;&gt;(selection) |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56941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JRegurgitate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Implementation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>
                <a:solidFill>
                  <a:schemeClr val="bg1"/>
                </a:solidFill>
              </a:rPr>
              <a:t>JRegurgitate</a:t>
            </a:r>
            <a:r>
              <a:rPr lang="en-GB" dirty="0">
                <a:solidFill>
                  <a:schemeClr val="bg1"/>
                </a:solidFill>
              </a:rPr>
              <a:t> -f &lt;file name&gt; -H &lt;host name&gt; -C </a:t>
            </a:r>
            <a:r>
              <a:rPr lang="en-GB" dirty="0" err="1">
                <a:solidFill>
                  <a:schemeClr val="bg1"/>
                </a:solidFill>
              </a:rPr>
              <a:t>JDAQEvent</a:t>
            </a:r>
            <a:r>
              <a:rPr lang="en-GB" dirty="0">
                <a:solidFill>
                  <a:schemeClr val="bg1"/>
                </a:solidFill>
              </a:rPr>
              <a:t> -R &lt;rate Hz&gt;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will read DAQ events from the file with given name and sends them to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the </a:t>
            </a: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on given host at specified rate 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0608" y="2551521"/>
            <a:ext cx="6445675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 anchorCtr="0">
            <a:spAutoFit/>
          </a:bodyPr>
          <a:lstStyle/>
          <a:p>
            <a:pPr>
              <a:tabLst>
                <a:tab pos="30432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30432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JControlHostObjectOutput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3043238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 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&lt;&gt;(selection) | regulator |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206630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253485" y="1574077"/>
            <a:ext cx="10124246" cy="44935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64515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sequential access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64515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64515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	// direct access to Monte Carlo </a:t>
            </a:r>
            <a:r>
              <a:rPr lang="en-GB" sz="2200" dirty="0" err="1">
                <a:solidFill>
                  <a:schemeClr val="bg1"/>
                </a:solidFill>
              </a:rPr>
              <a:t>TTree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64515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6451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64515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6451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6451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*	event	=	</a:t>
            </a:r>
            <a:r>
              <a:rPr lang="en-GB" sz="2200" dirty="0" err="1">
                <a:solidFill>
                  <a:schemeClr val="bg1"/>
                </a:solidFill>
              </a:rPr>
              <a:t>in.getEntry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-&gt;</a:t>
            </a:r>
            <a:r>
              <a:rPr lang="en-GB" sz="2200" dirty="0" err="1">
                <a:solidFill>
                  <a:schemeClr val="bg1"/>
                </a:solidFill>
              </a:rPr>
              <a:t>getCounter</a:t>
            </a:r>
            <a:r>
              <a:rPr lang="en-GB" sz="2200" dirty="0">
                <a:solidFill>
                  <a:schemeClr val="bg1"/>
                </a:solidFill>
              </a:rPr>
              <a:t>());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64515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6451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time_converter</a:t>
            </a:r>
            <a:r>
              <a:rPr lang="en-GB" sz="2200" dirty="0">
                <a:solidFill>
                  <a:schemeClr val="bg1"/>
                </a:solidFill>
              </a:rPr>
              <a:t> converter(*event, *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);	// from km3net-dataformat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64515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6451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Hit::t ≈ </a:t>
            </a:r>
            <a:r>
              <a:rPr lang="en-GB" sz="2200" dirty="0" err="1">
                <a:solidFill>
                  <a:schemeClr val="bg1"/>
                </a:solidFill>
              </a:rPr>
              <a:t>converter.getTime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getTime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::</a:t>
            </a:r>
            <a:r>
              <a:rPr lang="en-GB" sz="2200" dirty="0" err="1">
                <a:solidFill>
                  <a:schemeClr val="bg1"/>
                </a:solidFill>
              </a:rPr>
              <a:t>getT</a:t>
            </a:r>
            <a:r>
              <a:rPr lang="en-GB" sz="2200" dirty="0">
                <a:solidFill>
                  <a:schemeClr val="bg1"/>
                </a:solidFill>
              </a:rPr>
              <a:t>(), </a:t>
            </a:r>
            <a:r>
              <a:rPr lang="en-GB" sz="2200" dirty="0" err="1">
                <a:solidFill>
                  <a:schemeClr val="bg1"/>
                </a:solidFill>
              </a:rPr>
              <a:t>JCalibration</a:t>
            </a:r>
            <a:r>
              <a:rPr lang="en-GB" sz="2200" dirty="0">
                <a:solidFill>
                  <a:schemeClr val="bg1"/>
                </a:solidFill>
              </a:rPr>
              <a:t>));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6451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6" name="Oval 5"/>
          <p:cNvSpPr/>
          <p:nvPr/>
        </p:nvSpPr>
        <p:spPr>
          <a:xfrm>
            <a:off x="4779151" y="3790186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530147" y="894712"/>
            <a:ext cx="0" cy="72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14052" y="174712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data type to read</a:t>
            </a:r>
          </a:p>
        </p:txBody>
      </p:sp>
    </p:spTree>
    <p:extLst>
      <p:ext uri="{BB962C8B-B14F-4D97-AF65-F5344CB8AC3E}">
        <p14:creationId xmlns:p14="http://schemas.microsoft.com/office/powerpoint/2010/main" val="238874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(2/6)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Rewinding of device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7201" y="2688190"/>
            <a:ext cx="3317575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JRewindable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 virtual void rewind() = 0;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2692136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081967" y="2552510"/>
            <a:ext cx="7995074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JTriggeredFileScanner</a:t>
            </a:r>
            <a:r>
              <a:rPr lang="en-GB" sz="2200" dirty="0">
                <a:solidFill>
                  <a:schemeClr val="bg1"/>
                </a:solidFill>
              </a:rPr>
              <a:t>&lt;&gt;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sequential access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JTriggeredFileScanner</a:t>
            </a:r>
            <a:r>
              <a:rPr lang="en-GB" sz="2200" dirty="0">
                <a:solidFill>
                  <a:schemeClr val="bg1"/>
                </a:solidFill>
              </a:rPr>
              <a:t>&lt;&gt;::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 = 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*	event	=	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761389" y="2290944"/>
            <a:ext cx="0" cy="36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201486" y="1560587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optional types</a:t>
            </a:r>
          </a:p>
        </p:txBody>
      </p:sp>
      <p:sp>
        <p:nvSpPr>
          <p:cNvPr id="8" name="Oval 7"/>
          <p:cNvSpPr/>
          <p:nvPr/>
        </p:nvSpPr>
        <p:spPr>
          <a:xfrm>
            <a:off x="6107657" y="4607296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linked pointers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412457" y="5031152"/>
            <a:ext cx="720000" cy="72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06713" y="4842608"/>
            <a:ext cx="720000" cy="72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963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30309" y="2491877"/>
            <a:ext cx="6546536" cy="28007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&lt;&gt;	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simple file list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JDAQEvaluator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 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 = </a:t>
            </a:r>
            <a:r>
              <a:rPr lang="en-GB" sz="2200" dirty="0" err="1">
                <a:solidFill>
                  <a:schemeClr val="bg1"/>
                </a:solidFill>
              </a:rPr>
              <a:t>in.next</a:t>
            </a:r>
            <a:r>
              <a:rPr lang="en-GB" sz="2200" dirty="0">
                <a:solidFill>
                  <a:schemeClr val="bg1"/>
                </a:solidFill>
              </a:rPr>
              <a:t>();	// time ordered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313710" y="2068982"/>
            <a:ext cx="0" cy="108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699542" y="1341570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optional sorter</a:t>
            </a:r>
          </a:p>
        </p:txBody>
      </p:sp>
    </p:spTree>
    <p:extLst>
      <p:ext uri="{BB962C8B-B14F-4D97-AF65-F5344CB8AC3E}">
        <p14:creationId xmlns:p14="http://schemas.microsoft.com/office/powerpoint/2010/main" val="287745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24561" y="1684432"/>
            <a:ext cx="6241773" cy="44935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{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{}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ClassDef</a:t>
            </a:r>
            <a:r>
              <a:rPr lang="en-GB" sz="2200" dirty="0">
                <a:solidFill>
                  <a:schemeClr val="bg1"/>
                </a:solidFill>
              </a:rPr>
              <a:t>(A,1); 	// needed by ROOT I/O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// Existence of following method makes </a:t>
            </a:r>
            <a:r>
              <a:rPr lang="en-GB" sz="2200" dirty="0" err="1">
                <a:solidFill>
                  <a:schemeClr val="bg1"/>
                </a:solidFill>
              </a:rPr>
              <a:t>ROOT</a:t>
            </a:r>
            <a:r>
              <a:rPr lang="en-GB" sz="2200" dirty="0" err="1">
                <a:solidFill>
                  <a:schemeClr val="bg1"/>
                </a:solidFill>
                <a:sym typeface="Symbol" panose="05050102010706020507" pitchFamily="18" charset="2"/>
              </a:rPr>
              <a:t>Jpp</a:t>
            </a:r>
            <a:b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</a:br>
            <a: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  <a:t>//</a:t>
            </a:r>
            <a:r>
              <a:rPr lang="en-GB" sz="2200" dirty="0">
                <a:solidFill>
                  <a:schemeClr val="bg1"/>
                </a:solidFill>
              </a:rPr>
              <a:t> use a </a:t>
            </a:r>
            <a:r>
              <a:rPr lang="en-GB" sz="2200" dirty="0" err="1">
                <a:solidFill>
                  <a:schemeClr val="bg1"/>
                </a:solidFill>
              </a:rPr>
              <a:t>TTree</a:t>
            </a:r>
            <a:r>
              <a:rPr lang="en-GB" sz="2200" dirty="0">
                <a:solidFill>
                  <a:schemeClr val="bg1"/>
                </a:solidFill>
              </a:rPr>
              <a:t> for I/O of A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inline </a:t>
            </a:r>
            <a:r>
              <a:rPr lang="en-GB" sz="2200" dirty="0" err="1">
                <a:solidFill>
                  <a:schemeClr val="bg1"/>
                </a:solidFill>
              </a:rPr>
              <a:t>JTreeParameters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getTreeParameters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JType</a:t>
            </a:r>
            <a:r>
              <a:rPr lang="en-GB" sz="2200" dirty="0">
                <a:solidFill>
                  <a:schemeClr val="bg1"/>
                </a:solidFill>
              </a:rPr>
              <a:t>&lt;A&gt;)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return </a:t>
            </a:r>
            <a:r>
              <a:rPr lang="en-GB" sz="2200" dirty="0" err="1">
                <a:solidFill>
                  <a:schemeClr val="bg1"/>
                </a:solidFill>
              </a:rPr>
              <a:t>JTreeParameters</a:t>
            </a:r>
            <a:r>
              <a:rPr lang="en-GB" sz="2200" dirty="0">
                <a:solidFill>
                  <a:schemeClr val="bg1"/>
                </a:solidFill>
              </a:rPr>
              <a:t>(“A", “This is A::a", “a", 0);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311349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41628" y="1556430"/>
            <a:ext cx="7789376" cy="517064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&lt;A&gt;	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JFileRecorder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	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	// type list includes A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A* a = 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// possibly modify a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    </a:t>
            </a:r>
            <a:r>
              <a:rPr lang="en-GB" sz="2200" dirty="0" err="1">
                <a:solidFill>
                  <a:schemeClr val="bg1"/>
                </a:solidFill>
              </a:rPr>
              <a:t>outputFile.put</a:t>
            </a:r>
            <a:r>
              <a:rPr lang="en-GB" sz="2200" dirty="0">
                <a:solidFill>
                  <a:schemeClr val="bg1"/>
                </a:solidFill>
              </a:rPr>
              <a:t>(*a);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JRemove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, A&gt;::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io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io</a:t>
            </a:r>
            <a:r>
              <a:rPr lang="en-GB" sz="2200" dirty="0">
                <a:solidFill>
                  <a:schemeClr val="bg1"/>
                </a:solidFill>
              </a:rPr>
              <a:t> &gt;&gt;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		// copy everything but A</a:t>
            </a:r>
          </a:p>
        </p:txBody>
      </p:sp>
    </p:spTree>
    <p:extLst>
      <p:ext uri="{BB962C8B-B14F-4D97-AF65-F5344CB8AC3E}">
        <p14:creationId xmlns:p14="http://schemas.microsoft.com/office/powerpoint/2010/main" val="17431661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136000" y="2349000"/>
            <a:ext cx="7942752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sequential access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JDAQSummaryslice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JDAQEvaluator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JDAQSummaryslice</a:t>
            </a:r>
            <a:r>
              <a:rPr lang="en-GB" sz="2200" dirty="0">
                <a:solidFill>
                  <a:schemeClr val="bg1"/>
                </a:solidFill>
              </a:rPr>
              <a:t>*	slice	=	</a:t>
            </a:r>
            <a:r>
              <a:rPr lang="en-GB" sz="2200" dirty="0" err="1">
                <a:solidFill>
                  <a:schemeClr val="bg1"/>
                </a:solidFill>
              </a:rPr>
              <a:t>in.find</a:t>
            </a:r>
            <a:r>
              <a:rPr lang="en-GB" sz="2200" dirty="0">
                <a:solidFill>
                  <a:schemeClr val="bg1"/>
                </a:solidFill>
              </a:rPr>
              <a:t>(*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);	// same frame index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0395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(3/6)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792673"/>
            <a:ext cx="10515600" cy="435133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Input of objects</a:t>
            </a:r>
            <a:r>
              <a:rPr lang="en-GB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6398546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  <a:br>
              <a:rPr lang="en-GB" sz="2200" dirty="0">
                <a:solidFill>
                  <a:schemeClr val="bg1"/>
                </a:solidFill>
              </a:rPr>
            </a:b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typedef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JPointer</a:t>
            </a:r>
            <a:r>
              <a:rPr lang="en-GB" sz="2200" dirty="0">
                <a:solidFill>
                  <a:schemeClr val="bg1"/>
                </a:solidFill>
              </a:rPr>
              <a:t>&lt;T&gt;  </a:t>
            </a:r>
            <a:r>
              <a:rPr lang="en-GB" sz="2200" dirty="0" err="1">
                <a:solidFill>
                  <a:schemeClr val="bg1"/>
                </a:solidFill>
              </a:rPr>
              <a:t>pointer_type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 = 0;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pointer_type</a:t>
            </a:r>
            <a:r>
              <a:rPr lang="en-GB" sz="2200" dirty="0">
                <a:solidFill>
                  <a:schemeClr val="bg1"/>
                </a:solidFill>
              </a:rPr>
              <a:t> next() = 0;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&amp; operator&gt;&gt;(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&lt;T&gt;&amp;);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5" name="Right Brace 4"/>
          <p:cNvSpPr/>
          <p:nvPr/>
        </p:nvSpPr>
        <p:spPr>
          <a:xfrm>
            <a:off x="7665188" y="4414858"/>
            <a:ext cx="155448" cy="756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3927" y="4543450"/>
            <a:ext cx="1978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input iteration</a:t>
            </a:r>
          </a:p>
        </p:txBody>
      </p:sp>
      <p:sp>
        <p:nvSpPr>
          <p:cNvPr id="7" name="Right Brace 6"/>
          <p:cNvSpPr/>
          <p:nvPr/>
        </p:nvSpPr>
        <p:spPr>
          <a:xfrm>
            <a:off x="7666908" y="5405631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169337" y="5329016"/>
            <a:ext cx="3529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copy all data types in </a:t>
            </a:r>
            <a:r>
              <a:rPr lang="en-GB" sz="2400" u="sng" dirty="0">
                <a:solidFill>
                  <a:schemeClr val="bg1"/>
                </a:solidFill>
              </a:rPr>
              <a:t>input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56000" y="6454140"/>
            <a:ext cx="398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 Template parameter may be a type list.</a:t>
            </a: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1099794" y="6454140"/>
            <a:ext cx="194870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14"/>
          <p:cNvSpPr/>
          <p:nvPr/>
        </p:nvSpPr>
        <p:spPr>
          <a:xfrm>
            <a:off x="7664589" y="3751311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8167018" y="3674696"/>
            <a:ext cx="1600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return type</a:t>
            </a:r>
            <a:endParaRPr lang="en-GB" sz="24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884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(4/6)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Extensions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8800" y="4752000"/>
            <a:ext cx="4190827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JRewindable</a:t>
            </a:r>
            <a:r>
              <a:rPr lang="en-GB" sz="2200" dirty="0">
                <a:solidFill>
                  <a:schemeClr val="bg1"/>
                </a:solidFill>
              </a:rPr>
              <a:t>    &lt;T&gt;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8800" y="2680424"/>
            <a:ext cx="4208781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JAccessibleObjectIterator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JAccessible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</p:spTree>
    <p:extLst>
      <p:ext uri="{BB962C8B-B14F-4D97-AF65-F5344CB8AC3E}">
        <p14:creationId xmlns:p14="http://schemas.microsoft.com/office/powerpoint/2010/main" val="11057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(5/6)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Output of objects</a:t>
            </a:r>
            <a:r>
              <a:rPr lang="en-GB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7201" y="2688190"/>
            <a:ext cx="6398546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put(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T&amp; object) = 0;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&amp; operator&lt;&lt;(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&lt;T&gt;&amp;);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704042" y="3550678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132995" y="3488351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6" name="Right Brace 5"/>
          <p:cNvSpPr/>
          <p:nvPr/>
        </p:nvSpPr>
        <p:spPr>
          <a:xfrm>
            <a:off x="7704042" y="4427950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132995" y="4350183"/>
            <a:ext cx="3723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copy all data types in </a:t>
            </a:r>
            <a:r>
              <a:rPr lang="en-GB" sz="2400" u="sng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56000" y="6454140"/>
            <a:ext cx="398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 Template parameter may be a type list.</a:t>
            </a: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1099794" y="6454140"/>
            <a:ext cx="194870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345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(6/6)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Extensions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8800" y="2680424"/>
            <a:ext cx="4162037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JAccessibleObjectOutput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JAccessible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</p:spTree>
    <p:extLst>
      <p:ext uri="{BB962C8B-B14F-4D97-AF65-F5344CB8AC3E}">
        <p14:creationId xmlns:p14="http://schemas.microsoft.com/office/powerpoint/2010/main" val="146766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formats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nl-NL" dirty="0">
                <a:solidFill>
                  <a:schemeClr val="bg1"/>
                </a:solidFill>
              </a:rPr>
              <a:t>		</a:t>
            </a:r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>
                <a:solidFill>
                  <a:schemeClr val="bg1"/>
                </a:solidFill>
              </a:rPr>
              <a:t>				</a:t>
            </a: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34641"/>
              </p:ext>
            </p:extLst>
          </p:nvPr>
        </p:nvGraphicFramePr>
        <p:xfrm>
          <a:off x="2135999" y="1628686"/>
          <a:ext cx="8280002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4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2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200" b="1" dirty="0">
                          <a:solidFill>
                            <a:schemeClr val="bg1"/>
                          </a:solidFill>
                        </a:rPr>
                        <a:t>file name extension</a:t>
                      </a:r>
                      <a:endParaRPr lang="en-GB" sz="2200" b="1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1" dirty="0">
                          <a:solidFill>
                            <a:schemeClr val="bg1"/>
                          </a:solidFill>
                        </a:rPr>
                        <a:t>format</a:t>
                      </a:r>
                      <a:endParaRPr lang="en-GB" sz="2200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200" b="1" dirty="0">
                          <a:solidFill>
                            <a:schemeClr val="bg1"/>
                          </a:solidFill>
                        </a:rPr>
                        <a:t>data types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evt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Monte Carlo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.root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ROOT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Monte Carlo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DAQ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</a:rPr>
                        <a:t>trigger parameters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</a:rPr>
                        <a:t>meta information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detx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ASCII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det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ASCII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gz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gzip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Monte Carlo</a:t>
                      </a:r>
                      <a:br>
                        <a:rPr lang="nl-NL" sz="22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.txt 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trigger parameters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PMT parameters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dat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binary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DAQ</a:t>
                      </a:r>
                      <a:br>
                        <a:rPr lang="en-GB" sz="22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detector calibration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853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formats (2/2)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ROOT I/O</a:t>
            </a:r>
          </a:p>
          <a:p>
            <a:pPr marL="971550" lvl="1" indent="-514350">
              <a:buFont typeface="+mj-lt"/>
              <a:buAutoNum type="romanLcPeriod"/>
              <a:tabLst>
                <a:tab pos="2414588" algn="l"/>
              </a:tabLst>
            </a:pPr>
            <a:r>
              <a:rPr lang="en-GB" dirty="0" err="1">
                <a:solidFill>
                  <a:schemeClr val="bg1"/>
                </a:solidFill>
              </a:rPr>
              <a:t>TTree</a:t>
            </a:r>
            <a:r>
              <a:rPr lang="en-GB" dirty="0">
                <a:solidFill>
                  <a:schemeClr val="bg1"/>
                </a:solidFill>
              </a:rPr>
              <a:t>	events, time slices, etc.</a:t>
            </a:r>
          </a:p>
          <a:p>
            <a:pPr marL="971550" lvl="1" indent="-514350">
              <a:buFont typeface="+mj-lt"/>
              <a:buAutoNum type="romanLcPeriod"/>
              <a:tabLst>
                <a:tab pos="2414588" algn="l"/>
              </a:tabLst>
            </a:pPr>
            <a:r>
              <a:rPr lang="en-GB" dirty="0" err="1">
                <a:solidFill>
                  <a:schemeClr val="bg1"/>
                </a:solidFill>
              </a:rPr>
              <a:t>TObject</a:t>
            </a:r>
            <a:r>
              <a:rPr lang="en-GB" dirty="0">
                <a:solidFill>
                  <a:schemeClr val="bg1"/>
                </a:solidFill>
              </a:rPr>
              <a:t>	meta data, trigger parameters, etc.</a:t>
            </a:r>
          </a:p>
          <a:p>
            <a:r>
              <a:rPr lang="en-GB" dirty="0" err="1">
                <a:solidFill>
                  <a:schemeClr val="bg1"/>
                </a:solidFill>
              </a:rPr>
              <a:t>TTree</a:t>
            </a:r>
            <a:r>
              <a:rPr lang="en-GB" dirty="0">
                <a:solidFill>
                  <a:schemeClr val="bg1"/>
                </a:solidFill>
              </a:rPr>
              <a:t> configured using data structure </a:t>
            </a:r>
            <a:r>
              <a:rPr lang="en-GB" dirty="0" err="1">
                <a:solidFill>
                  <a:schemeClr val="bg1"/>
                </a:solidFill>
              </a:rPr>
              <a:t>JTreeParameters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err="1">
                <a:solidFill>
                  <a:schemeClr val="bg1"/>
                </a:solidFill>
              </a:rPr>
              <a:t>TTree</a:t>
            </a:r>
            <a:r>
              <a:rPr lang="en-GB" dirty="0">
                <a:solidFill>
                  <a:schemeClr val="bg1"/>
                </a:solidFill>
              </a:rPr>
              <a:t>/Branch name, split level, compression level, etc.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availability of method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err="1">
                <a:solidFill>
                  <a:schemeClr val="bg1"/>
                </a:solidFill>
              </a:rPr>
              <a:t>JTreeParameters</a:t>
            </a:r>
            <a:r>
              <a:rPr lang="en-GB" dirty="0">
                <a:solidFill>
                  <a:schemeClr val="bg1"/>
                </a:solidFill>
              </a:rPr>
              <a:t>  </a:t>
            </a:r>
            <a:r>
              <a:rPr lang="en-GB" dirty="0" err="1">
                <a:solidFill>
                  <a:schemeClr val="bg1"/>
                </a:solidFill>
              </a:rPr>
              <a:t>getTreeParameters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JType</a:t>
            </a:r>
            <a:r>
              <a:rPr lang="en-GB" dirty="0">
                <a:solidFill>
                  <a:schemeClr val="bg1"/>
                </a:solidFill>
              </a:rPr>
              <a:t>&lt;data type&gt;);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instructs </a:t>
            </a:r>
            <a:r>
              <a:rPr lang="en-GB" dirty="0" err="1">
                <a:solidFill>
                  <a:schemeClr val="bg1"/>
                </a:solidFill>
              </a:rPr>
              <a:t>Jpp</a:t>
            </a:r>
            <a:r>
              <a:rPr lang="en-GB" dirty="0">
                <a:solidFill>
                  <a:schemeClr val="bg1"/>
                </a:solidFill>
              </a:rPr>
              <a:t> I/O to use corresponding ROOT </a:t>
            </a:r>
            <a:r>
              <a:rPr lang="en-GB" dirty="0" err="1">
                <a:solidFill>
                  <a:schemeClr val="bg1"/>
                </a:solidFill>
              </a:rPr>
              <a:t>TTree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All ROOT </a:t>
            </a:r>
            <a:r>
              <a:rPr lang="en-GB" dirty="0" err="1">
                <a:solidFill>
                  <a:schemeClr val="bg1"/>
                </a:solidFill>
              </a:rPr>
              <a:t>TTree’s</a:t>
            </a:r>
            <a:r>
              <a:rPr lang="en-GB" dirty="0">
                <a:solidFill>
                  <a:schemeClr val="bg1"/>
                </a:solidFill>
              </a:rPr>
              <a:t> for KM3NeT (and Antares) data types are defined in include file </a:t>
            </a:r>
            <a:r>
              <a:rPr lang="en-GB" dirty="0" err="1">
                <a:solidFill>
                  <a:schemeClr val="bg1"/>
                </a:solidFill>
              </a:rPr>
              <a:t>JSupport.hh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preserves modularity of auxiliary classes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419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2153</Words>
  <Application>Microsoft Office PowerPoint</Application>
  <PresentationFormat>Widescreen</PresentationFormat>
  <Paragraphs>380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Symbol</vt:lpstr>
      <vt:lpstr>Wingdings</vt:lpstr>
      <vt:lpstr>Office Theme</vt:lpstr>
      <vt:lpstr>Jpp I/O</vt:lpstr>
      <vt:lpstr>Interfaces (1/6)</vt:lpstr>
      <vt:lpstr>Interfaces (2/6)</vt:lpstr>
      <vt:lpstr>Interfaces (3/6)</vt:lpstr>
      <vt:lpstr>Interfaces (4/6)</vt:lpstr>
      <vt:lpstr>Interfaces (5/6)</vt:lpstr>
      <vt:lpstr>Interfaces (6/6)</vt:lpstr>
      <vt:lpstr>File formats (1/2)</vt:lpstr>
      <vt:lpstr>File formats (2/2)</vt:lpstr>
      <vt:lpstr>Implementations (1/12)</vt:lpstr>
      <vt:lpstr>Implementations (2/12)</vt:lpstr>
      <vt:lpstr>Implementations (3/12)</vt:lpstr>
      <vt:lpstr>Implementations (4/12)</vt:lpstr>
      <vt:lpstr>Implementations (5/12)</vt:lpstr>
      <vt:lpstr>Implementations (6/12)</vt:lpstr>
      <vt:lpstr>Implementations (7/12)</vt:lpstr>
      <vt:lpstr>Implementations (8/12)</vt:lpstr>
      <vt:lpstr>Implementations (9/12)</vt:lpstr>
      <vt:lpstr>Implementations (10/12)</vt:lpstr>
      <vt:lpstr>Implementations (11/12)</vt:lpstr>
      <vt:lpstr>Implementations (12/12)</vt:lpstr>
      <vt:lpstr>Pipes (1/4)</vt:lpstr>
      <vt:lpstr>Pipes (2/4)</vt:lpstr>
      <vt:lpstr>Pipes (3/4)</vt:lpstr>
      <vt:lpstr>Pipes (4/4)</vt:lpstr>
      <vt:lpstr>JPrint</vt:lpstr>
      <vt:lpstr>JConvert</vt:lpstr>
      <vt:lpstr>JRegurgitate</vt:lpstr>
      <vt:lpstr>Example 1</vt:lpstr>
      <vt:lpstr>Example 2</vt:lpstr>
      <vt:lpstr>Example 3</vt:lpstr>
      <vt:lpstr>Example 4</vt:lpstr>
      <vt:lpstr>Example 5</vt:lpstr>
      <vt:lpstr>Example 6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Maarten de Jong</cp:lastModifiedBy>
  <cp:revision>215</cp:revision>
  <dcterms:created xsi:type="dcterms:W3CDTF">2018-03-30T06:52:14Z</dcterms:created>
  <dcterms:modified xsi:type="dcterms:W3CDTF">2021-02-20T13:08:43Z</dcterms:modified>
</cp:coreProperties>
</file>