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67" r:id="rId4"/>
    <p:sldId id="276" r:id="rId5"/>
    <p:sldId id="263" r:id="rId6"/>
    <p:sldId id="264" r:id="rId7"/>
    <p:sldId id="265" r:id="rId8"/>
    <p:sldId id="282" r:id="rId9"/>
    <p:sldId id="262" r:id="rId10"/>
    <p:sldId id="266" r:id="rId11"/>
    <p:sldId id="271" r:id="rId12"/>
    <p:sldId id="268" r:id="rId13"/>
    <p:sldId id="269" r:id="rId14"/>
    <p:sldId id="270" r:id="rId15"/>
    <p:sldId id="281" r:id="rId16"/>
    <p:sldId id="278" r:id="rId17"/>
    <p:sldId id="280" r:id="rId18"/>
    <p:sldId id="279" r:id="rId19"/>
    <p:sldId id="274" r:id="rId20"/>
    <p:sldId id="275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1AAD9-EA4E-41A8-96A0-5235F720AA1E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8BA2-E805-4920-9A97-28E13EEA7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6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8BA2-E805-4920-9A97-28E13EEA77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7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8BA2-E805-4920-9A97-28E13EEA77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1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D37-D998-4F53-A903-AC7473543B86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9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D885-95AF-4E17-8CF3-A73BD8F45070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0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7781-823A-4788-9E30-1EECB7A846A2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6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316F-90FB-4134-B1A4-A63176678074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19C-5B18-4C9A-8C37-EB74DA841493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2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28E4-A317-422E-8043-F354CF803CFD}" type="datetime1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60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ED0-9666-4DB4-BC03-1390E3246B0F}" type="datetime1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7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253D-021D-4A5E-B03F-49859D34E7BF}" type="datetime1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1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2A57-ED41-4253-BCF1-14E25B343155}" type="datetime1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C487-087A-4D8B-A23E-9D7C812BD51D}" type="datetime1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13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269-D89A-482B-90BB-6A0B294C9FD5}" type="datetime1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7497-C5CD-4CC1-A0B5-B1FD7DCC9248}" type="datetime1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8594-E21D-435B-BB4C-DE814B61C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gif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err="1">
                <a:solidFill>
                  <a:schemeClr val="bg1"/>
                </a:solidFill>
              </a:rPr>
              <a:t>JPMTAnalogueSignalProcessor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analogue signal processor in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28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800000"/>
            <a:ext cx="5508000" cy="3789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Model (6/6)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Saturation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≅210 </m:t>
                    </m:r>
                    <m:r>
                      <m:rPr>
                        <m:nor/>
                      </m:rP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good agreement</a:t>
                </a: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3" t="9569" r="9929" b="11842"/>
          <a:stretch/>
        </p:blipFill>
        <p:spPr>
          <a:xfrm>
            <a:off x="949168" y="2203424"/>
            <a:ext cx="4556160" cy="3024000"/>
          </a:xfrm>
        </p:spPr>
      </p:pic>
    </p:spTree>
    <p:extLst>
      <p:ext uri="{BB962C8B-B14F-4D97-AF65-F5344CB8AC3E}">
        <p14:creationId xmlns:p14="http://schemas.microsoft.com/office/powerpoint/2010/main" val="304876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Results (1/4)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>
                <a:solidFill>
                  <a:schemeClr val="bg1"/>
                </a:solidFill>
              </a:rPr>
              <a:t>input KM3NeT_00000014_00005282.root (</a:t>
            </a:r>
            <a:r>
              <a:rPr lang="nl-NL" dirty="0">
                <a:solidFill>
                  <a:schemeClr val="bg1"/>
                </a:solidFill>
              </a:rPr>
              <a:t>L0 data)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>
                <a:solidFill>
                  <a:schemeClr val="bg1"/>
                </a:solidFill>
              </a:rPr>
              <a:t>old	=	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trunk (11531)</a:t>
            </a:r>
          </a:p>
          <a:p>
            <a:pPr>
              <a:lnSpc>
                <a:spcPct val="150000"/>
              </a:lnSpc>
              <a:tabLst>
                <a:tab pos="985838" algn="ctr"/>
                <a:tab pos="1171575" algn="l"/>
              </a:tabLst>
            </a:pPr>
            <a:r>
              <a:rPr lang="en-GB" dirty="0">
                <a:solidFill>
                  <a:schemeClr val="bg1"/>
                </a:solidFill>
              </a:rPr>
              <a:t>new	=	this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7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Results (2/4)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old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new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0.88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0.33</a:t>
            </a:r>
          </a:p>
        </p:txBody>
      </p:sp>
    </p:spTree>
    <p:extLst>
      <p:ext uri="{BB962C8B-B14F-4D97-AF65-F5344CB8AC3E}">
        <p14:creationId xmlns:p14="http://schemas.microsoft.com/office/powerpoint/2010/main" val="382646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Results (3/4)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new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0.59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0.37</a:t>
            </a:r>
          </a:p>
        </p:txBody>
      </p:sp>
    </p:spTree>
    <p:extLst>
      <p:ext uri="{BB962C8B-B14F-4D97-AF65-F5344CB8AC3E}">
        <p14:creationId xmlns:p14="http://schemas.microsoft.com/office/powerpoint/2010/main" val="174560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Results (4/4)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new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0000" y="4680000"/>
            <a:ext cx="180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0.43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0.38</a:t>
            </a:r>
          </a:p>
        </p:txBody>
      </p:sp>
    </p:spTree>
    <p:extLst>
      <p:ext uri="{BB962C8B-B14F-4D97-AF65-F5344CB8AC3E}">
        <p14:creationId xmlns:p14="http://schemas.microsoft.com/office/powerpoint/2010/main" val="1910640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L1 data selection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(1/1)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40000" y="2340000"/>
                <a:ext cx="25419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∡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PMT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axes</m:t>
                          </m:r>
                        </m:e>
                      </m:func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000" y="2340000"/>
                <a:ext cx="2541978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0000" y="2340000"/>
                <a:ext cx="25419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∡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PMT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2000">
                              <a:ea typeface="Cambria Math" panose="02040503050406030204" pitchFamily="18" charset="0"/>
                            </a:rPr>
                            <m:t>axes</m:t>
                          </m:r>
                        </m:e>
                      </m:func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≤1.0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000" y="2340000"/>
                <a:ext cx="2541978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33354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0.42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3046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0.48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360" y="6419214"/>
            <a:ext cx="4220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KM3NeT_00000014_00005009.root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44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Comparison L0 – L1 data (1/3)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16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2189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0.89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1461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0.88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0.33</a:t>
            </a:r>
          </a:p>
        </p:txBody>
      </p:sp>
    </p:spTree>
    <p:extLst>
      <p:ext uri="{BB962C8B-B14F-4D97-AF65-F5344CB8AC3E}">
        <p14:creationId xmlns:p14="http://schemas.microsoft.com/office/powerpoint/2010/main" val="983676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Comparison L0 – L1 data (2/3)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L1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2271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0.60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0.38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1097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0.59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0.37</a:t>
            </a:r>
          </a:p>
        </p:txBody>
      </p:sp>
    </p:spTree>
    <p:extLst>
      <p:ext uri="{BB962C8B-B14F-4D97-AF65-F5344CB8AC3E}">
        <p14:creationId xmlns:p14="http://schemas.microsoft.com/office/powerpoint/2010/main" val="1117455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514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Comparison L0 – L1 data (3/3)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18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3046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0.48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0.37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0000" y="4320000"/>
            <a:ext cx="21600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sz="2000" baseline="30000" dirty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	=	1201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gain	=	0.43</a:t>
            </a:r>
          </a:p>
          <a:p>
            <a:pPr indent="85725">
              <a:tabLst>
                <a:tab pos="900113" algn="ctr"/>
                <a:tab pos="107156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spread	=	0.38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7381" y="229184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18864" y="228251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L1</a:t>
            </a:r>
          </a:p>
        </p:txBody>
      </p:sp>
    </p:spTree>
    <p:extLst>
      <p:ext uri="{BB962C8B-B14F-4D97-AF65-F5344CB8AC3E}">
        <p14:creationId xmlns:p14="http://schemas.microsoft.com/office/powerpoint/2010/main" val="1177669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Backward compatibility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New model has less parameters than old model</a:t>
            </a:r>
          </a:p>
          <a:p>
            <a:pPr lvl="1">
              <a:tabLst>
                <a:tab pos="1343025" algn="l"/>
              </a:tabLst>
            </a:pPr>
            <a:r>
              <a:rPr lang="en-GB" dirty="0">
                <a:solidFill>
                  <a:schemeClr val="bg1"/>
                </a:solidFill>
              </a:rPr>
              <a:t>QE; gain; gain spread; rise time; TTS; threshold; </a:t>
            </a:r>
            <a:r>
              <a:rPr lang="en-GB" strike="sngStrike" dirty="0">
                <a:solidFill>
                  <a:schemeClr val="bg1"/>
                </a:solidFill>
              </a:rPr>
              <a:t>offset;</a:t>
            </a:r>
            <a:r>
              <a:rPr lang="en-GB" dirty="0">
                <a:solidFill>
                  <a:schemeClr val="bg1"/>
                </a:solidFill>
              </a:rPr>
              <a:t> slope; </a:t>
            </a:r>
            <a:r>
              <a:rPr lang="en-GB" strike="sngStrike" dirty="0">
                <a:solidFill>
                  <a:schemeClr val="bg1"/>
                </a:solidFill>
              </a:rPr>
              <a:t>curvature; </a:t>
            </a:r>
            <a:r>
              <a:rPr lang="en-GB" dirty="0">
                <a:solidFill>
                  <a:schemeClr val="bg1"/>
                </a:solidFill>
              </a:rPr>
              <a:t>and saturation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I/O of model parameters backward compatible (PMT efficiency file)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QE; gain; gain spread; rise time; TTS and threshold</a:t>
            </a:r>
          </a:p>
          <a:p>
            <a:pPr lvl="1">
              <a:tabLst>
                <a:tab pos="1971675" algn="l"/>
                <a:tab pos="268605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8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440000" y="2340000"/>
            <a:ext cx="900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Signal processing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(1/1)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82533" y="2807370"/>
            <a:ext cx="144000" cy="77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 rot="5400000">
            <a:off x="2045999" y="2793659"/>
            <a:ext cx="793012" cy="792000"/>
            <a:chOff x="1963992" y="1066800"/>
            <a:chExt cx="1237996" cy="1236417"/>
          </a:xfrm>
          <a:noFill/>
        </p:grpSpPr>
        <p:sp>
          <p:nvSpPr>
            <p:cNvPr id="6" name="Freeform 5"/>
            <p:cNvSpPr/>
            <p:nvPr/>
          </p:nvSpPr>
          <p:spPr>
            <a:xfrm flipV="1">
              <a:off x="1968000" y="1691217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63992" y="1066800"/>
              <a:ext cx="1224000" cy="612000"/>
            </a:xfrm>
            <a:custGeom>
              <a:avLst/>
              <a:gdLst>
                <a:gd name="connsiteX0" fmla="*/ 0 w 1061884"/>
                <a:gd name="connsiteY0" fmla="*/ 786580 h 786580"/>
                <a:gd name="connsiteX1" fmla="*/ 117987 w 1061884"/>
                <a:gd name="connsiteY1" fmla="*/ 49161 h 786580"/>
                <a:gd name="connsiteX2" fmla="*/ 619433 w 1061884"/>
                <a:gd name="connsiteY2" fmla="*/ 491612 h 786580"/>
                <a:gd name="connsiteX3" fmla="*/ 1061884 w 1061884"/>
                <a:gd name="connsiteY3" fmla="*/ 565354 h 786580"/>
                <a:gd name="connsiteX0" fmla="*/ 0 w 1061884"/>
                <a:gd name="connsiteY0" fmla="*/ 684616 h 684616"/>
                <a:gd name="connsiteX1" fmla="*/ 117987 w 1061884"/>
                <a:gd name="connsiteY1" fmla="*/ 34595 h 684616"/>
                <a:gd name="connsiteX2" fmla="*/ 619433 w 1061884"/>
                <a:gd name="connsiteY2" fmla="*/ 477046 h 684616"/>
                <a:gd name="connsiteX3" fmla="*/ 1061884 w 1061884"/>
                <a:gd name="connsiteY3" fmla="*/ 550788 h 684616"/>
                <a:gd name="connsiteX0" fmla="*/ 0 w 1061884"/>
                <a:gd name="connsiteY0" fmla="*/ 667622 h 667622"/>
                <a:gd name="connsiteX1" fmla="*/ 117987 w 1061884"/>
                <a:gd name="connsiteY1" fmla="*/ 32167 h 667622"/>
                <a:gd name="connsiteX2" fmla="*/ 619433 w 1061884"/>
                <a:gd name="connsiteY2" fmla="*/ 474618 h 667622"/>
                <a:gd name="connsiteX3" fmla="*/ 1061884 w 1061884"/>
                <a:gd name="connsiteY3" fmla="*/ 548360 h 667622"/>
                <a:gd name="connsiteX0" fmla="*/ 0 w 1211728"/>
                <a:gd name="connsiteY0" fmla="*/ 664787 h 664787"/>
                <a:gd name="connsiteX1" fmla="*/ 267831 w 1211728"/>
                <a:gd name="connsiteY1" fmla="*/ 31762 h 664787"/>
                <a:gd name="connsiteX2" fmla="*/ 769277 w 1211728"/>
                <a:gd name="connsiteY2" fmla="*/ 474213 h 664787"/>
                <a:gd name="connsiteX3" fmla="*/ 1211728 w 1211728"/>
                <a:gd name="connsiteY3" fmla="*/ 547955 h 66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1728" h="664787">
                  <a:moveTo>
                    <a:pt x="0" y="664787"/>
                  </a:moveTo>
                  <a:cubicBezTo>
                    <a:pt x="7374" y="320658"/>
                    <a:pt x="139618" y="63524"/>
                    <a:pt x="267831" y="31762"/>
                  </a:cubicBezTo>
                  <a:cubicBezTo>
                    <a:pt x="396044" y="0"/>
                    <a:pt x="611961" y="388181"/>
                    <a:pt x="769277" y="474213"/>
                  </a:cubicBezTo>
                  <a:cubicBezTo>
                    <a:pt x="926593" y="560245"/>
                    <a:pt x="1069160" y="554100"/>
                    <a:pt x="1211728" y="547955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3093194" y="1678704"/>
              <a:ext cx="216000" cy="1588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77"/>
          <p:cNvGrpSpPr>
            <a:grpSpLocks/>
          </p:cNvGrpSpPr>
          <p:nvPr/>
        </p:nvGrpSpPr>
        <p:grpSpPr bwMode="auto">
          <a:xfrm rot="2382806">
            <a:off x="1740415" y="2671552"/>
            <a:ext cx="442912" cy="61912"/>
            <a:chOff x="2598" y="2028"/>
            <a:chExt cx="279" cy="39"/>
          </a:xfrm>
        </p:grpSpPr>
        <p:grpSp>
          <p:nvGrpSpPr>
            <p:cNvPr id="10" name="Group 642"/>
            <p:cNvGrpSpPr>
              <a:grpSpLocks noChangeAspect="1"/>
            </p:cNvGrpSpPr>
            <p:nvPr/>
          </p:nvGrpSpPr>
          <p:grpSpPr bwMode="auto">
            <a:xfrm rot="5400000">
              <a:off x="2825" y="2015"/>
              <a:ext cx="36" cy="68"/>
              <a:chOff x="288" y="1536"/>
              <a:chExt cx="1152" cy="2304"/>
            </a:xfrm>
          </p:grpSpPr>
          <p:grpSp>
            <p:nvGrpSpPr>
              <p:cNvPr id="34" name="Group 643"/>
              <p:cNvGrpSpPr>
                <a:grpSpLocks noChangeAspect="1"/>
              </p:cNvGrpSpPr>
              <p:nvPr/>
            </p:nvGrpSpPr>
            <p:grpSpPr bwMode="auto">
              <a:xfrm>
                <a:off x="864" y="2688"/>
                <a:ext cx="576" cy="1152"/>
                <a:chOff x="864" y="2688"/>
                <a:chExt cx="576" cy="1152"/>
              </a:xfrm>
            </p:grpSpPr>
            <p:sp>
              <p:nvSpPr>
                <p:cNvPr id="38" name="Arc 644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  <p:sp>
              <p:nvSpPr>
                <p:cNvPr id="39" name="Arc 645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grpSp>
            <p:nvGrpSpPr>
              <p:cNvPr id="35" name="Group 646"/>
              <p:cNvGrpSpPr>
                <a:grpSpLocks noChangeAspect="1"/>
              </p:cNvGrpSpPr>
              <p:nvPr/>
            </p:nvGrpSpPr>
            <p:grpSpPr bwMode="auto">
              <a:xfrm rot="10800000">
                <a:off x="288" y="1536"/>
                <a:ext cx="576" cy="1152"/>
                <a:chOff x="864" y="2688"/>
                <a:chExt cx="576" cy="1152"/>
              </a:xfrm>
            </p:grpSpPr>
            <p:sp>
              <p:nvSpPr>
                <p:cNvPr id="36" name="Arc 647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  <p:sp>
              <p:nvSpPr>
                <p:cNvPr id="37" name="Arc 648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11" name="Group 649"/>
            <p:cNvGrpSpPr>
              <a:grpSpLocks noChangeAspect="1"/>
            </p:cNvGrpSpPr>
            <p:nvPr/>
          </p:nvGrpSpPr>
          <p:grpSpPr bwMode="auto">
            <a:xfrm rot="5400000">
              <a:off x="2686" y="1940"/>
              <a:ext cx="36" cy="212"/>
              <a:chOff x="288" y="1536"/>
              <a:chExt cx="288" cy="1872"/>
            </a:xfrm>
          </p:grpSpPr>
          <p:grpSp>
            <p:nvGrpSpPr>
              <p:cNvPr id="12" name="Group 650"/>
              <p:cNvGrpSpPr>
                <a:grpSpLocks noChangeAspect="1"/>
              </p:cNvGrpSpPr>
              <p:nvPr/>
            </p:nvGrpSpPr>
            <p:grpSpPr bwMode="auto">
              <a:xfrm>
                <a:off x="288" y="1536"/>
                <a:ext cx="288" cy="576"/>
                <a:chOff x="288" y="1536"/>
                <a:chExt cx="1152" cy="2304"/>
              </a:xfrm>
            </p:grpSpPr>
            <p:grpSp>
              <p:nvGrpSpPr>
                <p:cNvPr id="28" name="Group 651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32" name="Arc 652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33" name="Arc 65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29" name="Group 654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30" name="Arc 655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31" name="Arc 656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grpSp>
            <p:nvGrpSpPr>
              <p:cNvPr id="13" name="Group 657"/>
              <p:cNvGrpSpPr>
                <a:grpSpLocks noChangeAspect="1"/>
              </p:cNvGrpSpPr>
              <p:nvPr/>
            </p:nvGrpSpPr>
            <p:grpSpPr bwMode="auto">
              <a:xfrm>
                <a:off x="288" y="2112"/>
                <a:ext cx="288" cy="576"/>
                <a:chOff x="288" y="1536"/>
                <a:chExt cx="1152" cy="2304"/>
              </a:xfrm>
            </p:grpSpPr>
            <p:grpSp>
              <p:nvGrpSpPr>
                <p:cNvPr id="22" name="Group 658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26" name="Arc 659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7" name="Arc 66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23" name="Group 661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24" name="Arc 662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5" name="Arc 663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grpSp>
            <p:nvGrpSpPr>
              <p:cNvPr id="14" name="Group 664"/>
              <p:cNvGrpSpPr>
                <a:grpSpLocks noChangeAspect="1"/>
              </p:cNvGrpSpPr>
              <p:nvPr/>
            </p:nvGrpSpPr>
            <p:grpSpPr bwMode="auto">
              <a:xfrm>
                <a:off x="288" y="2688"/>
                <a:ext cx="288" cy="576"/>
                <a:chOff x="288" y="1536"/>
                <a:chExt cx="1152" cy="2304"/>
              </a:xfrm>
            </p:grpSpPr>
            <p:grpSp>
              <p:nvGrpSpPr>
                <p:cNvPr id="16" name="Group 665"/>
                <p:cNvGrpSpPr>
                  <a:grpSpLocks noChangeAspect="1"/>
                </p:cNvGrpSpPr>
                <p:nvPr/>
              </p:nvGrpSpPr>
              <p:grpSpPr bwMode="auto">
                <a:xfrm>
                  <a:off x="864" y="2688"/>
                  <a:ext cx="576" cy="1152"/>
                  <a:chOff x="864" y="2688"/>
                  <a:chExt cx="576" cy="1152"/>
                </a:xfrm>
              </p:grpSpPr>
              <p:sp>
                <p:nvSpPr>
                  <p:cNvPr id="20" name="Arc 666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21" name="Arc 667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17" name="Group 668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288" y="1536"/>
                  <a:ext cx="576" cy="1152"/>
                  <a:chOff x="864" y="2688"/>
                  <a:chExt cx="576" cy="1152"/>
                </a:xfrm>
              </p:grpSpPr>
              <p:sp>
                <p:nvSpPr>
                  <p:cNvPr id="18" name="Arc 669"/>
                  <p:cNvSpPr>
                    <a:spLocks noChangeAspect="1"/>
                  </p:cNvSpPr>
                  <p:nvPr/>
                </p:nvSpPr>
                <p:spPr bwMode="auto">
                  <a:xfrm>
                    <a:off x="864" y="2688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  <p:sp>
                <p:nvSpPr>
                  <p:cNvPr id="19" name="Arc 670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864" y="3264"/>
                    <a:ext cx="576" cy="5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</p:grpSp>
          <p:sp>
            <p:nvSpPr>
              <p:cNvPr id="15" name="Arc 677"/>
              <p:cNvSpPr>
                <a:spLocks noChangeAspect="1"/>
              </p:cNvSpPr>
              <p:nvPr/>
            </p:nvSpPr>
            <p:spPr bwMode="auto">
              <a:xfrm rot="16200000">
                <a:off x="288" y="3264"/>
                <a:ext cx="144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dirty="0"/>
              </a:p>
            </p:txBody>
          </p:sp>
        </p:grpSp>
      </p:grpSp>
      <p:sp>
        <p:nvSpPr>
          <p:cNvPr id="42" name="Freeform 41"/>
          <p:cNvSpPr/>
          <p:nvPr/>
        </p:nvSpPr>
        <p:spPr>
          <a:xfrm>
            <a:off x="2069329" y="4849103"/>
            <a:ext cx="850837" cy="396000"/>
          </a:xfrm>
          <a:custGeom>
            <a:avLst/>
            <a:gdLst>
              <a:gd name="connsiteX0" fmla="*/ 0 w 1928812"/>
              <a:gd name="connsiteY0" fmla="*/ 140938 h 641252"/>
              <a:gd name="connsiteX1" fmla="*/ 428625 w 1928812"/>
              <a:gd name="connsiteY1" fmla="*/ 155226 h 641252"/>
              <a:gd name="connsiteX2" fmla="*/ 642937 w 1928812"/>
              <a:gd name="connsiteY2" fmla="*/ 641001 h 641252"/>
              <a:gd name="connsiteX3" fmla="*/ 1243012 w 1928812"/>
              <a:gd name="connsiteY3" fmla="*/ 83788 h 641252"/>
              <a:gd name="connsiteX4" fmla="*/ 1928812 w 1928812"/>
              <a:gd name="connsiteY4" fmla="*/ 12351 h 641252"/>
              <a:gd name="connsiteX0" fmla="*/ 0 w 1928812"/>
              <a:gd name="connsiteY0" fmla="*/ 140938 h 641166"/>
              <a:gd name="connsiteX1" fmla="*/ 642937 w 1928812"/>
              <a:gd name="connsiteY1" fmla="*/ 641001 h 641166"/>
              <a:gd name="connsiteX2" fmla="*/ 1243012 w 1928812"/>
              <a:gd name="connsiteY2" fmla="*/ 83788 h 641166"/>
              <a:gd name="connsiteX3" fmla="*/ 1928812 w 1928812"/>
              <a:gd name="connsiteY3" fmla="*/ 12351 h 641166"/>
              <a:gd name="connsiteX0" fmla="*/ 0 w 1928812"/>
              <a:gd name="connsiteY0" fmla="*/ 140938 h 641166"/>
              <a:gd name="connsiteX1" fmla="*/ 642937 w 1928812"/>
              <a:gd name="connsiteY1" fmla="*/ 641001 h 641166"/>
              <a:gd name="connsiteX2" fmla="*/ 1243012 w 1928812"/>
              <a:gd name="connsiteY2" fmla="*/ 83788 h 641166"/>
              <a:gd name="connsiteX3" fmla="*/ 1928812 w 1928812"/>
              <a:gd name="connsiteY3" fmla="*/ 12351 h 641166"/>
              <a:gd name="connsiteX0" fmla="*/ 0 w 1928812"/>
              <a:gd name="connsiteY0" fmla="*/ 140938 h 641141"/>
              <a:gd name="connsiteX1" fmla="*/ 642937 w 1928812"/>
              <a:gd name="connsiteY1" fmla="*/ 641001 h 641141"/>
              <a:gd name="connsiteX2" fmla="*/ 1243012 w 1928812"/>
              <a:gd name="connsiteY2" fmla="*/ 83788 h 641141"/>
              <a:gd name="connsiteX3" fmla="*/ 1928812 w 1928812"/>
              <a:gd name="connsiteY3" fmla="*/ 12351 h 641141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90"/>
              <a:gd name="connsiteX1" fmla="*/ 642937 w 1928812"/>
              <a:gd name="connsiteY1" fmla="*/ 628650 h 628790"/>
              <a:gd name="connsiteX2" fmla="*/ 1928812 w 1928812"/>
              <a:gd name="connsiteY2" fmla="*/ 0 h 628790"/>
              <a:gd name="connsiteX0" fmla="*/ 0 w 1928812"/>
              <a:gd name="connsiteY0" fmla="*/ 128587 h 628782"/>
              <a:gd name="connsiteX1" fmla="*/ 642937 w 1928812"/>
              <a:gd name="connsiteY1" fmla="*/ 628650 h 628782"/>
              <a:gd name="connsiteX2" fmla="*/ 1928812 w 1928812"/>
              <a:gd name="connsiteY2" fmla="*/ 0 h 628782"/>
              <a:gd name="connsiteX0" fmla="*/ 0 w 1885950"/>
              <a:gd name="connsiteY0" fmla="*/ 28574 h 528670"/>
              <a:gd name="connsiteX1" fmla="*/ 642937 w 1885950"/>
              <a:gd name="connsiteY1" fmla="*/ 528637 h 528670"/>
              <a:gd name="connsiteX2" fmla="*/ 1885950 w 1885950"/>
              <a:gd name="connsiteY2" fmla="*/ 0 h 528670"/>
              <a:gd name="connsiteX0" fmla="*/ 0 w 1857375"/>
              <a:gd name="connsiteY0" fmla="*/ 28574 h 528670"/>
              <a:gd name="connsiteX1" fmla="*/ 642937 w 1857375"/>
              <a:gd name="connsiteY1" fmla="*/ 528637 h 528670"/>
              <a:gd name="connsiteX2" fmla="*/ 1857375 w 1857375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514350 w 1728788"/>
              <a:gd name="connsiteY1" fmla="*/ 528637 h 528670"/>
              <a:gd name="connsiteX2" fmla="*/ 1728788 w 1728788"/>
              <a:gd name="connsiteY2" fmla="*/ 0 h 528670"/>
              <a:gd name="connsiteX0" fmla="*/ 0 w 1728788"/>
              <a:gd name="connsiteY0" fmla="*/ 28574 h 528670"/>
              <a:gd name="connsiteX1" fmla="*/ 471487 w 1728788"/>
              <a:gd name="connsiteY1" fmla="*/ 528637 h 528670"/>
              <a:gd name="connsiteX2" fmla="*/ 1728788 w 1728788"/>
              <a:gd name="connsiteY2" fmla="*/ 0 h 528670"/>
              <a:gd name="connsiteX0" fmla="*/ 0 w 2525444"/>
              <a:gd name="connsiteY0" fmla="*/ 16627 h 528648"/>
              <a:gd name="connsiteX1" fmla="*/ 1268143 w 2525444"/>
              <a:gd name="connsiteY1" fmla="*/ 528637 h 528648"/>
              <a:gd name="connsiteX2" fmla="*/ 2525444 w 2525444"/>
              <a:gd name="connsiteY2" fmla="*/ 0 h 528648"/>
              <a:gd name="connsiteX0" fmla="*/ 0 w 2525444"/>
              <a:gd name="connsiteY0" fmla="*/ 16627 h 531019"/>
              <a:gd name="connsiteX1" fmla="*/ 483834 w 2525444"/>
              <a:gd name="connsiteY1" fmla="*/ 188036 h 531019"/>
              <a:gd name="connsiteX2" fmla="*/ 1268143 w 2525444"/>
              <a:gd name="connsiteY2" fmla="*/ 528637 h 531019"/>
              <a:gd name="connsiteX3" fmla="*/ 2525444 w 2525444"/>
              <a:gd name="connsiteY3" fmla="*/ 0 h 531019"/>
              <a:gd name="connsiteX0" fmla="*/ 0 w 2525444"/>
              <a:gd name="connsiteY0" fmla="*/ 16627 h 528885"/>
              <a:gd name="connsiteX1" fmla="*/ 658103 w 2525444"/>
              <a:gd name="connsiteY1" fmla="*/ 68570 h 528885"/>
              <a:gd name="connsiteX2" fmla="*/ 1268143 w 2525444"/>
              <a:gd name="connsiteY2" fmla="*/ 528637 h 528885"/>
              <a:gd name="connsiteX3" fmla="*/ 2525444 w 2525444"/>
              <a:gd name="connsiteY3" fmla="*/ 0 h 528885"/>
              <a:gd name="connsiteX0" fmla="*/ 0 w 2525444"/>
              <a:gd name="connsiteY0" fmla="*/ 16627 h 528885"/>
              <a:gd name="connsiteX1" fmla="*/ 658103 w 2525444"/>
              <a:gd name="connsiteY1" fmla="*/ 68570 h 528885"/>
              <a:gd name="connsiteX2" fmla="*/ 1268143 w 2525444"/>
              <a:gd name="connsiteY2" fmla="*/ 528637 h 528885"/>
              <a:gd name="connsiteX3" fmla="*/ 2525444 w 2525444"/>
              <a:gd name="connsiteY3" fmla="*/ 0 h 528885"/>
              <a:gd name="connsiteX0" fmla="*/ 0 w 2525444"/>
              <a:gd name="connsiteY0" fmla="*/ 16627 h 528658"/>
              <a:gd name="connsiteX1" fmla="*/ 707894 w 2525444"/>
              <a:gd name="connsiteY1" fmla="*/ 20784 h 528658"/>
              <a:gd name="connsiteX2" fmla="*/ 1268143 w 2525444"/>
              <a:gd name="connsiteY2" fmla="*/ 528637 h 528658"/>
              <a:gd name="connsiteX3" fmla="*/ 2525444 w 2525444"/>
              <a:gd name="connsiteY3" fmla="*/ 0 h 528658"/>
              <a:gd name="connsiteX0" fmla="*/ 0 w 2525444"/>
              <a:gd name="connsiteY0" fmla="*/ 16627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22600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22600 h 528654"/>
              <a:gd name="connsiteX1" fmla="*/ 707894 w 2525444"/>
              <a:gd name="connsiteY1" fmla="*/ 20784 h 528654"/>
              <a:gd name="connsiteX2" fmla="*/ 1268143 w 2525444"/>
              <a:gd name="connsiteY2" fmla="*/ 528637 h 528654"/>
              <a:gd name="connsiteX3" fmla="*/ 2525444 w 2525444"/>
              <a:gd name="connsiteY3" fmla="*/ 0 h 528654"/>
              <a:gd name="connsiteX0" fmla="*/ 0 w 2525444"/>
              <a:gd name="connsiteY0" fmla="*/ 10653 h 516693"/>
              <a:gd name="connsiteX1" fmla="*/ 707894 w 2525444"/>
              <a:gd name="connsiteY1" fmla="*/ 8837 h 516693"/>
              <a:gd name="connsiteX2" fmla="*/ 1268143 w 2525444"/>
              <a:gd name="connsiteY2" fmla="*/ 516690 h 516693"/>
              <a:gd name="connsiteX3" fmla="*/ 2525444 w 2525444"/>
              <a:gd name="connsiteY3" fmla="*/ 0 h 516693"/>
              <a:gd name="connsiteX0" fmla="*/ 0 w 2525444"/>
              <a:gd name="connsiteY0" fmla="*/ 10655 h 516695"/>
              <a:gd name="connsiteX1" fmla="*/ 707894 w 2525444"/>
              <a:gd name="connsiteY1" fmla="*/ 8839 h 516695"/>
              <a:gd name="connsiteX2" fmla="*/ 1268143 w 2525444"/>
              <a:gd name="connsiteY2" fmla="*/ 516692 h 516695"/>
              <a:gd name="connsiteX3" fmla="*/ 2525444 w 2525444"/>
              <a:gd name="connsiteY3" fmla="*/ 2 h 516695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10719"/>
              <a:gd name="connsiteX1" fmla="*/ 707894 w 2525444"/>
              <a:gd name="connsiteY1" fmla="*/ 2866 h 510719"/>
              <a:gd name="connsiteX2" fmla="*/ 1268143 w 2525444"/>
              <a:gd name="connsiteY2" fmla="*/ 510719 h 510719"/>
              <a:gd name="connsiteX3" fmla="*/ 2525444 w 2525444"/>
              <a:gd name="connsiteY3" fmla="*/ 3 h 510719"/>
              <a:gd name="connsiteX0" fmla="*/ 0 w 2525444"/>
              <a:gd name="connsiteY0" fmla="*/ 4682 h 502174"/>
              <a:gd name="connsiteX1" fmla="*/ 707894 w 2525444"/>
              <a:gd name="connsiteY1" fmla="*/ 2866 h 502174"/>
              <a:gd name="connsiteX2" fmla="*/ 1183333 w 2525444"/>
              <a:gd name="connsiteY2" fmla="*/ 502174 h 502174"/>
              <a:gd name="connsiteX3" fmla="*/ 2525444 w 2525444"/>
              <a:gd name="connsiteY3" fmla="*/ 3 h 502174"/>
              <a:gd name="connsiteX0" fmla="*/ 0 w 2310669"/>
              <a:gd name="connsiteY0" fmla="*/ 4682 h 502174"/>
              <a:gd name="connsiteX1" fmla="*/ 493119 w 2310669"/>
              <a:gd name="connsiteY1" fmla="*/ 2866 h 502174"/>
              <a:gd name="connsiteX2" fmla="*/ 968558 w 2310669"/>
              <a:gd name="connsiteY2" fmla="*/ 502174 h 502174"/>
              <a:gd name="connsiteX3" fmla="*/ 2310669 w 2310669"/>
              <a:gd name="connsiteY3" fmla="*/ 3 h 502174"/>
              <a:gd name="connsiteX0" fmla="*/ 0 w 2131688"/>
              <a:gd name="connsiteY0" fmla="*/ 4682 h 502174"/>
              <a:gd name="connsiteX1" fmla="*/ 314138 w 2131688"/>
              <a:gd name="connsiteY1" fmla="*/ 2866 h 502174"/>
              <a:gd name="connsiteX2" fmla="*/ 789577 w 2131688"/>
              <a:gd name="connsiteY2" fmla="*/ 502174 h 502174"/>
              <a:gd name="connsiteX3" fmla="*/ 2131688 w 2131688"/>
              <a:gd name="connsiteY3" fmla="*/ 3 h 50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1688" h="502174">
                <a:moveTo>
                  <a:pt x="0" y="4682"/>
                </a:moveTo>
                <a:cubicBezTo>
                  <a:pt x="769056" y="4077"/>
                  <a:pt x="-245469" y="9444"/>
                  <a:pt x="314138" y="2866"/>
                </a:cubicBezTo>
                <a:cubicBezTo>
                  <a:pt x="625077" y="10548"/>
                  <a:pt x="561339" y="502651"/>
                  <a:pt x="789577" y="502174"/>
                </a:cubicBezTo>
                <a:cubicBezTo>
                  <a:pt x="1017815" y="501697"/>
                  <a:pt x="1135135" y="-1247"/>
                  <a:pt x="2131688" y="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 rot="5400000">
            <a:off x="3290420" y="4579103"/>
            <a:ext cx="756000" cy="54000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lIns="0" tIns="0" rIns="0" bIns="180000" rtlCol="0" anchor="ctr" anchorCtr="0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ASIC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00000" y="3780000"/>
            <a:ext cx="8280000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ctr"/>
                <a:tab pos="1800225" algn="ctr"/>
                <a:tab pos="3043238" algn="ctr"/>
                <a:tab pos="4400550" algn="ctr"/>
                <a:tab pos="6643688" algn="ctr"/>
              </a:tabLst>
            </a:pPr>
            <a:r>
              <a:rPr lang="en-GB" dirty="0"/>
              <a:t>	analogue	discriminator	digital	TDC	data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392000" y="4842692"/>
            <a:ext cx="1080000" cy="360000"/>
            <a:chOff x="473443" y="4868935"/>
            <a:chExt cx="1389583" cy="21681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73443" y="4868935"/>
              <a:ext cx="4998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563128" y="4869160"/>
              <a:ext cx="299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83610" y="5085752"/>
              <a:ext cx="57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83610" y="4869160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561952" y="4869160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5940000" y="4500000"/>
            <a:ext cx="72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FPGA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00000" y="4500000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328863" algn="l"/>
              </a:tabLst>
            </a:pPr>
            <a:r>
              <a:rPr lang="en-GB" sz="2000" dirty="0"/>
              <a:t>time of leading edge	[ns]</a:t>
            </a:r>
          </a:p>
          <a:p>
            <a:pPr>
              <a:tabLst>
                <a:tab pos="2328863" algn="l"/>
              </a:tabLst>
            </a:pPr>
            <a:r>
              <a:rPr lang="en-GB" sz="2000" dirty="0"/>
              <a:t>time-over-threshold	[ns]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60203" y="2875369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PMT</a:t>
            </a:r>
          </a:p>
        </p:txBody>
      </p:sp>
    </p:spTree>
    <p:extLst>
      <p:ext uri="{BB962C8B-B14F-4D97-AF65-F5344CB8AC3E}">
        <p14:creationId xmlns:p14="http://schemas.microsoft.com/office/powerpoint/2010/main" val="158591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Backward compatibility (2/2)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Some parameters of new model should have different values</a:t>
                </a:r>
                <a:r>
                  <a:rPr lang="en-GB" baseline="30000" dirty="0">
                    <a:solidFill>
                      <a:schemeClr val="bg1"/>
                    </a:solidFill>
                  </a:rPr>
                  <a:t>¶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threshold	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0.3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	</a:t>
                </a:r>
                <a:r>
                  <a:rPr lang="nl-NL" dirty="0" err="1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pe</a:t>
                </a:r>
                <a:endParaRPr lang="nl-NL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rise time	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8.5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	ns</a:t>
                </a:r>
              </a:p>
              <a:p>
                <a:pPr>
                  <a:tabLst>
                    <a:tab pos="1971675" algn="l"/>
                    <a:tab pos="2686050" algn="l"/>
                  </a:tabLst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Future </a:t>
                </a:r>
                <a:r>
                  <a:rPr lang="en-GB" dirty="0" err="1">
                    <a:solidFill>
                      <a:schemeClr val="bg1"/>
                    </a:solidFill>
                  </a:rPr>
                  <a:t>proofness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marL="914400" lvl="1" indent="-457200">
                  <a:buFont typeface="+mj-lt"/>
                  <a:buAutoNum type="alphaUcPeriod"/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convert existing files by hand</a:t>
                </a:r>
                <a:r>
                  <a:rPr lang="en-GB" baseline="30000" dirty="0">
                    <a:solidFill>
                      <a:schemeClr val="bg1"/>
                    </a:solidFill>
                  </a:rPr>
                  <a:t>§</a:t>
                </a:r>
              </a:p>
              <a:p>
                <a:pPr marL="914400" lvl="1" indent="-457200">
                  <a:buFont typeface="+mj-lt"/>
                  <a:buAutoNum type="alphaUcPeriod"/>
                  <a:tabLst>
                    <a:tab pos="1971675" algn="l"/>
                    <a:tab pos="268605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overwrite threshold and rise time upon reading file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5360" y="6011547"/>
            <a:ext cx="604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5738" algn="l"/>
              </a:tabLst>
            </a:pPr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	Rise times in current PMT files exceeds maximal value.</a:t>
            </a:r>
          </a:p>
          <a:p>
            <a:pPr>
              <a:tabLst>
                <a:tab pos="185738" algn="l"/>
              </a:tabLst>
            </a:pPr>
            <a:r>
              <a:rPr lang="en-GB" sz="2000" baseline="30000" dirty="0">
                <a:solidFill>
                  <a:schemeClr val="bg1"/>
                </a:solidFill>
              </a:rPr>
              <a:t>§</a:t>
            </a:r>
            <a:r>
              <a:rPr lang="en-GB" sz="2000" dirty="0">
                <a:solidFill>
                  <a:schemeClr val="bg1"/>
                </a:solidFill>
              </a:rPr>
              <a:t>	Tool could be provided.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594900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35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Summary &amp; Outlook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GB" dirty="0">
                <a:solidFill>
                  <a:schemeClr val="bg1"/>
                </a:solidFill>
              </a:rPr>
              <a:t>ARCA2 data were taken with too low HVs on various PMTs</a:t>
            </a:r>
          </a:p>
          <a:p>
            <a:pPr lvl="1">
              <a:lnSpc>
                <a:spcPct val="140000"/>
              </a:lnSpc>
            </a:pPr>
            <a:r>
              <a:rPr lang="en-GB" dirty="0">
                <a:solidFill>
                  <a:schemeClr val="bg1"/>
                </a:solidFill>
              </a:rPr>
              <a:t>causes a deficiency, most notably culprit(s) in analysis of depth dependence of atmospheric muons</a:t>
            </a:r>
          </a:p>
          <a:p>
            <a:pPr>
              <a:lnSpc>
                <a:spcPct val="140000"/>
              </a:lnSpc>
            </a:pPr>
            <a:r>
              <a:rPr lang="en-GB" dirty="0">
                <a:solidFill>
                  <a:schemeClr val="bg1"/>
                </a:solidFill>
              </a:rPr>
              <a:t>To measure gain [and gain spread] of PMT,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one needs to </a:t>
            </a:r>
            <a:r>
              <a:rPr lang="en-GB" u="sng" dirty="0">
                <a:solidFill>
                  <a:schemeClr val="bg1"/>
                </a:solidFill>
              </a:rPr>
              <a:t>model</a:t>
            </a:r>
            <a:r>
              <a:rPr lang="en-GB" dirty="0">
                <a:solidFill>
                  <a:schemeClr val="bg1"/>
                </a:solidFill>
              </a:rPr>
              <a:t> time-over-threshold distribution</a:t>
            </a:r>
          </a:p>
          <a:p>
            <a:pPr lvl="1">
              <a:lnSpc>
                <a:spcPct val="140000"/>
              </a:lnSpc>
            </a:pPr>
            <a:r>
              <a:rPr lang="en-GB" dirty="0">
                <a:solidFill>
                  <a:schemeClr val="bg1"/>
                </a:solidFill>
              </a:rPr>
              <a:t>new model seems to reliably work for any gain</a:t>
            </a:r>
          </a:p>
          <a:p>
            <a:pPr lvl="1">
              <a:lnSpc>
                <a:spcPct val="140000"/>
              </a:lnSpc>
            </a:pPr>
            <a:r>
              <a:rPr lang="en-GB" dirty="0">
                <a:solidFill>
                  <a:schemeClr val="bg1"/>
                </a:solidFill>
              </a:rPr>
              <a:t>can be applied to L0 as well as L1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37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Summary &amp; Outlook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Next steps (in this order)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implement the new model as default in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endParaRPr lang="en-GB" dirty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tune common parameters (threshold, rise time and fit range)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test fits on large number of PMTs and runs (à la QE fits)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measure gain per PMT (new)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re-measure QE per PMT (as before, but will yield different values)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simulate detector response (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redo data – Monte Carlo comparisons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9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(2/3)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438848" y="1620000"/>
            <a:ext cx="756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936000" y="2359950"/>
            <a:ext cx="5580000" cy="324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997256" y="3795864"/>
            <a:ext cx="5580000" cy="180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>
            <a:off x="3694704" y="5604480"/>
            <a:ext cx="61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08000" y="2376000"/>
            <a:ext cx="0" cy="32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86575" y="6121399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/>
              <a:t>time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6144114" y="6368427"/>
            <a:ext cx="360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980697" y="4666383"/>
            <a:ext cx="1184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threshold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737152" y="4910288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71424" y="4910288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57598" y="5650891"/>
            <a:ext cx="2180148" cy="387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1900" dirty="0"/>
              <a:t>time-over-threshold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23283" y="3346026"/>
            <a:ext cx="138358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lang="en-GB" sz="2000" dirty="0">
                <a:ea typeface="Cambria Math" panose="02040503050406030204" pitchFamily="18" charset="0"/>
              </a:rPr>
              <a:t>gain spread</a:t>
            </a:r>
          </a:p>
        </p:txBody>
      </p:sp>
      <p:sp>
        <p:nvSpPr>
          <p:cNvPr id="69" name="Freeform 68"/>
          <p:cNvSpPr/>
          <p:nvPr/>
        </p:nvSpPr>
        <p:spPr>
          <a:xfrm>
            <a:off x="3981792" y="3069000"/>
            <a:ext cx="5580000" cy="252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>
            <a:off x="3624000" y="4910288"/>
            <a:ext cx="43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780032" y="3582016"/>
            <a:ext cx="900000" cy="0"/>
          </a:xfrm>
          <a:prstGeom prst="line">
            <a:avLst/>
          </a:prstGeom>
          <a:ln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6200000">
            <a:off x="1801065" y="3985503"/>
            <a:ext cx="2018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/>
              <a:t>amplitude [</a:t>
            </a:r>
            <a:r>
              <a:rPr lang="en-GB" sz="2200" dirty="0" err="1"/>
              <a:t>p.e.</a:t>
            </a:r>
            <a:r>
              <a:rPr lang="en-GB" sz="2200" dirty="0"/>
              <a:t>]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804331" y="2766152"/>
            <a:ext cx="0" cy="36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624000" y="3064623"/>
            <a:ext cx="2700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80090" y="4683257"/>
                <a:ext cx="70724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r"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090" y="4683257"/>
                <a:ext cx="707245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316762" y="2837545"/>
                <a:ext cx="36580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r"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762" y="2837545"/>
                <a:ext cx="365805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001744" y="5863272"/>
            <a:ext cx="180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3152" y="5858505"/>
            <a:ext cx="180000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55984" y="2843146"/>
            <a:ext cx="119231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lang="en-GB" sz="2000" dirty="0"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5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4724400" cy="449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(3/3)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4</a:t>
            </a:fld>
            <a:endParaRPr lang="en-GB"/>
          </a:p>
        </p:txBody>
      </p:sp>
      <p:sp>
        <p:nvSpPr>
          <p:cNvPr id="7" name="Curved Down Arrow 6"/>
          <p:cNvSpPr/>
          <p:nvPr/>
        </p:nvSpPr>
        <p:spPr>
          <a:xfrm>
            <a:off x="5220000" y="1582880"/>
            <a:ext cx="2232000" cy="576000"/>
          </a:xfrm>
          <a:prstGeom prst="curvedDownArrow">
            <a:avLst>
              <a:gd name="adj1" fmla="val 25000"/>
              <a:gd name="adj2" fmla="val 77503"/>
              <a:gd name="adj3" fmla="val 3740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0800000">
            <a:off x="5040000" y="5826256"/>
            <a:ext cx="2232000" cy="576000"/>
          </a:xfrm>
          <a:prstGeom prst="curvedDownArrow">
            <a:avLst>
              <a:gd name="adj1" fmla="val 25000"/>
              <a:gd name="adj2" fmla="val 77503"/>
              <a:gd name="adj3" fmla="val 3740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5283" y="1814936"/>
            <a:ext cx="893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charge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76340" y="1797083"/>
            <a:ext cx="2331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time-over-threshold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8864" y="1126125"/>
            <a:ext cx="149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simulation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3671" y="6410167"/>
            <a:ext cx="1505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calibration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24576" y="4149000"/>
            <a:ext cx="3240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27792" y="3928955"/>
            <a:ext cx="1383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gain spread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0288" y="2600440"/>
            <a:ext cx="0" cy="32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21728" y="5794586"/>
            <a:ext cx="617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gain</a:t>
            </a:r>
          </a:p>
        </p:txBody>
      </p:sp>
    </p:spTree>
    <p:extLst>
      <p:ext uri="{BB962C8B-B14F-4D97-AF65-F5344CB8AC3E}">
        <p14:creationId xmlns:p14="http://schemas.microsoft.com/office/powerpoint/2010/main" val="268031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Model (1/6)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Leading edge	=	Gaussian</a:t>
                </a: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l-NL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ox>
                                      <m:boxPr>
                                        <m:ctrlPr>
                                          <a:rPr lang="nl-NL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d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box>
                      </m:sup>
                    </m:sSup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Trailing edge	=	exponent</a:t>
                </a: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l-NL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ox>
                                      <m:boxPr>
                                        <m:ctrlPr>
                                          <a:rPr lang="nl-NL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𝜆</m:t>
                                            </m:r>
                                          </m:num>
                                          <m:den>
                                            <m:r>
                                              <a:rPr lang="nl-NL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d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box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Specification: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𝑝𝑒</m:t>
                        </m:r>
                      </m:sub>
                    </m:sSub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26.4 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ns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NL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NL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GB" dirty="0">
                  <a:solidFill>
                    <a:schemeClr val="bg1"/>
                  </a:solidFill>
                  <a:sym typeface="Wingdings" panose="05000000000000000000" pitchFamily="2" charset="2"/>
                </a:endParaRPr>
              </a:p>
              <a:p>
                <a:pPr lvl="2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relates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00000"/>
                  </a:lnSpc>
                  <a:tabLst>
                    <a:tab pos="2414588" algn="ctr"/>
                    <a:tab pos="2786063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constraints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18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41127" y="2839836"/>
                <a:ext cx="198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  <a:p>
                <a:pPr marL="0"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127" y="2839836"/>
                <a:ext cx="1980000" cy="108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00544" y="4886088"/>
                <a:ext cx="706027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544" y="4886088"/>
                <a:ext cx="706027" cy="423770"/>
              </a:xfrm>
              <a:prstGeom prst="rect">
                <a:avLst/>
              </a:prstGeom>
              <a:blipFill rotWithShape="0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2880000" y="5062832"/>
            <a:ext cx="252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92576" y="5062832"/>
            <a:ext cx="252000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44576" y="4594728"/>
            <a:ext cx="36000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54586" y="4380408"/>
                <a:ext cx="4985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86" y="4380408"/>
                <a:ext cx="498534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1458864" y="2581200"/>
            <a:ext cx="1440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34816" y="2395456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definition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06272" y="3846152"/>
            <a:ext cx="288000" cy="288000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4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Model (2/6)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6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0000" y="1701352"/>
            <a:ext cx="5760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t="6637" r="7841" b="6360"/>
          <a:stretch/>
        </p:blipFill>
        <p:spPr>
          <a:xfrm>
            <a:off x="1168936" y="1980264"/>
            <a:ext cx="4941149" cy="41580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3946" y="6160929"/>
            <a:ext cx="2694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time over threshold [ns]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97802" y="374036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number of hits [</a:t>
            </a:r>
            <a:r>
              <a:rPr lang="en-GB" sz="2000" dirty="0" err="1"/>
              <a:t>a.u</a:t>
            </a:r>
            <a:r>
              <a:rPr lang="en-GB" sz="2000" dirty="0"/>
              <a:t>.]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078"/>
              </p:ext>
            </p:extLst>
          </p:nvPr>
        </p:nvGraphicFramePr>
        <p:xfrm>
          <a:off x="8017740" y="1743304"/>
          <a:ext cx="2330894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peak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27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42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49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56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62</a:t>
                      </a: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Striped Right Arrow 12"/>
          <p:cNvSpPr/>
          <p:nvPr/>
        </p:nvSpPr>
        <p:spPr>
          <a:xfrm rot="5400000">
            <a:off x="8934138" y="5183968"/>
            <a:ext cx="504000" cy="432000"/>
          </a:xfrm>
          <a:prstGeom prst="stripedRightArrow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40080" y="2176646"/>
            <a:ext cx="1633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Bram </a:t>
            </a:r>
            <a:r>
              <a:rPr lang="en-GB" dirty="0" err="1"/>
              <a:t>Schermer</a:t>
            </a:r>
            <a:endParaRPr lang="en-GB" dirty="0"/>
          </a:p>
          <a:p>
            <a:r>
              <a:rPr lang="nl-NL" dirty="0"/>
              <a:t>(</a:t>
            </a:r>
            <a:r>
              <a:rPr lang="nl-NL" dirty="0" err="1"/>
              <a:t>Nikhef</a:t>
            </a:r>
            <a:r>
              <a:rPr lang="nl-NL" dirty="0"/>
              <a:t>)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95680" y="2289755"/>
            <a:ext cx="301686" cy="639381"/>
            <a:chOff x="3851920" y="1802407"/>
            <a:chExt cx="301686" cy="63938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25608" y="1633192"/>
            <a:ext cx="301686" cy="639381"/>
            <a:chOff x="3851920" y="1802407"/>
            <a:chExt cx="301686" cy="639381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19600" y="2587328"/>
            <a:ext cx="301686" cy="639381"/>
            <a:chOff x="3851920" y="1802407"/>
            <a:chExt cx="301686" cy="63938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3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46406" y="4457328"/>
            <a:ext cx="301686" cy="639381"/>
            <a:chOff x="3851920" y="1802407"/>
            <a:chExt cx="301686" cy="63938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5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82760" y="4918709"/>
            <a:ext cx="301686" cy="639381"/>
            <a:chOff x="3851920" y="1802407"/>
            <a:chExt cx="301686" cy="63938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6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7282" y="3788612"/>
            <a:ext cx="301686" cy="639381"/>
            <a:chOff x="3851920" y="1802407"/>
            <a:chExt cx="301686" cy="63938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505592" y="2138013"/>
                <a:ext cx="1476000" cy="576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nl-NL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npe</m:t>
                          </m:r>
                        </m:e>
                      </m:d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nl-NL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2.2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592" y="2138013"/>
                <a:ext cx="1476000" cy="576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3BF43CB-1754-454E-AB60-2CC29C2449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321" y="5806537"/>
            <a:ext cx="187773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4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47244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Model (3/6)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nl-NL" dirty="0">
                    <a:solidFill>
                      <a:schemeClr val="bg1"/>
                    </a:solidFill>
                  </a:rPr>
                  <a:t>kink is equivalent of clipping of voltage at amplifier output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nl-NL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∝ </m:t>
                      </m:r>
                      <m:r>
                        <m:rPr>
                          <m:nor/>
                        </m:rPr>
                        <a:rPr lang="nl-NL">
                          <a:solidFill>
                            <a:schemeClr val="bg1"/>
                          </a:solidFill>
                          <a:ea typeface="Cambria Math" panose="02040503050406030204" pitchFamily="18" charset="0"/>
                        </a:rPr>
                        <m:t>charge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endParaRPr lang="nl-NL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determination of transition point requires iterative procedure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>
                    <a:solidFill>
                      <a:schemeClr val="bg1"/>
                    </a:solidFill>
                  </a:rPr>
                  <a:t>few steps suffices	</a:t>
                </a: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18" r="-3647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7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703408" y="2851879"/>
            <a:ext cx="360000" cy="36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13712" y="2477592"/>
            <a:ext cx="0" cy="28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02141" y="4869000"/>
            <a:ext cx="285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model     forced linearization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600000" y="2137168"/>
            <a:ext cx="72000" cy="504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5984" y="1846121"/>
            <a:ext cx="209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effect of saturation</a:t>
            </a:r>
            <a:r>
              <a:rPr lang="en-GB" baseline="30000" dirty="0"/>
              <a:t>¶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35360" y="6419214"/>
            <a:ext cx="1938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See next slides.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DA1136B-7C53-48FF-A360-E09B5759E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45" y="3031879"/>
            <a:ext cx="1798476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9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Model (4/6)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0000" y="1701352"/>
            <a:ext cx="5760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t="6637" r="7841" b="6360"/>
          <a:stretch/>
        </p:blipFill>
        <p:spPr>
          <a:xfrm>
            <a:off x="1168936" y="1980264"/>
            <a:ext cx="4941149" cy="41580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3946" y="6160929"/>
            <a:ext cx="2694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time over threshold [ns]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97802" y="374036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number of hits [</a:t>
            </a:r>
            <a:r>
              <a:rPr lang="en-GB" sz="2000" dirty="0" err="1"/>
              <a:t>a.u</a:t>
            </a:r>
            <a:r>
              <a:rPr lang="en-GB" sz="2000" dirty="0"/>
              <a:t>.]</a:t>
            </a:r>
          </a:p>
        </p:txBody>
      </p:sp>
      <p:pic>
        <p:nvPicPr>
          <p:cNvPr id="14" name="Picture 13"/>
          <p:cNvPicPr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1" t="11099" r="12426" b="15326"/>
          <a:stretch/>
        </p:blipFill>
        <p:spPr>
          <a:xfrm>
            <a:off x="1476000" y="2286000"/>
            <a:ext cx="4500000" cy="370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081696" y="2008840"/>
            <a:ext cx="108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601680" y="2377576"/>
            <a:ext cx="3282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Model for given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number of photo-electrons</a:t>
            </a:r>
          </a:p>
        </p:txBody>
      </p:sp>
    </p:spTree>
    <p:extLst>
      <p:ext uri="{BB962C8B-B14F-4D97-AF65-F5344CB8AC3E}">
        <p14:creationId xmlns:p14="http://schemas.microsoft.com/office/powerpoint/2010/main" val="72304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Model (5/6)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Saturation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nl-NL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nl-NL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2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time-over-threshold</a:t>
                </a:r>
              </a:p>
              <a:p>
                <a:pPr>
                  <a:lnSpc>
                    <a:spcPct val="150000"/>
                  </a:lnSpc>
                </a:pPr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8594-E21D-435B-BB4C-DE814B61CFE2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800000"/>
            <a:ext cx="5508000" cy="3789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0624" y="462330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J. </a:t>
            </a:r>
            <a:r>
              <a:rPr lang="en-GB" dirty="0" err="1"/>
              <a:t>Reubelt</a:t>
            </a:r>
            <a:r>
              <a:rPr lang="en-GB" dirty="0"/>
              <a:t> (Erlangen)</a:t>
            </a:r>
          </a:p>
        </p:txBody>
      </p:sp>
    </p:spTree>
    <p:extLst>
      <p:ext uri="{BB962C8B-B14F-4D97-AF65-F5344CB8AC3E}">
        <p14:creationId xmlns:p14="http://schemas.microsoft.com/office/powerpoint/2010/main" val="297250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822</Words>
  <Application>Microsoft Office PowerPoint</Application>
  <PresentationFormat>Widescreen</PresentationFormat>
  <Paragraphs>201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JPMTAnalogueSignalProcessor</vt:lpstr>
      <vt:lpstr>Introduction (1/1)</vt:lpstr>
      <vt:lpstr>Introduction (2/3)</vt:lpstr>
      <vt:lpstr>Introduction (3/3)</vt:lpstr>
      <vt:lpstr>Model (1/6)</vt:lpstr>
      <vt:lpstr>Model (2/6)</vt:lpstr>
      <vt:lpstr>Model (3/6)</vt:lpstr>
      <vt:lpstr>Model (4/6)</vt:lpstr>
      <vt:lpstr>Model (5/6)</vt:lpstr>
      <vt:lpstr>Model (6/6)</vt:lpstr>
      <vt:lpstr>Results (1/4)</vt:lpstr>
      <vt:lpstr>Results (2/4)</vt:lpstr>
      <vt:lpstr>Results (3/4)</vt:lpstr>
      <vt:lpstr>Results (4/4)</vt:lpstr>
      <vt:lpstr>L1 data selection¶ (1/1)</vt:lpstr>
      <vt:lpstr>Comparison L0 – L1 data (1/3)</vt:lpstr>
      <vt:lpstr>Comparison L0 – L1 data (2/3)</vt:lpstr>
      <vt:lpstr>Comparison L0 – L1 data (3/3)</vt:lpstr>
      <vt:lpstr>Backward compatibility (1/2)</vt:lpstr>
      <vt:lpstr>Backward compatibility (2/2)</vt:lpstr>
      <vt:lpstr>Summary &amp; Outlook (1/2)</vt:lpstr>
      <vt:lpstr>Summary &amp; Outlook (2/2)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JPMTAnalogueSignalProcessor</dc:title>
  <dc:creator>mjg</dc:creator>
  <cp:lastModifiedBy>Maarten de Jong</cp:lastModifiedBy>
  <cp:revision>235</cp:revision>
  <dcterms:created xsi:type="dcterms:W3CDTF">2019-02-01T12:50:58Z</dcterms:created>
  <dcterms:modified xsi:type="dcterms:W3CDTF">2020-08-26T11:10:07Z</dcterms:modified>
</cp:coreProperties>
</file>