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303" r:id="rId2"/>
    <p:sldId id="295" r:id="rId3"/>
    <p:sldId id="301" r:id="rId4"/>
    <p:sldId id="297" r:id="rId5"/>
    <p:sldId id="296" r:id="rId6"/>
    <p:sldId id="294" r:id="rId7"/>
    <p:sldId id="298" r:id="rId8"/>
    <p:sldId id="305" r:id="rId9"/>
    <p:sldId id="306" r:id="rId10"/>
    <p:sldId id="299" r:id="rId11"/>
    <p:sldId id="304" r:id="rId12"/>
    <p:sldId id="302" r:id="rId1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912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A2C2263-2C6B-4AA6-90C3-A1873F9A6A79}" type="datetimeFigureOut">
              <a:rPr lang="en-GB"/>
              <a:pPr>
                <a:defRPr/>
              </a:pPr>
              <a:t>24/07/2019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EDDBC9D-2C20-4765-81FB-B6311581231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84487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ECDAA-87A4-429C-BF9E-B9CE1272DC9C}" type="datetime1">
              <a:rPr lang="en-GB"/>
              <a:pPr>
                <a:defRPr/>
              </a:pPr>
              <a:t>24/07/2019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50A6C7-E88C-4F30-A35E-E874FA7B9CF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322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08591-9215-43C5-ACAE-979604E29A12}" type="datetime1">
              <a:rPr lang="en-GB"/>
              <a:pPr>
                <a:defRPr/>
              </a:pPr>
              <a:t>24/07/2019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06CF6-4993-4D0D-8F26-7195190D662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1328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1A80C-F75F-43C0-96BA-6945043CCB7B}" type="datetime1">
              <a:rPr lang="en-GB"/>
              <a:pPr>
                <a:defRPr/>
              </a:pPr>
              <a:t>24/07/2019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0EC4C-6C91-4349-B492-92F469852DD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2179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45BC4-D439-4561-AD9B-85B88036216A}" type="datetime1">
              <a:rPr lang="en-GB"/>
              <a:pPr>
                <a:defRPr/>
              </a:pPr>
              <a:t>24/07/2019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A3ED5-0912-47B2-BE24-EF71722E1B1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2620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C9F00-1083-4645-8719-5F925E11B6FB}" type="datetime1">
              <a:rPr lang="en-GB"/>
              <a:pPr>
                <a:defRPr/>
              </a:pPr>
              <a:t>24/07/2019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57EC5-B314-4BDC-8FD8-BE470CBFDFE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596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9B0D6-02EF-478D-A4D6-01BBF8A8BB4A}" type="datetime1">
              <a:rPr lang="en-GB"/>
              <a:pPr>
                <a:defRPr/>
              </a:pPr>
              <a:t>24/07/2019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00557-1C5B-4993-A9F8-D0676DECF17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1185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DE736-7AE8-47D0-9C6F-12F3CA2E869B}" type="datetime1">
              <a:rPr lang="en-GB"/>
              <a:pPr>
                <a:defRPr/>
              </a:pPr>
              <a:t>24/07/2019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5C706-FA22-4FA6-A810-43824FA438E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9462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321F1-1A03-4A52-A1BF-FB2CD3A99824}" type="datetime1">
              <a:rPr lang="en-GB"/>
              <a:pPr>
                <a:defRPr/>
              </a:pPr>
              <a:t>24/07/2019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65A3C-7CA5-417C-939F-11334EACB4A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0197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0CD7F-47A0-428B-8601-7F65A2FCE683}" type="datetime1">
              <a:rPr lang="en-GB"/>
              <a:pPr>
                <a:defRPr/>
              </a:pPr>
              <a:t>24/07/2019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647E3-033D-49DA-89FB-1AAFC9E422D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350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6D2E1-3E08-46B2-8948-BF01D5EC7B1E}" type="datetime1">
              <a:rPr lang="en-GB"/>
              <a:pPr>
                <a:defRPr/>
              </a:pPr>
              <a:t>24/07/2019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D7EC6-98C8-4352-A3F4-B1A996F53C9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071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BC1A9-0646-4110-9486-31E9E6C3739B}" type="datetime1">
              <a:rPr lang="en-GB"/>
              <a:pPr>
                <a:defRPr/>
              </a:pPr>
              <a:t>24/07/2019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CED06-FA50-4114-AF77-CC8F6933186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5921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9DD5BC6-F2C7-4B6C-B06F-ACA7DB3F84D7}" type="datetime1">
              <a:rPr lang="en-GB"/>
              <a:pPr>
                <a:defRPr/>
              </a:pPr>
              <a:t>24/07/2019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2615F2-37BE-4B33-ADFB-AA94AE14E54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4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en-GB" altLang="en-US" smtClean="0">
                <a:solidFill>
                  <a:schemeClr val="bg1"/>
                </a:solidFill>
              </a:rPr>
              <a:t>Muon energy estimator</a:t>
            </a:r>
          </a:p>
        </p:txBody>
      </p:sp>
      <p:sp>
        <p:nvSpPr>
          <p:cNvPr id="3075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altLang="en-US" smtClean="0">
                <a:solidFill>
                  <a:schemeClr val="bg1"/>
                </a:solidFill>
              </a:rPr>
              <a:t>M . de Jong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F73F09-1642-4625-AED6-7C646360643F}" type="slidenum">
              <a:rPr lang="en-GB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GB" altLang="en-US" dirty="0" smtClean="0">
                <a:solidFill>
                  <a:schemeClr val="bg1"/>
                </a:solidFill>
              </a:rPr>
              <a:t>Energy estimate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A4C55B-103D-490B-AC9C-F04215ECAD05}" type="slidenum">
              <a:rPr lang="en-GB"/>
              <a:pPr>
                <a:defRPr/>
              </a:pPr>
              <a:t>10</a:t>
            </a:fld>
            <a:endParaRPr lang="en-GB"/>
          </a:p>
        </p:txBody>
      </p:sp>
      <p:pic>
        <p:nvPicPr>
          <p:cNvPr id="1024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65" t="6265" r="-841" b="10323"/>
          <a:stretch>
            <a:fillRect/>
          </a:stretch>
        </p:blipFill>
        <p:spPr bwMode="auto">
          <a:xfrm>
            <a:off x="3611563" y="1800225"/>
            <a:ext cx="5221287" cy="450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TextBox 4"/>
          <p:cNvSpPr txBox="1">
            <a:spLocks noChangeArrowheads="1"/>
          </p:cNvSpPr>
          <p:nvPr/>
        </p:nvSpPr>
        <p:spPr bwMode="auto">
          <a:xfrm>
            <a:off x="5395913" y="6356350"/>
            <a:ext cx="135572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2200"/>
              <a:t>E</a:t>
            </a:r>
            <a:r>
              <a:rPr lang="en-GB" altLang="en-US" sz="2200" baseline="-25000"/>
              <a:t>true</a:t>
            </a:r>
            <a:r>
              <a:rPr lang="en-GB" altLang="en-US" sz="2200"/>
              <a:t> [GeV]</a:t>
            </a:r>
          </a:p>
        </p:txBody>
      </p:sp>
      <p:sp>
        <p:nvSpPr>
          <p:cNvPr id="10246" name="TextBox 5"/>
          <p:cNvSpPr txBox="1">
            <a:spLocks noChangeArrowheads="1"/>
          </p:cNvSpPr>
          <p:nvPr/>
        </p:nvSpPr>
        <p:spPr bwMode="auto">
          <a:xfrm rot="-5400000">
            <a:off x="2691607" y="3812381"/>
            <a:ext cx="11938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2200"/>
              <a:t>E</a:t>
            </a:r>
            <a:r>
              <a:rPr lang="en-GB" altLang="en-US" sz="2200" baseline="-25000"/>
              <a:t>fit</a:t>
            </a:r>
            <a:r>
              <a:rPr lang="en-GB" altLang="en-US" sz="2200"/>
              <a:t> [GeV]</a:t>
            </a: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3994150" y="2046288"/>
            <a:ext cx="4175125" cy="396081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664200" y="2781300"/>
            <a:ext cx="720725" cy="719138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9" name="TextBox 10"/>
          <p:cNvSpPr txBox="1">
            <a:spLocks noChangeArrowheads="1"/>
          </p:cNvSpPr>
          <p:nvPr/>
        </p:nvSpPr>
        <p:spPr bwMode="auto">
          <a:xfrm>
            <a:off x="4524375" y="2119313"/>
            <a:ext cx="129857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2200" i="1"/>
              <a:t>“to guide </a:t>
            </a:r>
          </a:p>
          <a:p>
            <a:pPr algn="ctr" eaLnBrk="1" hangingPunct="1"/>
            <a:r>
              <a:rPr lang="en-GB" altLang="en-US" sz="2200" i="1"/>
              <a:t> the eye”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>
                <a:solidFill>
                  <a:schemeClr val="bg1"/>
                </a:solidFill>
              </a:rPr>
              <a:t>Energy correction</a:t>
            </a:r>
          </a:p>
        </p:txBody>
      </p:sp>
      <p:sp>
        <p:nvSpPr>
          <p:cNvPr id="11267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>
                <a:solidFill>
                  <a:schemeClr val="bg1"/>
                </a:solidFill>
              </a:rPr>
              <a:t>option -E &lt;</a:t>
            </a:r>
            <a:r>
              <a:rPr lang="en-GB" altLang="en-US" dirty="0" err="1" smtClean="0">
                <a:solidFill>
                  <a:schemeClr val="bg1"/>
                </a:solidFill>
              </a:rPr>
              <a:t>fcn</a:t>
            </a:r>
            <a:r>
              <a:rPr lang="en-GB" altLang="en-US" dirty="0" smtClean="0">
                <a:solidFill>
                  <a:schemeClr val="bg1"/>
                </a:solidFill>
              </a:rPr>
              <a:t>&gt;</a:t>
            </a:r>
          </a:p>
          <a:p>
            <a:pPr lvl="1"/>
            <a:r>
              <a:rPr lang="en-GB" altLang="en-US" dirty="0" smtClean="0">
                <a:solidFill>
                  <a:schemeClr val="bg1"/>
                </a:solidFill>
              </a:rPr>
              <a:t>where &lt;</a:t>
            </a:r>
            <a:r>
              <a:rPr lang="en-GB" altLang="en-US" dirty="0" err="1" smtClean="0">
                <a:solidFill>
                  <a:schemeClr val="bg1"/>
                </a:solidFill>
              </a:rPr>
              <a:t>fcn</a:t>
            </a:r>
            <a:r>
              <a:rPr lang="en-GB" altLang="en-US" dirty="0" smtClean="0">
                <a:solidFill>
                  <a:schemeClr val="bg1"/>
                </a:solidFill>
              </a:rPr>
              <a:t>&gt; can be either:</a:t>
            </a:r>
          </a:p>
          <a:p>
            <a:pPr lvl="2"/>
            <a:r>
              <a:rPr lang="en-GB" altLang="en-US" dirty="0" err="1" smtClean="0">
                <a:solidFill>
                  <a:schemeClr val="bg1"/>
                </a:solidFill>
              </a:rPr>
              <a:t>TFormula</a:t>
            </a:r>
            <a:r>
              <a:rPr lang="en-GB" altLang="en-US" dirty="0" smtClean="0">
                <a:solidFill>
                  <a:schemeClr val="bg1"/>
                </a:solidFill>
              </a:rPr>
              <a:t> compatible expression</a:t>
            </a:r>
          </a:p>
          <a:p>
            <a:pPr lvl="2"/>
            <a:r>
              <a:rPr lang="en-GB" altLang="en-US" dirty="0" smtClean="0">
                <a:solidFill>
                  <a:schemeClr val="bg1"/>
                </a:solidFill>
              </a:rPr>
              <a:t>ROOT file</a:t>
            </a:r>
          </a:p>
          <a:p>
            <a:pPr lvl="3"/>
            <a:r>
              <a:rPr lang="en-GB" altLang="en-US" dirty="0" smtClean="0">
                <a:solidFill>
                  <a:schemeClr val="bg1"/>
                </a:solidFill>
              </a:rPr>
              <a:t>containing </a:t>
            </a:r>
            <a:r>
              <a:rPr lang="en-GB" altLang="en-US" dirty="0" err="1" smtClean="0">
                <a:solidFill>
                  <a:schemeClr val="bg1"/>
                </a:solidFill>
              </a:rPr>
              <a:t>TFormula</a:t>
            </a:r>
            <a:r>
              <a:rPr lang="en-GB" altLang="en-US" dirty="0" smtClean="0">
                <a:solidFill>
                  <a:schemeClr val="bg1"/>
                </a:solidFill>
              </a:rPr>
              <a:t> object with name “</a:t>
            </a:r>
            <a:r>
              <a:rPr lang="en-GB" altLang="en-US" i="1" dirty="0" err="1" smtClean="0">
                <a:solidFill>
                  <a:schemeClr val="bg1"/>
                </a:solidFill>
              </a:rPr>
              <a:t>energy_correction</a:t>
            </a:r>
            <a:r>
              <a:rPr lang="en-GB" altLang="en-US" dirty="0" smtClean="0">
                <a:solidFill>
                  <a:schemeClr val="bg1"/>
                </a:solidFill>
              </a:rPr>
              <a:t>”</a:t>
            </a:r>
          </a:p>
          <a:p>
            <a:pPr lvl="2"/>
            <a:r>
              <a:rPr lang="en-GB" altLang="en-US" dirty="0" smtClean="0">
                <a:solidFill>
                  <a:schemeClr val="bg1"/>
                </a:solidFill>
              </a:rPr>
              <a:t>ASCII file</a:t>
            </a:r>
          </a:p>
          <a:p>
            <a:pPr lvl="3"/>
            <a:r>
              <a:rPr lang="en-GB" altLang="en-US" dirty="0" smtClean="0">
                <a:solidFill>
                  <a:schemeClr val="bg1"/>
                </a:solidFill>
              </a:rPr>
              <a:t>containing </a:t>
            </a:r>
            <a:r>
              <a:rPr lang="en-GB" altLang="en-US" dirty="0" err="1" smtClean="0">
                <a:solidFill>
                  <a:schemeClr val="bg1"/>
                </a:solidFill>
              </a:rPr>
              <a:t>TFormula</a:t>
            </a:r>
            <a:r>
              <a:rPr lang="en-GB" altLang="en-US" dirty="0" smtClean="0">
                <a:solidFill>
                  <a:schemeClr val="bg1"/>
                </a:solidFill>
              </a:rPr>
              <a:t> compatible expression</a:t>
            </a:r>
          </a:p>
          <a:p>
            <a:r>
              <a:rPr lang="en-GB" altLang="en-US" dirty="0" smtClean="0">
                <a:solidFill>
                  <a:schemeClr val="bg1"/>
                </a:solidFill>
              </a:rPr>
              <a:t>uncorrected energy is available in user vector</a:t>
            </a:r>
          </a:p>
          <a:p>
            <a:pPr lvl="1"/>
            <a:r>
              <a:rPr lang="en-GB" altLang="en-US" dirty="0" smtClean="0">
                <a:solidFill>
                  <a:schemeClr val="bg1"/>
                </a:solidFill>
              </a:rPr>
              <a:t>position JFIT::JENERGY_ENERGY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581A5C-44F1-43F4-955B-E0C57E005329}" type="slidenum">
              <a:rPr lang="en-GB"/>
              <a:pPr>
                <a:defRPr/>
              </a:pPr>
              <a:t>11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>
                <a:solidFill>
                  <a:schemeClr val="bg1"/>
                </a:solidFill>
              </a:rPr>
              <a:t>Summary &amp; outlook</a:t>
            </a:r>
          </a:p>
        </p:txBody>
      </p:sp>
      <p:sp>
        <p:nvSpPr>
          <p:cNvPr id="12291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>
                <a:solidFill>
                  <a:schemeClr val="bg1"/>
                </a:solidFill>
              </a:rPr>
              <a:t>It is possible to estimate muon energy from PDFs</a:t>
            </a:r>
          </a:p>
          <a:p>
            <a:pPr lvl="1"/>
            <a:r>
              <a:rPr lang="en-GB" altLang="en-US" dirty="0" smtClean="0">
                <a:solidFill>
                  <a:schemeClr val="bg1"/>
                </a:solidFill>
              </a:rPr>
              <a:t>no Monte Carlo information, no training, etc.</a:t>
            </a:r>
          </a:p>
          <a:p>
            <a:pPr lvl="1"/>
            <a:r>
              <a:rPr lang="en-GB" altLang="en-US" dirty="0" smtClean="0">
                <a:solidFill>
                  <a:schemeClr val="bg1"/>
                </a:solidFill>
              </a:rPr>
              <a:t>provides also for a test of Monte Carlo simulation</a:t>
            </a:r>
          </a:p>
          <a:p>
            <a:r>
              <a:rPr lang="en-GB" altLang="en-US" dirty="0" smtClean="0">
                <a:solidFill>
                  <a:schemeClr val="bg1"/>
                </a:solidFill>
              </a:rPr>
              <a:t>Source code available in </a:t>
            </a:r>
            <a:r>
              <a:rPr lang="en-GB" altLang="en-US" dirty="0" smtClean="0">
                <a:solidFill>
                  <a:schemeClr val="bg1"/>
                </a:solidFill>
              </a:rPr>
              <a:t>GIT</a:t>
            </a:r>
            <a:endParaRPr lang="en-GB" altLang="en-US" dirty="0" smtClean="0">
              <a:solidFill>
                <a:schemeClr val="bg1"/>
              </a:solidFill>
            </a:endParaRPr>
          </a:p>
          <a:p>
            <a:pPr lvl="1"/>
            <a:r>
              <a:rPr lang="en-GB" altLang="en-US" dirty="0" smtClean="0">
                <a:solidFill>
                  <a:schemeClr val="bg1"/>
                </a:solidFill>
              </a:rPr>
              <a:t>&lt;</a:t>
            </a:r>
            <a:r>
              <a:rPr lang="en-GB" altLang="en-US" dirty="0" err="1" smtClean="0">
                <a:solidFill>
                  <a:schemeClr val="bg1"/>
                </a:solidFill>
              </a:rPr>
              <a:t>Jpp</a:t>
            </a:r>
            <a:r>
              <a:rPr lang="en-GB" altLang="en-US" dirty="0" smtClean="0">
                <a:solidFill>
                  <a:schemeClr val="bg1"/>
                </a:solidFill>
              </a:rPr>
              <a:t>&gt;/software/JFit/JEnergy.cc </a:t>
            </a:r>
          </a:p>
          <a:p>
            <a:r>
              <a:rPr lang="en-GB" altLang="en-US" dirty="0" smtClean="0">
                <a:solidFill>
                  <a:schemeClr val="bg1"/>
                </a:solidFill>
              </a:rPr>
              <a:t>Incorporate </a:t>
            </a:r>
            <a:r>
              <a:rPr lang="en-GB" altLang="en-US" dirty="0" smtClean="0">
                <a:solidFill>
                  <a:schemeClr val="bg1"/>
                </a:solidFill>
              </a:rPr>
              <a:t>stochastic nature of energy loss</a:t>
            </a:r>
          </a:p>
          <a:p>
            <a:pPr lvl="1"/>
            <a:r>
              <a:rPr lang="en-GB" altLang="en-US" dirty="0" smtClean="0">
                <a:solidFill>
                  <a:schemeClr val="bg1"/>
                </a:solidFill>
              </a:rPr>
              <a:t>neutrino interaction vertex!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6C186-0C78-4D74-9223-1F0AEEF0B32B}" type="slidenum">
              <a:rPr lang="en-GB"/>
              <a:pPr>
                <a:defRPr/>
              </a:pPr>
              <a:t>12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>
                <a:solidFill>
                  <a:schemeClr val="bg1"/>
                </a:solidFill>
              </a:rPr>
              <a:t>Muon energy loss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B2643B-080F-43A4-A3E7-4302907B2104}" type="slidenum">
              <a:rPr lang="en-GB"/>
              <a:pPr>
                <a:defRPr/>
              </a:pPr>
              <a:t>2</a:t>
            </a:fld>
            <a:endParaRPr lang="en-GB"/>
          </a:p>
        </p:txBody>
      </p:sp>
      <p:sp>
        <p:nvSpPr>
          <p:cNvPr id="10" name="TextBox 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518569" y="2780929"/>
            <a:ext cx="4378635" cy="1261051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4583113" y="3998913"/>
            <a:ext cx="720725" cy="720725"/>
          </a:xfrm>
          <a:prstGeom prst="line">
            <a:avLst/>
          </a:prstGeom>
          <a:ln>
            <a:solidFill>
              <a:schemeClr val="bg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2" name="TextBox 12"/>
          <p:cNvSpPr txBox="1">
            <a:spLocks noChangeArrowheads="1"/>
          </p:cNvSpPr>
          <p:nvPr/>
        </p:nvSpPr>
        <p:spPr bwMode="auto">
          <a:xfrm>
            <a:off x="2927350" y="4791075"/>
            <a:ext cx="16160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r>
              <a:rPr lang="en-GB" altLang="en-US" sz="2800">
                <a:solidFill>
                  <a:schemeClr val="bg1"/>
                </a:solidFill>
              </a:rPr>
              <a:t>ionisation</a:t>
            </a:r>
          </a:p>
        </p:txBody>
      </p:sp>
      <p:sp>
        <p:nvSpPr>
          <p:cNvPr id="4103" name="TextBox 13"/>
          <p:cNvSpPr txBox="1">
            <a:spLocks noChangeArrowheads="1"/>
          </p:cNvSpPr>
          <p:nvPr/>
        </p:nvSpPr>
        <p:spPr bwMode="auto">
          <a:xfrm>
            <a:off x="7756525" y="4791075"/>
            <a:ext cx="24701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800">
                <a:solidFill>
                  <a:schemeClr val="bg1"/>
                </a:solidFill>
              </a:rPr>
              <a:t>Bremsstrahlung</a:t>
            </a:r>
          </a:p>
        </p:txBody>
      </p:sp>
      <p:cxnSp>
        <p:nvCxnSpPr>
          <p:cNvPr id="15" name="Straight Connector 14"/>
          <p:cNvCxnSpPr/>
          <p:nvPr/>
        </p:nvCxnSpPr>
        <p:spPr>
          <a:xfrm flipH="1" flipV="1">
            <a:off x="6975475" y="3998913"/>
            <a:ext cx="719138" cy="720725"/>
          </a:xfrm>
          <a:prstGeom prst="line">
            <a:avLst/>
          </a:prstGeom>
          <a:ln>
            <a:solidFill>
              <a:schemeClr val="bg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>
                <a:solidFill>
                  <a:schemeClr val="bg1"/>
                </a:solidFill>
              </a:rPr>
              <a:t>Contributions to light yield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indent="-514350" fontAlgn="auto">
              <a:lnSpc>
                <a:spcPct val="20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dirty="0" smtClean="0">
                <a:solidFill>
                  <a:schemeClr val="bg1"/>
                </a:solidFill>
              </a:rPr>
              <a:t>Random background</a:t>
            </a:r>
          </a:p>
          <a:p>
            <a:pPr marL="514350" indent="-514350" fontAlgn="auto">
              <a:lnSpc>
                <a:spcPct val="20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dirty="0" smtClean="0">
                <a:solidFill>
                  <a:schemeClr val="bg1"/>
                </a:solidFill>
              </a:rPr>
              <a:t>Cherenkov light from muon</a:t>
            </a:r>
          </a:p>
          <a:p>
            <a:pPr marL="514350" indent="-514350" fontAlgn="auto">
              <a:lnSpc>
                <a:spcPct val="20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dirty="0">
                <a:solidFill>
                  <a:schemeClr val="bg1"/>
                </a:solidFill>
              </a:rPr>
              <a:t>Cherenkov light from ionisation</a:t>
            </a:r>
            <a:r>
              <a:rPr lang="en-GB" baseline="30000" dirty="0" smtClean="0">
                <a:solidFill>
                  <a:schemeClr val="bg1"/>
                </a:solidFill>
              </a:rPr>
              <a:t>¶</a:t>
            </a:r>
            <a:endParaRPr lang="en-GB" dirty="0" smtClean="0">
              <a:solidFill>
                <a:schemeClr val="bg1"/>
              </a:solidFill>
            </a:endParaRPr>
          </a:p>
          <a:p>
            <a:pPr marL="514350" indent="-514350" fontAlgn="auto">
              <a:lnSpc>
                <a:spcPct val="20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dirty="0" smtClean="0">
                <a:solidFill>
                  <a:schemeClr val="bg1"/>
                </a:solidFill>
              </a:rPr>
              <a:t>Cherenkov light from Bremsstrahlung</a:t>
            </a:r>
          </a:p>
          <a:p>
            <a:pPr fontAlgn="auto">
              <a:spcAft>
                <a:spcPts val="0"/>
              </a:spcAft>
              <a:defRPr/>
            </a:pP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E006E9-8693-46C7-B999-4864AEBAD367}" type="slidenum">
              <a:rPr lang="en-GB"/>
              <a:pPr>
                <a:defRPr/>
              </a:pPr>
              <a:t>3</a:t>
            </a:fld>
            <a:endParaRPr lang="en-GB"/>
          </a:p>
        </p:txBody>
      </p:sp>
      <p:sp>
        <p:nvSpPr>
          <p:cNvPr id="5125" name="TextBox 6"/>
          <p:cNvSpPr txBox="1">
            <a:spLocks noChangeArrowheads="1"/>
          </p:cNvSpPr>
          <p:nvPr/>
        </p:nvSpPr>
        <p:spPr bwMode="auto">
          <a:xfrm>
            <a:off x="623392" y="6381750"/>
            <a:ext cx="25352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 baseline="30000">
                <a:solidFill>
                  <a:schemeClr val="bg1"/>
                </a:solidFill>
              </a:rPr>
              <a:t>¶</a:t>
            </a:r>
            <a:r>
              <a:rPr lang="en-GB" altLang="en-US" sz="2000">
                <a:solidFill>
                  <a:schemeClr val="bg1"/>
                </a:solidFill>
              </a:rPr>
              <a:t> Not considered here.</a:t>
            </a:r>
            <a:endParaRPr lang="en-GB" altLang="en-US" sz="2000" baseline="30000">
              <a:solidFill>
                <a:schemeClr val="bg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694829" y="6308725"/>
            <a:ext cx="36004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triped Right Arrow 9"/>
          <p:cNvSpPr/>
          <p:nvPr/>
        </p:nvSpPr>
        <p:spPr>
          <a:xfrm rot="10800000">
            <a:off x="8975725" y="5243513"/>
            <a:ext cx="619125" cy="484187"/>
          </a:xfrm>
          <a:prstGeom prst="stripedRightArrow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>
                <a:solidFill>
                  <a:schemeClr val="bg1"/>
                </a:solidFill>
              </a:rPr>
              <a:t>PDF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AB87A1-BBFB-4F92-913D-95548F5F4D63}" type="slidenum">
              <a:rPr lang="en-GB"/>
              <a:pPr>
                <a:defRPr/>
              </a:pPr>
              <a:t>4</a:t>
            </a:fld>
            <a:endParaRPr lang="en-GB"/>
          </a:p>
        </p:txBody>
      </p:sp>
      <p:sp>
        <p:nvSpPr>
          <p:cNvPr id="9" name="TextBox 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962969" y="2708920"/>
            <a:ext cx="7916783" cy="1556132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3292475" y="4275138"/>
            <a:ext cx="0" cy="720725"/>
          </a:xfrm>
          <a:prstGeom prst="line">
            <a:avLst/>
          </a:prstGeom>
          <a:ln>
            <a:solidFill>
              <a:schemeClr val="bg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0" name="TextBox 5"/>
          <p:cNvSpPr txBox="1">
            <a:spLocks noChangeArrowheads="1"/>
          </p:cNvSpPr>
          <p:nvPr/>
        </p:nvSpPr>
        <p:spPr bwMode="auto">
          <a:xfrm>
            <a:off x="2030413" y="5068888"/>
            <a:ext cx="2517775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2800">
                <a:solidFill>
                  <a:schemeClr val="bg1"/>
                </a:solidFill>
              </a:rPr>
              <a:t>number</a:t>
            </a:r>
            <a:br>
              <a:rPr lang="en-GB" altLang="en-US" sz="2800">
                <a:solidFill>
                  <a:schemeClr val="bg1"/>
                </a:solidFill>
              </a:rPr>
            </a:br>
            <a:r>
              <a:rPr lang="en-GB" altLang="en-US" sz="2800">
                <a:solidFill>
                  <a:schemeClr val="bg1"/>
                </a:solidFill>
              </a:rPr>
              <a:t>of</a:t>
            </a:r>
          </a:p>
          <a:p>
            <a:pPr algn="ctr" eaLnBrk="1" hangingPunct="1"/>
            <a:r>
              <a:rPr lang="en-GB" altLang="en-US" sz="2800">
                <a:solidFill>
                  <a:schemeClr val="bg1"/>
                </a:solidFill>
              </a:rPr>
              <a:t>photo-electrons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8328025" y="4276725"/>
            <a:ext cx="0" cy="719138"/>
          </a:xfrm>
          <a:prstGeom prst="line">
            <a:avLst/>
          </a:prstGeom>
          <a:ln>
            <a:solidFill>
              <a:schemeClr val="bg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2" name="TextBox 10"/>
          <p:cNvSpPr txBox="1">
            <a:spLocks noChangeArrowheads="1"/>
          </p:cNvSpPr>
          <p:nvPr/>
        </p:nvSpPr>
        <p:spPr bwMode="auto">
          <a:xfrm>
            <a:off x="7618413" y="5070475"/>
            <a:ext cx="1436687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2800">
                <a:solidFill>
                  <a:schemeClr val="bg1"/>
                </a:solidFill>
              </a:rPr>
              <a:t>same</a:t>
            </a:r>
            <a:br>
              <a:rPr lang="en-GB" altLang="en-US" sz="2800">
                <a:solidFill>
                  <a:schemeClr val="bg1"/>
                </a:solidFill>
              </a:rPr>
            </a:br>
            <a:r>
              <a:rPr lang="en-GB" altLang="en-US" sz="2800">
                <a:solidFill>
                  <a:schemeClr val="bg1"/>
                </a:solidFill>
              </a:rPr>
              <a:t>as</a:t>
            </a:r>
          </a:p>
          <a:p>
            <a:pPr algn="ctr" eaLnBrk="1" hangingPunct="1"/>
            <a:r>
              <a:rPr lang="en-GB" altLang="en-US" sz="2800">
                <a:solidFill>
                  <a:schemeClr val="bg1"/>
                </a:solidFill>
              </a:rPr>
              <a:t>JGandalf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>
                <a:solidFill>
                  <a:schemeClr val="bg1"/>
                </a:solidFill>
              </a:rPr>
              <a:t>Light sources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FA6D14-FC7A-448A-A203-12CA7719C8D5}" type="slidenum">
              <a:rPr lang="en-GB"/>
              <a:pPr>
                <a:defRPr/>
              </a:pPr>
              <a:t>5</a:t>
            </a:fld>
            <a:endParaRPr lang="en-GB"/>
          </a:p>
        </p:txBody>
      </p:sp>
      <p:sp>
        <p:nvSpPr>
          <p:cNvPr id="6" name="TextBox 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647728" y="3009146"/>
            <a:ext cx="4270464" cy="707886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3763963" y="3998913"/>
            <a:ext cx="720725" cy="720725"/>
          </a:xfrm>
          <a:prstGeom prst="line">
            <a:avLst/>
          </a:prstGeom>
          <a:ln>
            <a:solidFill>
              <a:schemeClr val="bg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4" name="TextBox 7"/>
          <p:cNvSpPr txBox="1">
            <a:spLocks noChangeArrowheads="1"/>
          </p:cNvSpPr>
          <p:nvPr/>
        </p:nvSpPr>
        <p:spPr bwMode="auto">
          <a:xfrm>
            <a:off x="1819275" y="4791075"/>
            <a:ext cx="19050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2800">
                <a:solidFill>
                  <a:schemeClr val="bg1"/>
                </a:solidFill>
              </a:rPr>
              <a:t>random</a:t>
            </a:r>
          </a:p>
          <a:p>
            <a:pPr algn="ctr" eaLnBrk="1" hangingPunct="1"/>
            <a:r>
              <a:rPr lang="en-GB" altLang="en-US" sz="2800">
                <a:solidFill>
                  <a:schemeClr val="bg1"/>
                </a:solidFill>
              </a:rPr>
              <a:t>background</a:t>
            </a:r>
          </a:p>
        </p:txBody>
      </p:sp>
      <p:sp>
        <p:nvSpPr>
          <p:cNvPr id="7175" name="TextBox 8"/>
          <p:cNvSpPr txBox="1">
            <a:spLocks noChangeArrowheads="1"/>
          </p:cNvSpPr>
          <p:nvPr/>
        </p:nvSpPr>
        <p:spPr bwMode="auto">
          <a:xfrm>
            <a:off x="8161338" y="4791075"/>
            <a:ext cx="24717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800">
                <a:solidFill>
                  <a:schemeClr val="bg1"/>
                </a:solidFill>
              </a:rPr>
              <a:t>Bremsstrahlung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 flipV="1">
            <a:off x="7381875" y="3998913"/>
            <a:ext cx="719138" cy="720725"/>
          </a:xfrm>
          <a:prstGeom prst="line">
            <a:avLst/>
          </a:prstGeom>
          <a:ln>
            <a:solidFill>
              <a:schemeClr val="bg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6026150" y="4005263"/>
            <a:ext cx="0" cy="719137"/>
          </a:xfrm>
          <a:prstGeom prst="line">
            <a:avLst/>
          </a:prstGeom>
          <a:ln>
            <a:solidFill>
              <a:schemeClr val="bg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8" name="TextBox 12"/>
          <p:cNvSpPr txBox="1">
            <a:spLocks noChangeArrowheads="1"/>
          </p:cNvSpPr>
          <p:nvPr/>
        </p:nvSpPr>
        <p:spPr bwMode="auto">
          <a:xfrm>
            <a:off x="4797425" y="4797425"/>
            <a:ext cx="2449513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2800">
                <a:solidFill>
                  <a:schemeClr val="bg1"/>
                </a:solidFill>
              </a:rPr>
              <a:t>Cherenkov light</a:t>
            </a:r>
          </a:p>
          <a:p>
            <a:pPr algn="ctr" eaLnBrk="1" hangingPunct="1"/>
            <a:r>
              <a:rPr lang="en-GB" altLang="en-US" sz="2800">
                <a:solidFill>
                  <a:schemeClr val="bg1"/>
                </a:solidFill>
              </a:rPr>
              <a:t>from muon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>
                <a:solidFill>
                  <a:schemeClr val="bg1"/>
                </a:solidFill>
              </a:rPr>
              <a:t>Fit</a:t>
            </a:r>
            <a:r>
              <a:rPr lang="en-GB" altLang="en-US" baseline="30000" dirty="0" smtClean="0">
                <a:solidFill>
                  <a:schemeClr val="bg1"/>
                </a:solidFill>
              </a:rPr>
              <a:t>¶</a:t>
            </a:r>
            <a:endParaRPr lang="en-GB" altLang="en-US" dirty="0" smtClean="0">
              <a:solidFill>
                <a:schemeClr val="bg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197BCB-DFC6-414B-A9CA-91F34B5AAB9C}" type="slidenum">
              <a:rPr lang="en-GB"/>
              <a:pPr>
                <a:defRPr/>
              </a:pPr>
              <a:t>6</a:t>
            </a:fld>
            <a:endParaRPr lang="en-GB"/>
          </a:p>
        </p:txBody>
      </p:sp>
      <p:sp>
        <p:nvSpPr>
          <p:cNvPr id="20" name="TextBox 1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223792" y="2996953"/>
            <a:ext cx="4278864" cy="1585947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8197" name="TextBox 4"/>
          <p:cNvSpPr txBox="1">
            <a:spLocks noChangeArrowheads="1"/>
          </p:cNvSpPr>
          <p:nvPr/>
        </p:nvSpPr>
        <p:spPr bwMode="auto">
          <a:xfrm>
            <a:off x="1703388" y="6381750"/>
            <a:ext cx="338451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 baseline="30000" dirty="0">
                <a:solidFill>
                  <a:schemeClr val="bg1"/>
                </a:solidFill>
              </a:rPr>
              <a:t>¶</a:t>
            </a:r>
            <a:r>
              <a:rPr lang="en-GB" altLang="en-US" sz="2000" dirty="0">
                <a:solidFill>
                  <a:schemeClr val="bg1"/>
                </a:solidFill>
              </a:rPr>
              <a:t> </a:t>
            </a:r>
            <a:r>
              <a:rPr lang="en-GB" altLang="en-US" sz="2000" dirty="0" smtClean="0">
                <a:solidFill>
                  <a:schemeClr val="bg1"/>
                </a:solidFill>
              </a:rPr>
              <a:t>An </a:t>
            </a:r>
            <a:r>
              <a:rPr lang="en-GB" altLang="en-US" sz="2000" dirty="0">
                <a:solidFill>
                  <a:schemeClr val="bg1"/>
                </a:solidFill>
              </a:rPr>
              <a:t>M-estimator of </a:t>
            </a:r>
            <a:r>
              <a:rPr lang="en-GB" altLang="en-US" sz="2000" dirty="0">
                <a:solidFill>
                  <a:schemeClr val="bg1"/>
                </a:solidFill>
                <a:latin typeface="Symbol" panose="05050102010706020507" pitchFamily="18" charset="2"/>
              </a:rPr>
              <a:t>c</a:t>
            </a:r>
            <a:r>
              <a:rPr lang="en-GB" altLang="en-US" sz="2000" baseline="30000" dirty="0">
                <a:solidFill>
                  <a:schemeClr val="bg1"/>
                </a:solidFill>
              </a:rPr>
              <a:t>2</a:t>
            </a:r>
            <a:r>
              <a:rPr lang="en-GB" altLang="en-US" sz="2000" dirty="0">
                <a:solidFill>
                  <a:schemeClr val="bg1"/>
                </a:solidFill>
              </a:rPr>
              <a:t> is used.</a:t>
            </a:r>
            <a:endParaRPr lang="en-GB" altLang="en-US" sz="2000" baseline="30000" dirty="0">
              <a:solidFill>
                <a:schemeClr val="bg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774825" y="6308725"/>
            <a:ext cx="36004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>
                <a:solidFill>
                  <a:schemeClr val="bg1"/>
                </a:solidFill>
              </a:rPr>
              <a:t>Probability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20ECBD-1780-4E62-932D-B12D74E7F86E}" type="slidenum">
              <a:rPr lang="en-GB"/>
              <a:pPr>
                <a:defRPr/>
              </a:pPr>
              <a:t>7</a:t>
            </a:fld>
            <a:endParaRPr lang="en-GB"/>
          </a:p>
        </p:txBody>
      </p:sp>
      <p:sp>
        <p:nvSpPr>
          <p:cNvPr id="4" name="TextBox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207968" y="1816248"/>
            <a:ext cx="3600000" cy="341632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5" name="TextBox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312424" y="1817328"/>
            <a:ext cx="3600000" cy="3416320"/>
          </a:xfrm>
          <a:prstGeom prst="rect">
            <a:avLst/>
          </a:prstGeom>
          <a:blipFill rotWithShape="0">
            <a:blip r:embed="rId3"/>
            <a:stretch>
              <a:fillRect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6096000" y="1960563"/>
            <a:ext cx="0" cy="360045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727848" y="5804697"/>
            <a:ext cx="2571794" cy="646331"/>
          </a:xfrm>
          <a:prstGeom prst="rect">
            <a:avLst/>
          </a:prstGeom>
          <a:blipFill rotWithShape="0">
            <a:blip r:embed="rId4"/>
            <a:stretch>
              <a:fillRect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5-point search method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065A3C-7CA5-417C-939F-11334EACB4A4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endParaRPr lang="en-GB" dirty="0" smtClean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530276" y="2065261"/>
            <a:ext cx="4896000" cy="46037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14"/>
          <a:stretch/>
        </p:blipFill>
        <p:spPr>
          <a:xfrm>
            <a:off x="6709645" y="2121557"/>
            <a:ext cx="4724400" cy="4032000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9696000" y="3650981"/>
            <a:ext cx="2376000" cy="1080000"/>
            <a:chOff x="8976000" y="2694168"/>
            <a:chExt cx="2376000" cy="1080000"/>
          </a:xfrm>
        </p:grpSpPr>
        <p:sp>
          <p:nvSpPr>
            <p:cNvPr id="8" name="Rectangle 7"/>
            <p:cNvSpPr/>
            <p:nvPr/>
          </p:nvSpPr>
          <p:spPr>
            <a:xfrm>
              <a:off x="8976000" y="2694168"/>
              <a:ext cx="2376000" cy="108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>
                  <a:solidFill>
                    <a:schemeClr val="tx1"/>
                  </a:solidFill>
                </a:rPr>
                <a:t>5 x faster</a:t>
              </a:r>
            </a:p>
            <a:p>
              <a:pPr algn="ctr"/>
              <a:r>
                <a:rPr lang="en-GB" sz="2400" dirty="0" smtClean="0">
                  <a:solidFill>
                    <a:schemeClr val="tx1"/>
                  </a:solidFill>
                  <a:latin typeface="Symbol" panose="05050102010706020507" pitchFamily="18" charset="2"/>
                </a:rPr>
                <a:t>s</a:t>
              </a:r>
              <a:r>
                <a:rPr lang="en-GB" sz="2400" dirty="0" smtClean="0">
                  <a:solidFill>
                    <a:schemeClr val="tx1"/>
                  </a:solidFill>
                </a:rPr>
                <a:t>  = 0.37       0.35</a:t>
              </a: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10279555" y="3422251"/>
              <a:ext cx="288000" cy="0"/>
            </a:xfrm>
            <a:prstGeom prst="line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8257720" y="6180757"/>
            <a:ext cx="184281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dirty="0" smtClean="0"/>
              <a:t>log10(</a:t>
            </a:r>
            <a:r>
              <a:rPr lang="en-GB" sz="2200" dirty="0" err="1" smtClean="0"/>
              <a:t>E</a:t>
            </a:r>
            <a:r>
              <a:rPr lang="en-GB" sz="2200" baseline="-25000" dirty="0" err="1" smtClean="0"/>
              <a:t>fit</a:t>
            </a:r>
            <a:r>
              <a:rPr lang="en-GB" sz="2200" dirty="0" smtClean="0"/>
              <a:t>/</a:t>
            </a:r>
            <a:r>
              <a:rPr lang="en-GB" sz="2200" dirty="0" err="1" smtClean="0"/>
              <a:t>E</a:t>
            </a:r>
            <a:r>
              <a:rPr lang="en-GB" sz="2200" baseline="-25000" dirty="0" err="1" smtClean="0"/>
              <a:t>true</a:t>
            </a:r>
            <a:r>
              <a:rPr lang="en-GB" sz="2200" dirty="0" smtClean="0"/>
              <a:t>)</a:t>
            </a:r>
            <a:endParaRPr lang="en-GB" sz="2200" dirty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6029708" y="4079116"/>
            <a:ext cx="159979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dirty="0" smtClean="0"/>
              <a:t>events [</a:t>
            </a:r>
            <a:r>
              <a:rPr lang="en-GB" sz="2200" dirty="0" err="1" smtClean="0"/>
              <a:t>a.u</a:t>
            </a:r>
            <a:r>
              <a:rPr lang="en-GB" sz="2200" dirty="0" smtClean="0"/>
              <a:t>.]</a:t>
            </a:r>
            <a:endParaRPr lang="en-GB" sz="2200" dirty="0"/>
          </a:p>
        </p:txBody>
      </p:sp>
      <p:sp>
        <p:nvSpPr>
          <p:cNvPr id="12" name="TextBox 11"/>
          <p:cNvSpPr txBox="1"/>
          <p:nvPr/>
        </p:nvSpPr>
        <p:spPr>
          <a:xfrm>
            <a:off x="1868195" y="5771228"/>
            <a:ext cx="8980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>
                <a:solidFill>
                  <a:schemeClr val="bg1"/>
                </a:solidFill>
              </a:rPr>
              <a:t>log(E)</a:t>
            </a:r>
            <a:endParaRPr lang="en-GB" sz="2400" dirty="0">
              <a:solidFill>
                <a:schemeClr val="bg1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2796830" y="6020587"/>
            <a:ext cx="3600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513036" y="3467623"/>
            <a:ext cx="0" cy="360000"/>
          </a:xfrm>
          <a:prstGeom prst="line">
            <a:avLst/>
          </a:prstGeom>
          <a:ln>
            <a:solidFill>
              <a:schemeClr val="bg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rot="16200000">
            <a:off x="210270" y="3888240"/>
            <a:ext cx="5100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chemeClr val="bg1"/>
                </a:solidFill>
                <a:latin typeface="Symbol" panose="05050102010706020507" pitchFamily="18" charset="2"/>
              </a:rPr>
              <a:t>c</a:t>
            </a:r>
            <a:r>
              <a:rPr lang="en-GB" sz="2400" baseline="30000" dirty="0" smtClean="0">
                <a:solidFill>
                  <a:schemeClr val="bg1"/>
                </a:solidFill>
              </a:rPr>
              <a:t>2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endParaRPr lang="en-GB" dirty="0">
              <a:solidFill>
                <a:schemeClr val="bg1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892198" y="4269806"/>
            <a:ext cx="0" cy="1080000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1260329" y="3352248"/>
            <a:ext cx="2630662" cy="216000"/>
            <a:chOff x="1073232" y="3129549"/>
            <a:chExt cx="3600000" cy="298547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1073232" y="3315694"/>
              <a:ext cx="3600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073232" y="3129549"/>
              <a:ext cx="0" cy="298547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1958718" y="3129550"/>
              <a:ext cx="0" cy="18000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2858718" y="3129550"/>
              <a:ext cx="0" cy="18000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3758718" y="3129550"/>
              <a:ext cx="0" cy="18000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4658718" y="3129549"/>
              <a:ext cx="0" cy="298547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Oval 23"/>
          <p:cNvSpPr>
            <a:spLocks/>
          </p:cNvSpPr>
          <p:nvPr/>
        </p:nvSpPr>
        <p:spPr>
          <a:xfrm>
            <a:off x="1218324" y="2872986"/>
            <a:ext cx="108000" cy="10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>
            <a:spLocks/>
          </p:cNvSpPr>
          <p:nvPr/>
        </p:nvSpPr>
        <p:spPr>
          <a:xfrm>
            <a:off x="2514712" y="3050994"/>
            <a:ext cx="108000" cy="10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>
            <a:spLocks/>
          </p:cNvSpPr>
          <p:nvPr/>
        </p:nvSpPr>
        <p:spPr>
          <a:xfrm>
            <a:off x="1855076" y="2906272"/>
            <a:ext cx="108000" cy="10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/>
          <p:cNvSpPr>
            <a:spLocks/>
          </p:cNvSpPr>
          <p:nvPr/>
        </p:nvSpPr>
        <p:spPr>
          <a:xfrm>
            <a:off x="3178474" y="2725156"/>
            <a:ext cx="108000" cy="10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/>
          <p:cNvSpPr>
            <a:spLocks/>
          </p:cNvSpPr>
          <p:nvPr/>
        </p:nvSpPr>
        <p:spPr>
          <a:xfrm>
            <a:off x="3817629" y="2348880"/>
            <a:ext cx="108000" cy="10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9" name="Group 28"/>
          <p:cNvGrpSpPr/>
          <p:nvPr/>
        </p:nvGrpSpPr>
        <p:grpSpPr>
          <a:xfrm>
            <a:off x="1900319" y="4284435"/>
            <a:ext cx="1328354" cy="134676"/>
            <a:chOff x="1059062" y="4299491"/>
            <a:chExt cx="1828628" cy="186144"/>
          </a:xfrm>
        </p:grpSpPr>
        <p:cxnSp>
          <p:nvCxnSpPr>
            <p:cNvPr id="30" name="Straight Connector 29"/>
            <p:cNvCxnSpPr/>
            <p:nvPr/>
          </p:nvCxnSpPr>
          <p:spPr>
            <a:xfrm>
              <a:off x="1059062" y="4485635"/>
              <a:ext cx="1828628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066204" y="4299491"/>
              <a:ext cx="0" cy="18000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508847" y="4299491"/>
              <a:ext cx="0" cy="18000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966004" y="4299491"/>
              <a:ext cx="0" cy="18000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2423161" y="4299491"/>
              <a:ext cx="0" cy="18000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2880318" y="4299491"/>
              <a:ext cx="0" cy="18000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Oval 35"/>
          <p:cNvSpPr>
            <a:spLocks/>
          </p:cNvSpPr>
          <p:nvPr/>
        </p:nvSpPr>
        <p:spPr>
          <a:xfrm>
            <a:off x="2865905" y="4072688"/>
            <a:ext cx="108000" cy="10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/>
          <p:cNvSpPr>
            <a:spLocks/>
          </p:cNvSpPr>
          <p:nvPr/>
        </p:nvSpPr>
        <p:spPr>
          <a:xfrm>
            <a:off x="2194161" y="3962934"/>
            <a:ext cx="108000" cy="10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8" name="Group 37"/>
          <p:cNvGrpSpPr/>
          <p:nvPr/>
        </p:nvGrpSpPr>
        <p:grpSpPr>
          <a:xfrm>
            <a:off x="2555245" y="5249808"/>
            <a:ext cx="674481" cy="134676"/>
            <a:chOff x="1964276" y="5734097"/>
            <a:chExt cx="932242" cy="186144"/>
          </a:xfrm>
        </p:grpSpPr>
        <p:cxnSp>
          <p:nvCxnSpPr>
            <p:cNvPr id="39" name="Straight Connector 38"/>
            <p:cNvCxnSpPr/>
            <p:nvPr/>
          </p:nvCxnSpPr>
          <p:spPr>
            <a:xfrm>
              <a:off x="1964276" y="5920241"/>
              <a:ext cx="932242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1975032" y="5734097"/>
              <a:ext cx="0" cy="18000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2193578" y="5734097"/>
              <a:ext cx="0" cy="18000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2426639" y="5734097"/>
              <a:ext cx="0" cy="18000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2659699" y="5734097"/>
              <a:ext cx="0" cy="18000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2892760" y="5734097"/>
              <a:ext cx="0" cy="18000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Oval 44"/>
          <p:cNvSpPr>
            <a:spLocks/>
          </p:cNvSpPr>
          <p:nvPr/>
        </p:nvSpPr>
        <p:spPr>
          <a:xfrm>
            <a:off x="2708391" y="5022895"/>
            <a:ext cx="108000" cy="10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/>
          <p:cNvSpPr>
            <a:spLocks/>
          </p:cNvSpPr>
          <p:nvPr/>
        </p:nvSpPr>
        <p:spPr>
          <a:xfrm>
            <a:off x="3031858" y="4828717"/>
            <a:ext cx="108000" cy="10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7" name="Straight Connector 46"/>
          <p:cNvCxnSpPr/>
          <p:nvPr/>
        </p:nvCxnSpPr>
        <p:spPr>
          <a:xfrm>
            <a:off x="1909417" y="3175450"/>
            <a:ext cx="0" cy="1152000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2550170" y="3175450"/>
            <a:ext cx="0" cy="2160000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220477" y="3175450"/>
            <a:ext cx="0" cy="2160000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3529112" y="3510637"/>
            <a:ext cx="6828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err="1" smtClean="0">
                <a:solidFill>
                  <a:schemeClr val="bg1"/>
                </a:solidFill>
              </a:rPr>
              <a:t>E</a:t>
            </a:r>
            <a:r>
              <a:rPr lang="en-GB" sz="2400" baseline="-25000" dirty="0" err="1" smtClean="0">
                <a:solidFill>
                  <a:schemeClr val="bg1"/>
                </a:solidFill>
              </a:rPr>
              <a:t>max</a:t>
            </a:r>
            <a:endParaRPr lang="en-GB" sz="2400" baseline="-25000" dirty="0">
              <a:solidFill>
                <a:schemeClr val="bg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930779" y="3508506"/>
            <a:ext cx="652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err="1" smtClean="0">
                <a:solidFill>
                  <a:schemeClr val="bg1"/>
                </a:solidFill>
              </a:rPr>
              <a:t>E</a:t>
            </a:r>
            <a:r>
              <a:rPr lang="en-GB" sz="2400" baseline="-25000" dirty="0" err="1" smtClean="0">
                <a:solidFill>
                  <a:schemeClr val="bg1"/>
                </a:solidFill>
              </a:rPr>
              <a:t>min</a:t>
            </a:r>
            <a:endParaRPr lang="en-GB" sz="2400" baseline="-25000" dirty="0">
              <a:solidFill>
                <a:schemeClr val="bg1"/>
              </a:solidFill>
            </a:endParaRPr>
          </a:p>
        </p:txBody>
      </p:sp>
      <p:sp>
        <p:nvSpPr>
          <p:cNvPr id="52" name="Oval 51"/>
          <p:cNvSpPr>
            <a:spLocks/>
          </p:cNvSpPr>
          <p:nvPr/>
        </p:nvSpPr>
        <p:spPr>
          <a:xfrm>
            <a:off x="2518272" y="4014897"/>
            <a:ext cx="108000" cy="10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Oval 52"/>
          <p:cNvSpPr>
            <a:spLocks/>
          </p:cNvSpPr>
          <p:nvPr/>
        </p:nvSpPr>
        <p:spPr>
          <a:xfrm>
            <a:off x="1858635" y="3870175"/>
            <a:ext cx="108000" cy="10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/>
          <p:cNvSpPr>
            <a:spLocks/>
          </p:cNvSpPr>
          <p:nvPr/>
        </p:nvSpPr>
        <p:spPr>
          <a:xfrm>
            <a:off x="3182034" y="3689058"/>
            <a:ext cx="108000" cy="10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Oval 54"/>
          <p:cNvSpPr>
            <a:spLocks/>
          </p:cNvSpPr>
          <p:nvPr/>
        </p:nvSpPr>
        <p:spPr>
          <a:xfrm>
            <a:off x="2858794" y="4966601"/>
            <a:ext cx="108000" cy="10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/>
          <p:cNvSpPr>
            <a:spLocks/>
          </p:cNvSpPr>
          <p:nvPr/>
        </p:nvSpPr>
        <p:spPr>
          <a:xfrm>
            <a:off x="2521831" y="4908811"/>
            <a:ext cx="108000" cy="10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/>
          <p:cNvSpPr>
            <a:spLocks/>
          </p:cNvSpPr>
          <p:nvPr/>
        </p:nvSpPr>
        <p:spPr>
          <a:xfrm>
            <a:off x="3174923" y="4582972"/>
            <a:ext cx="108000" cy="10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Curved Left Arrow 57"/>
          <p:cNvSpPr/>
          <p:nvPr/>
        </p:nvSpPr>
        <p:spPr>
          <a:xfrm>
            <a:off x="4153936" y="3437893"/>
            <a:ext cx="432000" cy="936000"/>
          </a:xfrm>
          <a:prstGeom prst="curved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9" name="Curved Left Arrow 58"/>
          <p:cNvSpPr/>
          <p:nvPr/>
        </p:nvSpPr>
        <p:spPr>
          <a:xfrm>
            <a:off x="4175710" y="4489104"/>
            <a:ext cx="432000" cy="936000"/>
          </a:xfrm>
          <a:prstGeom prst="curved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60" name="Straight Connector 59"/>
          <p:cNvCxnSpPr/>
          <p:nvPr/>
        </p:nvCxnSpPr>
        <p:spPr>
          <a:xfrm>
            <a:off x="886758" y="2457370"/>
            <a:ext cx="0" cy="32400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 flipV="1">
            <a:off x="881990" y="5704084"/>
            <a:ext cx="324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4696692" y="3666481"/>
            <a:ext cx="165545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dirty="0" smtClean="0">
                <a:solidFill>
                  <a:schemeClr val="bg1"/>
                </a:solidFill>
              </a:rPr>
              <a:t>2 new points</a:t>
            </a:r>
            <a:endParaRPr lang="en-GB" sz="2200" dirty="0">
              <a:solidFill>
                <a:schemeClr val="bg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703951" y="4790385"/>
            <a:ext cx="13361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dirty="0" smtClean="0">
                <a:solidFill>
                  <a:schemeClr val="bg1"/>
                </a:solidFill>
              </a:rPr>
              <a:t>≤ 10 steps</a:t>
            </a: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93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Search range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>
                <a:solidFill>
                  <a:schemeClr val="bg1"/>
                </a:solidFill>
              </a:rPr>
              <a:t>option </a:t>
            </a:r>
            <a:r>
              <a:rPr lang="en-GB" altLang="en-US" dirty="0" smtClean="0">
                <a:solidFill>
                  <a:schemeClr val="bg1"/>
                </a:solidFill>
              </a:rPr>
              <a:t>-x </a:t>
            </a:r>
            <a:r>
              <a:rPr lang="en-GB" dirty="0" smtClean="0">
                <a:solidFill>
                  <a:schemeClr val="bg1"/>
                </a:solidFill>
              </a:rPr>
              <a:t>"</a:t>
            </a:r>
            <a:r>
              <a:rPr lang="nl-NL" altLang="en-US" dirty="0" err="1" smtClean="0">
                <a:solidFill>
                  <a:schemeClr val="bg1"/>
                </a:solidFill>
              </a:rPr>
              <a:t>E</a:t>
            </a:r>
            <a:r>
              <a:rPr lang="nl-NL" altLang="en-US" baseline="-25000" dirty="0" err="1" smtClean="0">
                <a:solidFill>
                  <a:schemeClr val="bg1"/>
                </a:solidFill>
              </a:rPr>
              <a:t>min</a:t>
            </a:r>
            <a:r>
              <a:rPr lang="nl-NL" altLang="en-US" dirty="0" smtClean="0">
                <a:solidFill>
                  <a:schemeClr val="bg1"/>
                </a:solidFill>
              </a:rPr>
              <a:t>  </a:t>
            </a:r>
            <a:r>
              <a:rPr lang="nl-NL" altLang="en-US" dirty="0" err="1" smtClean="0">
                <a:solidFill>
                  <a:schemeClr val="bg1"/>
                </a:solidFill>
              </a:rPr>
              <a:t>E</a:t>
            </a:r>
            <a:r>
              <a:rPr lang="nl-NL" altLang="en-US" baseline="-25000" dirty="0" err="1" smtClean="0">
                <a:solidFill>
                  <a:schemeClr val="bg1"/>
                </a:solidFill>
              </a:rPr>
              <a:t>max</a:t>
            </a:r>
            <a:r>
              <a:rPr lang="en-GB" dirty="0" smtClean="0">
                <a:solidFill>
                  <a:schemeClr val="bg1"/>
                </a:solidFill>
              </a:rPr>
              <a:t>"</a:t>
            </a:r>
            <a:r>
              <a:rPr lang="en-GB" altLang="en-US" dirty="0" smtClean="0">
                <a:solidFill>
                  <a:schemeClr val="bg1"/>
                </a:solidFill>
              </a:rPr>
              <a:t> </a:t>
            </a:r>
          </a:p>
          <a:p>
            <a:pPr lvl="1"/>
            <a:r>
              <a:rPr lang="nl-NL" altLang="en-US" dirty="0" smtClean="0">
                <a:solidFill>
                  <a:schemeClr val="bg1"/>
                </a:solidFill>
              </a:rPr>
              <a:t>units </a:t>
            </a:r>
            <a:r>
              <a:rPr lang="nl-NL" altLang="en-US" baseline="30000" dirty="0" smtClean="0">
                <a:solidFill>
                  <a:schemeClr val="bg1"/>
                </a:solidFill>
              </a:rPr>
              <a:t>10</a:t>
            </a:r>
            <a:r>
              <a:rPr lang="nl-NL" altLang="en-US" dirty="0" smtClean="0">
                <a:solidFill>
                  <a:schemeClr val="bg1"/>
                </a:solidFill>
              </a:rPr>
              <a:t>log(</a:t>
            </a:r>
            <a:r>
              <a:rPr lang="nl-NL" altLang="en-US" dirty="0" err="1" smtClean="0">
                <a:solidFill>
                  <a:schemeClr val="bg1"/>
                </a:solidFill>
              </a:rPr>
              <a:t>GeV</a:t>
            </a:r>
            <a:r>
              <a:rPr lang="nl-NL" altLang="en-US" dirty="0" smtClean="0">
                <a:solidFill>
                  <a:schemeClr val="bg1"/>
                </a:solidFill>
              </a:rPr>
              <a:t>)</a:t>
            </a:r>
            <a:endParaRPr lang="en-GB" altLang="en-US" dirty="0">
              <a:solidFill>
                <a:schemeClr val="bg1"/>
              </a:solidFill>
            </a:endParaRPr>
          </a:p>
          <a:p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065A3C-7CA5-417C-939F-11334EACB4A4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249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3620</TotalTime>
  <Words>223</Words>
  <Application>Microsoft Office PowerPoint</Application>
  <PresentationFormat>Widescreen</PresentationFormat>
  <Paragraphs>81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Symbol</vt:lpstr>
      <vt:lpstr>Office Theme</vt:lpstr>
      <vt:lpstr>Muon energy estimator</vt:lpstr>
      <vt:lpstr>Muon energy loss</vt:lpstr>
      <vt:lpstr>Contributions to light yield</vt:lpstr>
      <vt:lpstr>PDF</vt:lpstr>
      <vt:lpstr>Light sources</vt:lpstr>
      <vt:lpstr>Fit¶</vt:lpstr>
      <vt:lpstr>Probability</vt:lpstr>
      <vt:lpstr>5-point search method</vt:lpstr>
      <vt:lpstr>Search range</vt:lpstr>
      <vt:lpstr>Energy estimate</vt:lpstr>
      <vt:lpstr>Energy correction</vt:lpstr>
      <vt:lpstr>Summary &amp; outlook</vt:lpstr>
    </vt:vector>
  </TitlesOfParts>
  <Company>Nikhef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Jpp</dc:title>
  <dc:creator>mjg_2</dc:creator>
  <cp:lastModifiedBy>mjg</cp:lastModifiedBy>
  <cp:revision>927</cp:revision>
  <dcterms:created xsi:type="dcterms:W3CDTF">2013-10-02T15:15:34Z</dcterms:created>
  <dcterms:modified xsi:type="dcterms:W3CDTF">2019-07-23T23:07:45Z</dcterms:modified>
</cp:coreProperties>
</file>