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7" r:id="rId3"/>
    <p:sldId id="267" r:id="rId4"/>
    <p:sldId id="276" r:id="rId5"/>
    <p:sldId id="263" r:id="rId6"/>
    <p:sldId id="264" r:id="rId7"/>
    <p:sldId id="265" r:id="rId8"/>
    <p:sldId id="282" r:id="rId9"/>
    <p:sldId id="262" r:id="rId10"/>
    <p:sldId id="266" r:id="rId11"/>
    <p:sldId id="271" r:id="rId12"/>
    <p:sldId id="268" r:id="rId13"/>
    <p:sldId id="269" r:id="rId14"/>
    <p:sldId id="270" r:id="rId15"/>
    <p:sldId id="281" r:id="rId16"/>
    <p:sldId id="278" r:id="rId17"/>
    <p:sldId id="280" r:id="rId18"/>
    <p:sldId id="279" r:id="rId19"/>
    <p:sldId id="274" r:id="rId20"/>
    <p:sldId id="275" r:id="rId21"/>
    <p:sldId id="272" r:id="rId22"/>
    <p:sldId id="27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4" d="100"/>
          <a:sy n="64" d="100"/>
        </p:scale>
        <p:origin x="6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1AAD9-EA4E-41A8-96A0-5235F720AA1E}" type="datetimeFigureOut">
              <a:rPr lang="en-GB" smtClean="0"/>
              <a:t>26/08/2020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B8BA2-E805-4920-9A97-28E13EEA77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964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B8BA2-E805-4920-9A97-28E13EEA774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978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B8BA2-E805-4920-9A97-28E13EEA774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610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0ED37-D998-4F53-A903-AC7473543B86}" type="datetime1">
              <a:rPr lang="en-GB" smtClean="0"/>
              <a:t>26/08/2020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298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FD885-95AF-4E17-8CF3-A73BD8F45070}" type="datetime1">
              <a:rPr lang="en-GB" smtClean="0"/>
              <a:t>26/08/2020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508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87781-823A-4788-9E30-1EECB7A846A2}" type="datetime1">
              <a:rPr lang="en-GB" smtClean="0"/>
              <a:t>26/08/2020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46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316F-90FB-4134-B1A4-A63176678074}" type="datetime1">
              <a:rPr lang="en-GB" smtClean="0"/>
              <a:t>26/08/2020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947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B19C-5B18-4C9A-8C37-EB74DA841493}" type="datetime1">
              <a:rPr lang="en-GB" smtClean="0"/>
              <a:t>26/08/2020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325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28E4-A317-422E-8043-F354CF803CFD}" type="datetime1">
              <a:rPr lang="en-GB" smtClean="0"/>
              <a:t>26/08/2020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603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6ED0-9666-4DB4-BC03-1390E3246B0F}" type="datetime1">
              <a:rPr lang="en-GB" smtClean="0"/>
              <a:t>26/08/2020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370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253D-021D-4A5E-B03F-49859D34E7BF}" type="datetime1">
              <a:rPr lang="en-GB" smtClean="0"/>
              <a:t>26/08/2020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317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2A57-ED41-4253-BCF1-14E25B343155}" type="datetime1">
              <a:rPr lang="en-GB" smtClean="0"/>
              <a:t>26/08/2020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561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C487-087A-4D8B-A23E-9D7C812BD51D}" type="datetime1">
              <a:rPr lang="en-GB" smtClean="0"/>
              <a:t>26/08/2020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130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B269-D89A-482B-90BB-6A0B294C9FD5}" type="datetime1">
              <a:rPr lang="en-GB" smtClean="0"/>
              <a:t>26/08/2020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772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37497-C5CD-4CC1-A0B5-B1FD7DCC9248}" type="datetime1">
              <a:rPr lang="en-GB" smtClean="0"/>
              <a:t>26/08/2020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88594-E21D-435B-BB4C-DE814B61CF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178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6.gif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png"/><Relationship Id="rId4" Type="http://schemas.openxmlformats.org/officeDocument/2006/relationships/image" Target="../media/image24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5400" dirty="0" err="1">
                <a:solidFill>
                  <a:schemeClr val="bg1"/>
                </a:solidFill>
              </a:rPr>
              <a:t>JPMTAnalogueSignalProcessor</a:t>
            </a:r>
            <a:endParaRPr lang="en-GB" sz="54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PMT analogue signal processor in </a:t>
            </a:r>
            <a:r>
              <a:rPr lang="en-GB" dirty="0" err="1">
                <a:solidFill>
                  <a:schemeClr val="bg1"/>
                </a:solidFill>
              </a:rPr>
              <a:t>Jpp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M. de Jong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728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00" y="1800000"/>
            <a:ext cx="5508000" cy="37894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Model (6/6)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10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9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GB" dirty="0">
                    <a:solidFill>
                      <a:schemeClr val="bg1"/>
                    </a:solidFill>
                  </a:rPr>
                  <a:t>Saturation</a:t>
                </a:r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nl-NL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nl-NL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≅210 </m:t>
                    </m:r>
                    <m:r>
                      <m:rPr>
                        <m:nor/>
                      </m:rPr>
                      <a:rPr lang="nl-NL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ns</m:t>
                    </m:r>
                  </m:oMath>
                </a14:m>
                <a:endParaRPr lang="en-GB" dirty="0">
                  <a:solidFill>
                    <a:schemeClr val="bg1"/>
                  </a:solidFill>
                </a:endParaRPr>
              </a:p>
              <a:p>
                <a:pPr lvl="2">
                  <a:lnSpc>
                    <a:spcPct val="150000"/>
                  </a:lnSpc>
                </a:pPr>
                <a:r>
                  <a:rPr lang="en-GB" dirty="0">
                    <a:solidFill>
                      <a:schemeClr val="bg1"/>
                    </a:solidFill>
                  </a:rPr>
                  <a:t>good agreement</a:t>
                </a:r>
              </a:p>
            </p:txBody>
          </p:sp>
        </mc:Choice>
        <mc:Fallback xmlns="">
          <p:sp>
            <p:nvSpPr>
              <p:cNvPr id="10" name="Content Placeholder 9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4"/>
                <a:stretch>
                  <a:fillRect l="-2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63" t="9569" r="9929" b="11842"/>
          <a:stretch/>
        </p:blipFill>
        <p:spPr>
          <a:xfrm>
            <a:off x="949168" y="2203424"/>
            <a:ext cx="4556160" cy="3024000"/>
          </a:xfrm>
        </p:spPr>
      </p:pic>
    </p:spTree>
    <p:extLst>
      <p:ext uri="{BB962C8B-B14F-4D97-AF65-F5344CB8AC3E}">
        <p14:creationId xmlns:p14="http://schemas.microsoft.com/office/powerpoint/2010/main" val="3048768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Results (1/4)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tabLst>
                <a:tab pos="985838" algn="ctr"/>
                <a:tab pos="1171575" algn="l"/>
              </a:tabLst>
            </a:pPr>
            <a:r>
              <a:rPr lang="en-GB" dirty="0">
                <a:solidFill>
                  <a:schemeClr val="bg1"/>
                </a:solidFill>
              </a:rPr>
              <a:t>input KM3NeT_00000014_00005282.root (</a:t>
            </a:r>
            <a:r>
              <a:rPr lang="nl-NL" dirty="0">
                <a:solidFill>
                  <a:schemeClr val="bg1"/>
                </a:solidFill>
              </a:rPr>
              <a:t>L0 data)</a:t>
            </a:r>
            <a:endParaRPr lang="en-GB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tabLst>
                <a:tab pos="985838" algn="ctr"/>
                <a:tab pos="1171575" algn="l"/>
              </a:tabLst>
            </a:pPr>
            <a:r>
              <a:rPr lang="en-GB" dirty="0">
                <a:solidFill>
                  <a:schemeClr val="bg1"/>
                </a:solidFill>
              </a:rPr>
              <a:t>old	=	</a:t>
            </a:r>
            <a:r>
              <a:rPr lang="en-GB" dirty="0" err="1">
                <a:solidFill>
                  <a:schemeClr val="bg1"/>
                </a:solidFill>
              </a:rPr>
              <a:t>Jpp</a:t>
            </a:r>
            <a:r>
              <a:rPr lang="en-GB" dirty="0">
                <a:solidFill>
                  <a:schemeClr val="bg1"/>
                </a:solidFill>
              </a:rPr>
              <a:t> trunk (11531)</a:t>
            </a:r>
          </a:p>
          <a:p>
            <a:pPr>
              <a:lnSpc>
                <a:spcPct val="150000"/>
              </a:lnSpc>
              <a:tabLst>
                <a:tab pos="985838" algn="ctr"/>
                <a:tab pos="1171575" algn="l"/>
              </a:tabLst>
            </a:pPr>
            <a:r>
              <a:rPr lang="en-GB" dirty="0">
                <a:solidFill>
                  <a:schemeClr val="bg1"/>
                </a:solidFill>
              </a:rPr>
              <a:t>new	=	this analysis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70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0" y="1800000"/>
            <a:ext cx="4724400" cy="44958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Results (2/4)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12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" y="1800000"/>
            <a:ext cx="4724400" cy="45148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807381" y="2291848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old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18864" y="2282516"/>
            <a:ext cx="593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new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560000" y="4680000"/>
            <a:ext cx="180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gain	=	0.88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spread	=	0.33</a:t>
            </a:r>
          </a:p>
        </p:txBody>
      </p:sp>
    </p:spTree>
    <p:extLst>
      <p:ext uri="{BB962C8B-B14F-4D97-AF65-F5344CB8AC3E}">
        <p14:creationId xmlns:p14="http://schemas.microsoft.com/office/powerpoint/2010/main" val="3826462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0" y="1800000"/>
            <a:ext cx="4724400" cy="449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Results (3/4)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13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" y="1800000"/>
            <a:ext cx="4724400" cy="45148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07381" y="2291848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old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18864" y="2282516"/>
            <a:ext cx="593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new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60000" y="4680000"/>
            <a:ext cx="180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gain	=	0.59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spread	=	0.37</a:t>
            </a:r>
          </a:p>
        </p:txBody>
      </p:sp>
    </p:spTree>
    <p:extLst>
      <p:ext uri="{BB962C8B-B14F-4D97-AF65-F5344CB8AC3E}">
        <p14:creationId xmlns:p14="http://schemas.microsoft.com/office/powerpoint/2010/main" val="1745603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0" y="1800000"/>
            <a:ext cx="4724400" cy="449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Results (4/4)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14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" y="1800000"/>
            <a:ext cx="4724400" cy="45148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07381" y="2291848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old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18864" y="2282516"/>
            <a:ext cx="593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new</a:t>
            </a:r>
          </a:p>
        </p:txBody>
      </p:sp>
      <p:sp>
        <p:nvSpPr>
          <p:cNvPr id="9" name="Rectangle 8"/>
          <p:cNvSpPr/>
          <p:nvPr/>
        </p:nvSpPr>
        <p:spPr>
          <a:xfrm>
            <a:off x="7560000" y="4680000"/>
            <a:ext cx="18000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gain	=	0.43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spread	=	0.38</a:t>
            </a:r>
          </a:p>
        </p:txBody>
      </p:sp>
    </p:spTree>
    <p:extLst>
      <p:ext uri="{BB962C8B-B14F-4D97-AF65-F5344CB8AC3E}">
        <p14:creationId xmlns:p14="http://schemas.microsoft.com/office/powerpoint/2010/main" val="1910640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L1 data selection</a:t>
            </a:r>
            <a:r>
              <a:rPr lang="en-GB" baseline="30000" dirty="0">
                <a:solidFill>
                  <a:schemeClr val="bg1"/>
                </a:solidFill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 (1/1)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15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0" y="1800000"/>
            <a:ext cx="4724400" cy="45148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740000" y="2340000"/>
                <a:ext cx="254197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∡</m:t>
                          </m:r>
                          <m:r>
                            <a:rPr lang="nl-N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nl-NL" sz="2000">
                              <a:ea typeface="Cambria Math" panose="02040503050406030204" pitchFamily="18" charset="0"/>
                            </a:rPr>
                            <m:t>PMT</m:t>
                          </m:r>
                          <m:r>
                            <m:rPr>
                              <m:nor/>
                            </m:rPr>
                            <a:rPr lang="nl-NL" sz="2000"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nl-NL" sz="2000">
                              <a:ea typeface="Cambria Math" panose="02040503050406030204" pitchFamily="18" charset="0"/>
                            </a:rPr>
                            <m:t>axes</m:t>
                          </m:r>
                        </m:e>
                      </m:func>
                      <m:r>
                        <a:rPr lang="nl-NL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≤0.0</m:t>
                      </m:r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0000" y="2340000"/>
                <a:ext cx="2541978" cy="400110"/>
              </a:xfrm>
              <a:prstGeom prst="rect">
                <a:avLst/>
              </a:prstGeom>
              <a:blipFill rotWithShape="0">
                <a:blip r:embed="rId3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" y="1800000"/>
            <a:ext cx="4724400" cy="45148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340000" y="2340000"/>
                <a:ext cx="254197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∡</m:t>
                          </m:r>
                          <m:r>
                            <a:rPr lang="nl-N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nl-NL" sz="2000">
                              <a:ea typeface="Cambria Math" panose="02040503050406030204" pitchFamily="18" charset="0"/>
                            </a:rPr>
                            <m:t>PMT</m:t>
                          </m:r>
                          <m:r>
                            <m:rPr>
                              <m:nor/>
                            </m:rPr>
                            <a:rPr lang="nl-NL" sz="2000"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nl-NL" sz="2000">
                              <a:ea typeface="Cambria Math" panose="02040503050406030204" pitchFamily="18" charset="0"/>
                            </a:rPr>
                            <m:t>axes</m:t>
                          </m:r>
                        </m:e>
                      </m:func>
                      <m:r>
                        <a:rPr lang="nl-NL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≤1.0</m:t>
                      </m:r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0000" y="2340000"/>
                <a:ext cx="2541978" cy="400110"/>
              </a:xfrm>
              <a:prstGeom prst="rect">
                <a:avLst/>
              </a:prstGeom>
              <a:blipFill rotWithShape="0">
                <a:blip r:embed="rId5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2160000" y="4320000"/>
            <a:ext cx="216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  <a:latin typeface="Symbol" panose="05050102010706020507" pitchFamily="18" charset="2"/>
              </a:rPr>
              <a:t>c</a:t>
            </a:r>
            <a:r>
              <a:rPr lang="en-GB" sz="2000" baseline="30000" dirty="0">
                <a:solidFill>
                  <a:schemeClr val="tx1"/>
                </a:solidFill>
              </a:rPr>
              <a:t>2</a:t>
            </a:r>
            <a:r>
              <a:rPr lang="en-GB" sz="2000" dirty="0">
                <a:solidFill>
                  <a:schemeClr val="tx1"/>
                </a:solidFill>
              </a:rPr>
              <a:t>	=	33354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gain	=	0.46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spread	=	0.42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560000" y="4320000"/>
            <a:ext cx="216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  <a:latin typeface="Symbol" panose="05050102010706020507" pitchFamily="18" charset="2"/>
              </a:rPr>
              <a:t>c</a:t>
            </a:r>
            <a:r>
              <a:rPr lang="en-GB" sz="2000" baseline="30000" dirty="0">
                <a:solidFill>
                  <a:schemeClr val="tx1"/>
                </a:solidFill>
              </a:rPr>
              <a:t>2</a:t>
            </a:r>
            <a:r>
              <a:rPr lang="en-GB" sz="2000" dirty="0">
                <a:solidFill>
                  <a:schemeClr val="tx1"/>
                </a:solidFill>
              </a:rPr>
              <a:t>	=	3046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gain	=	0.48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spread	=	0.37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5360" y="6419214"/>
            <a:ext cx="42201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aseline="30000" dirty="0">
                <a:solidFill>
                  <a:schemeClr val="bg1"/>
                </a:solidFill>
              </a:rPr>
              <a:t>¶</a:t>
            </a:r>
            <a:r>
              <a:rPr lang="en-GB" sz="2000" dirty="0">
                <a:solidFill>
                  <a:schemeClr val="bg1"/>
                </a:solidFill>
              </a:rPr>
              <a:t> KM3NeT_00000014_00005009.root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611560" y="6385243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1044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0" y="1800000"/>
            <a:ext cx="4724400" cy="45148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" y="1800000"/>
            <a:ext cx="4724400" cy="449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Comparison L0 – L1 data (1/3)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16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807381" y="229184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L0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18864" y="2282516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L1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460000" y="4320000"/>
            <a:ext cx="216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  <a:latin typeface="Symbol" panose="05050102010706020507" pitchFamily="18" charset="2"/>
              </a:rPr>
              <a:t>c</a:t>
            </a:r>
            <a:r>
              <a:rPr lang="en-GB" sz="2000" baseline="30000" dirty="0">
                <a:solidFill>
                  <a:schemeClr val="tx1"/>
                </a:solidFill>
              </a:rPr>
              <a:t>2</a:t>
            </a:r>
            <a:r>
              <a:rPr lang="en-GB" sz="2000" dirty="0">
                <a:solidFill>
                  <a:schemeClr val="tx1"/>
                </a:solidFill>
              </a:rPr>
              <a:t>	=	2189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gain	=	0.89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spread	=	0.33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60000" y="4320000"/>
            <a:ext cx="216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  <a:latin typeface="Symbol" panose="05050102010706020507" pitchFamily="18" charset="2"/>
              </a:rPr>
              <a:t>c</a:t>
            </a:r>
            <a:r>
              <a:rPr lang="en-GB" sz="2000" baseline="30000" dirty="0">
                <a:solidFill>
                  <a:schemeClr val="tx1"/>
                </a:solidFill>
              </a:rPr>
              <a:t>2</a:t>
            </a:r>
            <a:r>
              <a:rPr lang="en-GB" sz="2000" dirty="0">
                <a:solidFill>
                  <a:schemeClr val="tx1"/>
                </a:solidFill>
              </a:rPr>
              <a:t>	=	1461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gain	=	0.88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spread	=	0.33</a:t>
            </a:r>
          </a:p>
        </p:txBody>
      </p:sp>
    </p:spTree>
    <p:extLst>
      <p:ext uri="{BB962C8B-B14F-4D97-AF65-F5344CB8AC3E}">
        <p14:creationId xmlns:p14="http://schemas.microsoft.com/office/powerpoint/2010/main" val="983676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Comparison L0 – L1 data (2/3)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17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" y="1800000"/>
            <a:ext cx="4724400" cy="4495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0" y="1800000"/>
            <a:ext cx="4724400" cy="45148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07381" y="229184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L0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18864" y="2282516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L1</a:t>
            </a:r>
          </a:p>
        </p:txBody>
      </p:sp>
      <p:sp>
        <p:nvSpPr>
          <p:cNvPr id="9" name="Rectangle 8"/>
          <p:cNvSpPr/>
          <p:nvPr/>
        </p:nvSpPr>
        <p:spPr>
          <a:xfrm>
            <a:off x="7560000" y="4320000"/>
            <a:ext cx="216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  <a:latin typeface="Symbol" panose="05050102010706020507" pitchFamily="18" charset="2"/>
              </a:rPr>
              <a:t>c</a:t>
            </a:r>
            <a:r>
              <a:rPr lang="en-GB" sz="2000" baseline="30000" dirty="0">
                <a:solidFill>
                  <a:schemeClr val="tx1"/>
                </a:solidFill>
              </a:rPr>
              <a:t>2</a:t>
            </a:r>
            <a:r>
              <a:rPr lang="en-GB" sz="2000" dirty="0">
                <a:solidFill>
                  <a:schemeClr val="tx1"/>
                </a:solidFill>
              </a:rPr>
              <a:t>	=	2271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gain	=	0.60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spread	=	0.38</a:t>
            </a:r>
          </a:p>
        </p:txBody>
      </p:sp>
      <p:sp>
        <p:nvSpPr>
          <p:cNvPr id="10" name="Rectangle 9"/>
          <p:cNvSpPr/>
          <p:nvPr/>
        </p:nvSpPr>
        <p:spPr>
          <a:xfrm>
            <a:off x="2160000" y="4320000"/>
            <a:ext cx="216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  <a:latin typeface="Symbol" panose="05050102010706020507" pitchFamily="18" charset="2"/>
              </a:rPr>
              <a:t>c</a:t>
            </a:r>
            <a:r>
              <a:rPr lang="en-GB" sz="2000" baseline="30000" dirty="0">
                <a:solidFill>
                  <a:schemeClr val="tx1"/>
                </a:solidFill>
              </a:rPr>
              <a:t>2</a:t>
            </a:r>
            <a:r>
              <a:rPr lang="en-GB" sz="2000" dirty="0">
                <a:solidFill>
                  <a:schemeClr val="tx1"/>
                </a:solidFill>
              </a:rPr>
              <a:t>	=	1097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gain	=	0.59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spread	=	0.37</a:t>
            </a:r>
          </a:p>
        </p:txBody>
      </p:sp>
    </p:spTree>
    <p:extLst>
      <p:ext uri="{BB962C8B-B14F-4D97-AF65-F5344CB8AC3E}">
        <p14:creationId xmlns:p14="http://schemas.microsoft.com/office/powerpoint/2010/main" val="11174555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0" y="1800000"/>
            <a:ext cx="4724400" cy="4514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Comparison L0 – L1 data (3/3)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18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" y="1800000"/>
            <a:ext cx="4724400" cy="44958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560000" y="4320000"/>
            <a:ext cx="216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  <a:latin typeface="Symbol" panose="05050102010706020507" pitchFamily="18" charset="2"/>
              </a:rPr>
              <a:t>c</a:t>
            </a:r>
            <a:r>
              <a:rPr lang="en-GB" sz="2000" baseline="30000" dirty="0">
                <a:solidFill>
                  <a:schemeClr val="tx1"/>
                </a:solidFill>
              </a:rPr>
              <a:t>2</a:t>
            </a:r>
            <a:r>
              <a:rPr lang="en-GB" sz="2000" dirty="0">
                <a:solidFill>
                  <a:schemeClr val="tx1"/>
                </a:solidFill>
              </a:rPr>
              <a:t>	=	3046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gain	=	0.48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spread	=	0.37</a:t>
            </a:r>
          </a:p>
        </p:txBody>
      </p:sp>
      <p:sp>
        <p:nvSpPr>
          <p:cNvPr id="9" name="Rectangle 8"/>
          <p:cNvSpPr/>
          <p:nvPr/>
        </p:nvSpPr>
        <p:spPr>
          <a:xfrm>
            <a:off x="2160000" y="4320000"/>
            <a:ext cx="2160000" cy="10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  <a:latin typeface="Symbol" panose="05050102010706020507" pitchFamily="18" charset="2"/>
              </a:rPr>
              <a:t>c</a:t>
            </a:r>
            <a:r>
              <a:rPr lang="en-GB" sz="2000" baseline="30000" dirty="0">
                <a:solidFill>
                  <a:schemeClr val="tx1"/>
                </a:solidFill>
              </a:rPr>
              <a:t>2</a:t>
            </a:r>
            <a:r>
              <a:rPr lang="en-GB" sz="2000" dirty="0">
                <a:solidFill>
                  <a:schemeClr val="tx1"/>
                </a:solidFill>
              </a:rPr>
              <a:t>	=	1201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gain	=	0.43</a:t>
            </a:r>
          </a:p>
          <a:p>
            <a:pPr indent="85725">
              <a:tabLst>
                <a:tab pos="900113" algn="ctr"/>
                <a:tab pos="107156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spread	=	0.38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07381" y="229184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L0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18864" y="2282516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L1</a:t>
            </a:r>
          </a:p>
        </p:txBody>
      </p:sp>
    </p:spTree>
    <p:extLst>
      <p:ext uri="{BB962C8B-B14F-4D97-AF65-F5344CB8AC3E}">
        <p14:creationId xmlns:p14="http://schemas.microsoft.com/office/powerpoint/2010/main" val="1177669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Backward compatibility (1/2)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7188" indent="-357188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chemeClr val="bg1"/>
                </a:solidFill>
              </a:rPr>
              <a:t>New model has less parameters than old model</a:t>
            </a:r>
          </a:p>
          <a:p>
            <a:pPr lvl="1">
              <a:tabLst>
                <a:tab pos="1343025" algn="l"/>
              </a:tabLst>
            </a:pPr>
            <a:r>
              <a:rPr lang="en-GB" dirty="0">
                <a:solidFill>
                  <a:schemeClr val="bg1"/>
                </a:solidFill>
              </a:rPr>
              <a:t>QE; gain; gain spread; rise time; TTS; threshold; </a:t>
            </a:r>
            <a:r>
              <a:rPr lang="en-GB" strike="sngStrike" dirty="0">
                <a:solidFill>
                  <a:schemeClr val="bg1"/>
                </a:solidFill>
              </a:rPr>
              <a:t>offset;</a:t>
            </a:r>
            <a:r>
              <a:rPr lang="en-GB" dirty="0">
                <a:solidFill>
                  <a:schemeClr val="bg1"/>
                </a:solidFill>
              </a:rPr>
              <a:t> slope; </a:t>
            </a:r>
            <a:r>
              <a:rPr lang="en-GB" strike="sngStrike" dirty="0">
                <a:solidFill>
                  <a:schemeClr val="bg1"/>
                </a:solidFill>
              </a:rPr>
              <a:t>curvature; </a:t>
            </a:r>
            <a:r>
              <a:rPr lang="en-GB" dirty="0">
                <a:solidFill>
                  <a:schemeClr val="bg1"/>
                </a:solidFill>
              </a:rPr>
              <a:t>and saturation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pPr marL="357188" indent="-357188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chemeClr val="bg1"/>
                </a:solidFill>
              </a:rPr>
              <a:t>I/O of model parameters backward compatible (PMT efficiency file)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QE; gain; gain spread; rise time; TTS and threshold</a:t>
            </a:r>
          </a:p>
          <a:p>
            <a:pPr lvl="1">
              <a:tabLst>
                <a:tab pos="1971675" algn="l"/>
                <a:tab pos="2686050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pPr lvl="1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18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1440000" y="2340000"/>
            <a:ext cx="9000000" cy="32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GB" sz="2000" b="1" dirty="0">
                <a:solidFill>
                  <a:schemeClr val="tx1"/>
                </a:solidFill>
              </a:rPr>
              <a:t>Signal processing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Introduction (1/1)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2</a:t>
            </a:fld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382533" y="2807370"/>
            <a:ext cx="144000" cy="77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 rot="5400000">
            <a:off x="2045999" y="2793659"/>
            <a:ext cx="793012" cy="792000"/>
            <a:chOff x="1963992" y="1066800"/>
            <a:chExt cx="1237996" cy="1236417"/>
          </a:xfrm>
          <a:noFill/>
        </p:grpSpPr>
        <p:sp>
          <p:nvSpPr>
            <p:cNvPr id="6" name="Freeform 5"/>
            <p:cNvSpPr/>
            <p:nvPr/>
          </p:nvSpPr>
          <p:spPr>
            <a:xfrm flipV="1">
              <a:off x="1968000" y="1691217"/>
              <a:ext cx="1224000" cy="612000"/>
            </a:xfrm>
            <a:custGeom>
              <a:avLst/>
              <a:gdLst>
                <a:gd name="connsiteX0" fmla="*/ 0 w 1061884"/>
                <a:gd name="connsiteY0" fmla="*/ 786580 h 786580"/>
                <a:gd name="connsiteX1" fmla="*/ 117987 w 1061884"/>
                <a:gd name="connsiteY1" fmla="*/ 49161 h 786580"/>
                <a:gd name="connsiteX2" fmla="*/ 619433 w 1061884"/>
                <a:gd name="connsiteY2" fmla="*/ 491612 h 786580"/>
                <a:gd name="connsiteX3" fmla="*/ 1061884 w 1061884"/>
                <a:gd name="connsiteY3" fmla="*/ 565354 h 786580"/>
                <a:gd name="connsiteX0" fmla="*/ 0 w 1061884"/>
                <a:gd name="connsiteY0" fmla="*/ 684616 h 684616"/>
                <a:gd name="connsiteX1" fmla="*/ 117987 w 1061884"/>
                <a:gd name="connsiteY1" fmla="*/ 34595 h 684616"/>
                <a:gd name="connsiteX2" fmla="*/ 619433 w 1061884"/>
                <a:gd name="connsiteY2" fmla="*/ 477046 h 684616"/>
                <a:gd name="connsiteX3" fmla="*/ 1061884 w 1061884"/>
                <a:gd name="connsiteY3" fmla="*/ 550788 h 684616"/>
                <a:gd name="connsiteX0" fmla="*/ 0 w 1061884"/>
                <a:gd name="connsiteY0" fmla="*/ 667622 h 667622"/>
                <a:gd name="connsiteX1" fmla="*/ 117987 w 1061884"/>
                <a:gd name="connsiteY1" fmla="*/ 32167 h 667622"/>
                <a:gd name="connsiteX2" fmla="*/ 619433 w 1061884"/>
                <a:gd name="connsiteY2" fmla="*/ 474618 h 667622"/>
                <a:gd name="connsiteX3" fmla="*/ 1061884 w 1061884"/>
                <a:gd name="connsiteY3" fmla="*/ 548360 h 667622"/>
                <a:gd name="connsiteX0" fmla="*/ 0 w 1211728"/>
                <a:gd name="connsiteY0" fmla="*/ 664787 h 664787"/>
                <a:gd name="connsiteX1" fmla="*/ 267831 w 1211728"/>
                <a:gd name="connsiteY1" fmla="*/ 31762 h 664787"/>
                <a:gd name="connsiteX2" fmla="*/ 769277 w 1211728"/>
                <a:gd name="connsiteY2" fmla="*/ 474213 h 664787"/>
                <a:gd name="connsiteX3" fmla="*/ 1211728 w 1211728"/>
                <a:gd name="connsiteY3" fmla="*/ 547955 h 664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1728" h="664787">
                  <a:moveTo>
                    <a:pt x="0" y="664787"/>
                  </a:moveTo>
                  <a:cubicBezTo>
                    <a:pt x="7374" y="320658"/>
                    <a:pt x="139618" y="63524"/>
                    <a:pt x="267831" y="31762"/>
                  </a:cubicBezTo>
                  <a:cubicBezTo>
                    <a:pt x="396044" y="0"/>
                    <a:pt x="611961" y="388181"/>
                    <a:pt x="769277" y="474213"/>
                  </a:cubicBezTo>
                  <a:cubicBezTo>
                    <a:pt x="926593" y="560245"/>
                    <a:pt x="1069160" y="554100"/>
                    <a:pt x="1211728" y="547955"/>
                  </a:cubicBezTo>
                </a:path>
              </a:pathLst>
            </a:cu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Freeform 6"/>
            <p:cNvSpPr/>
            <p:nvPr/>
          </p:nvSpPr>
          <p:spPr>
            <a:xfrm>
              <a:off x="1963992" y="1066800"/>
              <a:ext cx="1224000" cy="612000"/>
            </a:xfrm>
            <a:custGeom>
              <a:avLst/>
              <a:gdLst>
                <a:gd name="connsiteX0" fmla="*/ 0 w 1061884"/>
                <a:gd name="connsiteY0" fmla="*/ 786580 h 786580"/>
                <a:gd name="connsiteX1" fmla="*/ 117987 w 1061884"/>
                <a:gd name="connsiteY1" fmla="*/ 49161 h 786580"/>
                <a:gd name="connsiteX2" fmla="*/ 619433 w 1061884"/>
                <a:gd name="connsiteY2" fmla="*/ 491612 h 786580"/>
                <a:gd name="connsiteX3" fmla="*/ 1061884 w 1061884"/>
                <a:gd name="connsiteY3" fmla="*/ 565354 h 786580"/>
                <a:gd name="connsiteX0" fmla="*/ 0 w 1061884"/>
                <a:gd name="connsiteY0" fmla="*/ 684616 h 684616"/>
                <a:gd name="connsiteX1" fmla="*/ 117987 w 1061884"/>
                <a:gd name="connsiteY1" fmla="*/ 34595 h 684616"/>
                <a:gd name="connsiteX2" fmla="*/ 619433 w 1061884"/>
                <a:gd name="connsiteY2" fmla="*/ 477046 h 684616"/>
                <a:gd name="connsiteX3" fmla="*/ 1061884 w 1061884"/>
                <a:gd name="connsiteY3" fmla="*/ 550788 h 684616"/>
                <a:gd name="connsiteX0" fmla="*/ 0 w 1061884"/>
                <a:gd name="connsiteY0" fmla="*/ 667622 h 667622"/>
                <a:gd name="connsiteX1" fmla="*/ 117987 w 1061884"/>
                <a:gd name="connsiteY1" fmla="*/ 32167 h 667622"/>
                <a:gd name="connsiteX2" fmla="*/ 619433 w 1061884"/>
                <a:gd name="connsiteY2" fmla="*/ 474618 h 667622"/>
                <a:gd name="connsiteX3" fmla="*/ 1061884 w 1061884"/>
                <a:gd name="connsiteY3" fmla="*/ 548360 h 667622"/>
                <a:gd name="connsiteX0" fmla="*/ 0 w 1211728"/>
                <a:gd name="connsiteY0" fmla="*/ 664787 h 664787"/>
                <a:gd name="connsiteX1" fmla="*/ 267831 w 1211728"/>
                <a:gd name="connsiteY1" fmla="*/ 31762 h 664787"/>
                <a:gd name="connsiteX2" fmla="*/ 769277 w 1211728"/>
                <a:gd name="connsiteY2" fmla="*/ 474213 h 664787"/>
                <a:gd name="connsiteX3" fmla="*/ 1211728 w 1211728"/>
                <a:gd name="connsiteY3" fmla="*/ 547955 h 664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1728" h="664787">
                  <a:moveTo>
                    <a:pt x="0" y="664787"/>
                  </a:moveTo>
                  <a:cubicBezTo>
                    <a:pt x="7374" y="320658"/>
                    <a:pt x="139618" y="63524"/>
                    <a:pt x="267831" y="31762"/>
                  </a:cubicBezTo>
                  <a:cubicBezTo>
                    <a:pt x="396044" y="0"/>
                    <a:pt x="611961" y="388181"/>
                    <a:pt x="769277" y="474213"/>
                  </a:cubicBezTo>
                  <a:cubicBezTo>
                    <a:pt x="926593" y="560245"/>
                    <a:pt x="1069160" y="554100"/>
                    <a:pt x="1211728" y="547955"/>
                  </a:cubicBezTo>
                </a:path>
              </a:pathLst>
            </a:cu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" name="Straight Connector 7"/>
            <p:cNvCxnSpPr/>
            <p:nvPr/>
          </p:nvCxnSpPr>
          <p:spPr>
            <a:xfrm rot="5400000">
              <a:off x="3093194" y="1678704"/>
              <a:ext cx="216000" cy="1588"/>
            </a:xfrm>
            <a:prstGeom prst="line">
              <a:avLst/>
            </a:prstGeom>
            <a:grpFill/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777"/>
          <p:cNvGrpSpPr>
            <a:grpSpLocks/>
          </p:cNvGrpSpPr>
          <p:nvPr/>
        </p:nvGrpSpPr>
        <p:grpSpPr bwMode="auto">
          <a:xfrm rot="2382806">
            <a:off x="1740415" y="2671552"/>
            <a:ext cx="442912" cy="61912"/>
            <a:chOff x="2598" y="2028"/>
            <a:chExt cx="279" cy="39"/>
          </a:xfrm>
        </p:grpSpPr>
        <p:grpSp>
          <p:nvGrpSpPr>
            <p:cNvPr id="10" name="Group 642"/>
            <p:cNvGrpSpPr>
              <a:grpSpLocks noChangeAspect="1"/>
            </p:cNvGrpSpPr>
            <p:nvPr/>
          </p:nvGrpSpPr>
          <p:grpSpPr bwMode="auto">
            <a:xfrm rot="5400000">
              <a:off x="2825" y="2015"/>
              <a:ext cx="36" cy="68"/>
              <a:chOff x="288" y="1536"/>
              <a:chExt cx="1152" cy="2304"/>
            </a:xfrm>
          </p:grpSpPr>
          <p:grpSp>
            <p:nvGrpSpPr>
              <p:cNvPr id="34" name="Group 643"/>
              <p:cNvGrpSpPr>
                <a:grpSpLocks noChangeAspect="1"/>
              </p:cNvGrpSpPr>
              <p:nvPr/>
            </p:nvGrpSpPr>
            <p:grpSpPr bwMode="auto">
              <a:xfrm>
                <a:off x="864" y="2688"/>
                <a:ext cx="576" cy="1152"/>
                <a:chOff x="864" y="2688"/>
                <a:chExt cx="576" cy="1152"/>
              </a:xfrm>
            </p:grpSpPr>
            <p:sp>
              <p:nvSpPr>
                <p:cNvPr id="38" name="Arc 644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GB" dirty="0"/>
                </a:p>
              </p:txBody>
            </p:sp>
            <p:sp>
              <p:nvSpPr>
                <p:cNvPr id="39" name="Arc 645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GB" dirty="0"/>
                </a:p>
              </p:txBody>
            </p:sp>
          </p:grpSp>
          <p:grpSp>
            <p:nvGrpSpPr>
              <p:cNvPr id="35" name="Group 646"/>
              <p:cNvGrpSpPr>
                <a:grpSpLocks noChangeAspect="1"/>
              </p:cNvGrpSpPr>
              <p:nvPr/>
            </p:nvGrpSpPr>
            <p:grpSpPr bwMode="auto">
              <a:xfrm rot="10800000">
                <a:off x="288" y="1536"/>
                <a:ext cx="576" cy="1152"/>
                <a:chOff x="864" y="2688"/>
                <a:chExt cx="576" cy="1152"/>
              </a:xfrm>
            </p:grpSpPr>
            <p:sp>
              <p:nvSpPr>
                <p:cNvPr id="36" name="Arc 647"/>
                <p:cNvSpPr>
                  <a:spLocks noChangeAspect="1"/>
                </p:cNvSpPr>
                <p:nvPr/>
              </p:nvSpPr>
              <p:spPr bwMode="auto">
                <a:xfrm>
                  <a:off x="864" y="2688"/>
                  <a:ext cx="576" cy="57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GB" dirty="0"/>
                </a:p>
              </p:txBody>
            </p:sp>
            <p:sp>
              <p:nvSpPr>
                <p:cNvPr id="37" name="Arc 648"/>
                <p:cNvSpPr>
                  <a:spLocks noChangeAspect="1"/>
                </p:cNvSpPr>
                <p:nvPr/>
              </p:nvSpPr>
              <p:spPr bwMode="auto">
                <a:xfrm rot="5400000">
                  <a:off x="864" y="3264"/>
                  <a:ext cx="576" cy="57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GB" dirty="0"/>
                </a:p>
              </p:txBody>
            </p:sp>
          </p:grpSp>
        </p:grpSp>
        <p:grpSp>
          <p:nvGrpSpPr>
            <p:cNvPr id="11" name="Group 649"/>
            <p:cNvGrpSpPr>
              <a:grpSpLocks noChangeAspect="1"/>
            </p:cNvGrpSpPr>
            <p:nvPr/>
          </p:nvGrpSpPr>
          <p:grpSpPr bwMode="auto">
            <a:xfrm rot="5400000">
              <a:off x="2686" y="1940"/>
              <a:ext cx="36" cy="212"/>
              <a:chOff x="288" y="1536"/>
              <a:chExt cx="288" cy="1872"/>
            </a:xfrm>
          </p:grpSpPr>
          <p:grpSp>
            <p:nvGrpSpPr>
              <p:cNvPr id="12" name="Group 650"/>
              <p:cNvGrpSpPr>
                <a:grpSpLocks noChangeAspect="1"/>
              </p:cNvGrpSpPr>
              <p:nvPr/>
            </p:nvGrpSpPr>
            <p:grpSpPr bwMode="auto">
              <a:xfrm>
                <a:off x="288" y="1536"/>
                <a:ext cx="288" cy="576"/>
                <a:chOff x="288" y="1536"/>
                <a:chExt cx="1152" cy="2304"/>
              </a:xfrm>
            </p:grpSpPr>
            <p:grpSp>
              <p:nvGrpSpPr>
                <p:cNvPr id="28" name="Group 651"/>
                <p:cNvGrpSpPr>
                  <a:grpSpLocks noChangeAspect="1"/>
                </p:cNvGrpSpPr>
                <p:nvPr/>
              </p:nvGrpSpPr>
              <p:grpSpPr bwMode="auto">
                <a:xfrm>
                  <a:off x="864" y="2688"/>
                  <a:ext cx="576" cy="1152"/>
                  <a:chOff x="864" y="2688"/>
                  <a:chExt cx="576" cy="1152"/>
                </a:xfrm>
              </p:grpSpPr>
              <p:sp>
                <p:nvSpPr>
                  <p:cNvPr id="32" name="Arc 652"/>
                  <p:cNvSpPr>
                    <a:spLocks noChangeAspect="1"/>
                  </p:cNvSpPr>
                  <p:nvPr/>
                </p:nvSpPr>
                <p:spPr bwMode="auto">
                  <a:xfrm>
                    <a:off x="864" y="2688"/>
                    <a:ext cx="576" cy="57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 dirty="0"/>
                  </a:p>
                </p:txBody>
              </p:sp>
              <p:sp>
                <p:nvSpPr>
                  <p:cNvPr id="33" name="Arc 653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864" y="3264"/>
                    <a:ext cx="576" cy="57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 dirty="0"/>
                  </a:p>
                </p:txBody>
              </p:sp>
            </p:grpSp>
            <p:grpSp>
              <p:nvGrpSpPr>
                <p:cNvPr id="29" name="Group 654"/>
                <p:cNvGrpSpPr>
                  <a:grpSpLocks noChangeAspect="1"/>
                </p:cNvGrpSpPr>
                <p:nvPr/>
              </p:nvGrpSpPr>
              <p:grpSpPr bwMode="auto">
                <a:xfrm rot="10800000">
                  <a:off x="288" y="1536"/>
                  <a:ext cx="576" cy="1152"/>
                  <a:chOff x="864" y="2688"/>
                  <a:chExt cx="576" cy="1152"/>
                </a:xfrm>
              </p:grpSpPr>
              <p:sp>
                <p:nvSpPr>
                  <p:cNvPr id="30" name="Arc 655"/>
                  <p:cNvSpPr>
                    <a:spLocks noChangeAspect="1"/>
                  </p:cNvSpPr>
                  <p:nvPr/>
                </p:nvSpPr>
                <p:spPr bwMode="auto">
                  <a:xfrm>
                    <a:off x="864" y="2688"/>
                    <a:ext cx="576" cy="57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 dirty="0"/>
                  </a:p>
                </p:txBody>
              </p:sp>
              <p:sp>
                <p:nvSpPr>
                  <p:cNvPr id="31" name="Arc 656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864" y="3264"/>
                    <a:ext cx="576" cy="57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 dirty="0"/>
                  </a:p>
                </p:txBody>
              </p:sp>
            </p:grpSp>
          </p:grpSp>
          <p:grpSp>
            <p:nvGrpSpPr>
              <p:cNvPr id="13" name="Group 657"/>
              <p:cNvGrpSpPr>
                <a:grpSpLocks noChangeAspect="1"/>
              </p:cNvGrpSpPr>
              <p:nvPr/>
            </p:nvGrpSpPr>
            <p:grpSpPr bwMode="auto">
              <a:xfrm>
                <a:off x="288" y="2112"/>
                <a:ext cx="288" cy="576"/>
                <a:chOff x="288" y="1536"/>
                <a:chExt cx="1152" cy="2304"/>
              </a:xfrm>
            </p:grpSpPr>
            <p:grpSp>
              <p:nvGrpSpPr>
                <p:cNvPr id="22" name="Group 658"/>
                <p:cNvGrpSpPr>
                  <a:grpSpLocks noChangeAspect="1"/>
                </p:cNvGrpSpPr>
                <p:nvPr/>
              </p:nvGrpSpPr>
              <p:grpSpPr bwMode="auto">
                <a:xfrm>
                  <a:off x="864" y="2688"/>
                  <a:ext cx="576" cy="1152"/>
                  <a:chOff x="864" y="2688"/>
                  <a:chExt cx="576" cy="1152"/>
                </a:xfrm>
              </p:grpSpPr>
              <p:sp>
                <p:nvSpPr>
                  <p:cNvPr id="26" name="Arc 659"/>
                  <p:cNvSpPr>
                    <a:spLocks noChangeAspect="1"/>
                  </p:cNvSpPr>
                  <p:nvPr/>
                </p:nvSpPr>
                <p:spPr bwMode="auto">
                  <a:xfrm>
                    <a:off x="864" y="2688"/>
                    <a:ext cx="576" cy="57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 dirty="0"/>
                  </a:p>
                </p:txBody>
              </p:sp>
              <p:sp>
                <p:nvSpPr>
                  <p:cNvPr id="27" name="Arc 660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864" y="3264"/>
                    <a:ext cx="576" cy="57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 dirty="0"/>
                  </a:p>
                </p:txBody>
              </p:sp>
            </p:grpSp>
            <p:grpSp>
              <p:nvGrpSpPr>
                <p:cNvPr id="23" name="Group 661"/>
                <p:cNvGrpSpPr>
                  <a:grpSpLocks noChangeAspect="1"/>
                </p:cNvGrpSpPr>
                <p:nvPr/>
              </p:nvGrpSpPr>
              <p:grpSpPr bwMode="auto">
                <a:xfrm rot="10800000">
                  <a:off x="288" y="1536"/>
                  <a:ext cx="576" cy="1152"/>
                  <a:chOff x="864" y="2688"/>
                  <a:chExt cx="576" cy="1152"/>
                </a:xfrm>
              </p:grpSpPr>
              <p:sp>
                <p:nvSpPr>
                  <p:cNvPr id="24" name="Arc 662"/>
                  <p:cNvSpPr>
                    <a:spLocks noChangeAspect="1"/>
                  </p:cNvSpPr>
                  <p:nvPr/>
                </p:nvSpPr>
                <p:spPr bwMode="auto">
                  <a:xfrm>
                    <a:off x="864" y="2688"/>
                    <a:ext cx="576" cy="57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 dirty="0"/>
                  </a:p>
                </p:txBody>
              </p:sp>
              <p:sp>
                <p:nvSpPr>
                  <p:cNvPr id="25" name="Arc 663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864" y="3264"/>
                    <a:ext cx="576" cy="57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 dirty="0"/>
                  </a:p>
                </p:txBody>
              </p:sp>
            </p:grpSp>
          </p:grpSp>
          <p:grpSp>
            <p:nvGrpSpPr>
              <p:cNvPr id="14" name="Group 664"/>
              <p:cNvGrpSpPr>
                <a:grpSpLocks noChangeAspect="1"/>
              </p:cNvGrpSpPr>
              <p:nvPr/>
            </p:nvGrpSpPr>
            <p:grpSpPr bwMode="auto">
              <a:xfrm>
                <a:off x="288" y="2688"/>
                <a:ext cx="288" cy="576"/>
                <a:chOff x="288" y="1536"/>
                <a:chExt cx="1152" cy="2304"/>
              </a:xfrm>
            </p:grpSpPr>
            <p:grpSp>
              <p:nvGrpSpPr>
                <p:cNvPr id="16" name="Group 665"/>
                <p:cNvGrpSpPr>
                  <a:grpSpLocks noChangeAspect="1"/>
                </p:cNvGrpSpPr>
                <p:nvPr/>
              </p:nvGrpSpPr>
              <p:grpSpPr bwMode="auto">
                <a:xfrm>
                  <a:off x="864" y="2688"/>
                  <a:ext cx="576" cy="1152"/>
                  <a:chOff x="864" y="2688"/>
                  <a:chExt cx="576" cy="1152"/>
                </a:xfrm>
              </p:grpSpPr>
              <p:sp>
                <p:nvSpPr>
                  <p:cNvPr id="20" name="Arc 666"/>
                  <p:cNvSpPr>
                    <a:spLocks noChangeAspect="1"/>
                  </p:cNvSpPr>
                  <p:nvPr/>
                </p:nvSpPr>
                <p:spPr bwMode="auto">
                  <a:xfrm>
                    <a:off x="864" y="2688"/>
                    <a:ext cx="576" cy="57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 dirty="0"/>
                  </a:p>
                </p:txBody>
              </p:sp>
              <p:sp>
                <p:nvSpPr>
                  <p:cNvPr id="21" name="Arc 667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864" y="3264"/>
                    <a:ext cx="576" cy="57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 dirty="0"/>
                  </a:p>
                </p:txBody>
              </p:sp>
            </p:grpSp>
            <p:grpSp>
              <p:nvGrpSpPr>
                <p:cNvPr id="17" name="Group 668"/>
                <p:cNvGrpSpPr>
                  <a:grpSpLocks noChangeAspect="1"/>
                </p:cNvGrpSpPr>
                <p:nvPr/>
              </p:nvGrpSpPr>
              <p:grpSpPr bwMode="auto">
                <a:xfrm rot="10800000">
                  <a:off x="288" y="1536"/>
                  <a:ext cx="576" cy="1152"/>
                  <a:chOff x="864" y="2688"/>
                  <a:chExt cx="576" cy="1152"/>
                </a:xfrm>
              </p:grpSpPr>
              <p:sp>
                <p:nvSpPr>
                  <p:cNvPr id="18" name="Arc 669"/>
                  <p:cNvSpPr>
                    <a:spLocks noChangeAspect="1"/>
                  </p:cNvSpPr>
                  <p:nvPr/>
                </p:nvSpPr>
                <p:spPr bwMode="auto">
                  <a:xfrm>
                    <a:off x="864" y="2688"/>
                    <a:ext cx="576" cy="57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 dirty="0"/>
                  </a:p>
                </p:txBody>
              </p:sp>
              <p:sp>
                <p:nvSpPr>
                  <p:cNvPr id="19" name="Arc 670"/>
                  <p:cNvSpPr>
                    <a:spLocks noChangeAspect="1"/>
                  </p:cNvSpPr>
                  <p:nvPr/>
                </p:nvSpPr>
                <p:spPr bwMode="auto">
                  <a:xfrm rot="5400000">
                    <a:off x="864" y="3264"/>
                    <a:ext cx="576" cy="57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 dirty="0"/>
                  </a:p>
                </p:txBody>
              </p:sp>
            </p:grpSp>
          </p:grpSp>
          <p:sp>
            <p:nvSpPr>
              <p:cNvPr id="15" name="Arc 677"/>
              <p:cNvSpPr>
                <a:spLocks noChangeAspect="1"/>
              </p:cNvSpPr>
              <p:nvPr/>
            </p:nvSpPr>
            <p:spPr bwMode="auto">
              <a:xfrm rot="16200000">
                <a:off x="288" y="3264"/>
                <a:ext cx="144" cy="14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dirty="0"/>
              </a:p>
            </p:txBody>
          </p:sp>
        </p:grpSp>
      </p:grpSp>
      <p:sp>
        <p:nvSpPr>
          <p:cNvPr id="42" name="Freeform 41"/>
          <p:cNvSpPr/>
          <p:nvPr/>
        </p:nvSpPr>
        <p:spPr>
          <a:xfrm>
            <a:off x="2069329" y="4849103"/>
            <a:ext cx="850837" cy="396000"/>
          </a:xfrm>
          <a:custGeom>
            <a:avLst/>
            <a:gdLst>
              <a:gd name="connsiteX0" fmla="*/ 0 w 1928812"/>
              <a:gd name="connsiteY0" fmla="*/ 140938 h 641252"/>
              <a:gd name="connsiteX1" fmla="*/ 428625 w 1928812"/>
              <a:gd name="connsiteY1" fmla="*/ 155226 h 641252"/>
              <a:gd name="connsiteX2" fmla="*/ 642937 w 1928812"/>
              <a:gd name="connsiteY2" fmla="*/ 641001 h 641252"/>
              <a:gd name="connsiteX3" fmla="*/ 1243012 w 1928812"/>
              <a:gd name="connsiteY3" fmla="*/ 83788 h 641252"/>
              <a:gd name="connsiteX4" fmla="*/ 1928812 w 1928812"/>
              <a:gd name="connsiteY4" fmla="*/ 12351 h 641252"/>
              <a:gd name="connsiteX0" fmla="*/ 0 w 1928812"/>
              <a:gd name="connsiteY0" fmla="*/ 140938 h 641166"/>
              <a:gd name="connsiteX1" fmla="*/ 642937 w 1928812"/>
              <a:gd name="connsiteY1" fmla="*/ 641001 h 641166"/>
              <a:gd name="connsiteX2" fmla="*/ 1243012 w 1928812"/>
              <a:gd name="connsiteY2" fmla="*/ 83788 h 641166"/>
              <a:gd name="connsiteX3" fmla="*/ 1928812 w 1928812"/>
              <a:gd name="connsiteY3" fmla="*/ 12351 h 641166"/>
              <a:gd name="connsiteX0" fmla="*/ 0 w 1928812"/>
              <a:gd name="connsiteY0" fmla="*/ 140938 h 641166"/>
              <a:gd name="connsiteX1" fmla="*/ 642937 w 1928812"/>
              <a:gd name="connsiteY1" fmla="*/ 641001 h 641166"/>
              <a:gd name="connsiteX2" fmla="*/ 1243012 w 1928812"/>
              <a:gd name="connsiteY2" fmla="*/ 83788 h 641166"/>
              <a:gd name="connsiteX3" fmla="*/ 1928812 w 1928812"/>
              <a:gd name="connsiteY3" fmla="*/ 12351 h 641166"/>
              <a:gd name="connsiteX0" fmla="*/ 0 w 1928812"/>
              <a:gd name="connsiteY0" fmla="*/ 140938 h 641141"/>
              <a:gd name="connsiteX1" fmla="*/ 642937 w 1928812"/>
              <a:gd name="connsiteY1" fmla="*/ 641001 h 641141"/>
              <a:gd name="connsiteX2" fmla="*/ 1243012 w 1928812"/>
              <a:gd name="connsiteY2" fmla="*/ 83788 h 641141"/>
              <a:gd name="connsiteX3" fmla="*/ 1928812 w 1928812"/>
              <a:gd name="connsiteY3" fmla="*/ 12351 h 641141"/>
              <a:gd name="connsiteX0" fmla="*/ 0 w 1928812"/>
              <a:gd name="connsiteY0" fmla="*/ 128587 h 628790"/>
              <a:gd name="connsiteX1" fmla="*/ 642937 w 1928812"/>
              <a:gd name="connsiteY1" fmla="*/ 628650 h 628790"/>
              <a:gd name="connsiteX2" fmla="*/ 1928812 w 1928812"/>
              <a:gd name="connsiteY2" fmla="*/ 0 h 628790"/>
              <a:gd name="connsiteX0" fmla="*/ 0 w 1928812"/>
              <a:gd name="connsiteY0" fmla="*/ 128587 h 628790"/>
              <a:gd name="connsiteX1" fmla="*/ 642937 w 1928812"/>
              <a:gd name="connsiteY1" fmla="*/ 628650 h 628790"/>
              <a:gd name="connsiteX2" fmla="*/ 1928812 w 1928812"/>
              <a:gd name="connsiteY2" fmla="*/ 0 h 628790"/>
              <a:gd name="connsiteX0" fmla="*/ 0 w 1928812"/>
              <a:gd name="connsiteY0" fmla="*/ 128587 h 628790"/>
              <a:gd name="connsiteX1" fmla="*/ 642937 w 1928812"/>
              <a:gd name="connsiteY1" fmla="*/ 628650 h 628790"/>
              <a:gd name="connsiteX2" fmla="*/ 1928812 w 1928812"/>
              <a:gd name="connsiteY2" fmla="*/ 0 h 628790"/>
              <a:gd name="connsiteX0" fmla="*/ 0 w 1928812"/>
              <a:gd name="connsiteY0" fmla="*/ 128587 h 628782"/>
              <a:gd name="connsiteX1" fmla="*/ 642937 w 1928812"/>
              <a:gd name="connsiteY1" fmla="*/ 628650 h 628782"/>
              <a:gd name="connsiteX2" fmla="*/ 1928812 w 1928812"/>
              <a:gd name="connsiteY2" fmla="*/ 0 h 628782"/>
              <a:gd name="connsiteX0" fmla="*/ 0 w 1885950"/>
              <a:gd name="connsiteY0" fmla="*/ 28574 h 528670"/>
              <a:gd name="connsiteX1" fmla="*/ 642937 w 1885950"/>
              <a:gd name="connsiteY1" fmla="*/ 528637 h 528670"/>
              <a:gd name="connsiteX2" fmla="*/ 1885950 w 1885950"/>
              <a:gd name="connsiteY2" fmla="*/ 0 h 528670"/>
              <a:gd name="connsiteX0" fmla="*/ 0 w 1857375"/>
              <a:gd name="connsiteY0" fmla="*/ 28574 h 528670"/>
              <a:gd name="connsiteX1" fmla="*/ 642937 w 1857375"/>
              <a:gd name="connsiteY1" fmla="*/ 528637 h 528670"/>
              <a:gd name="connsiteX2" fmla="*/ 1857375 w 1857375"/>
              <a:gd name="connsiteY2" fmla="*/ 0 h 528670"/>
              <a:gd name="connsiteX0" fmla="*/ 0 w 1728788"/>
              <a:gd name="connsiteY0" fmla="*/ 28574 h 528670"/>
              <a:gd name="connsiteX1" fmla="*/ 514350 w 1728788"/>
              <a:gd name="connsiteY1" fmla="*/ 528637 h 528670"/>
              <a:gd name="connsiteX2" fmla="*/ 1728788 w 1728788"/>
              <a:gd name="connsiteY2" fmla="*/ 0 h 528670"/>
              <a:gd name="connsiteX0" fmla="*/ 0 w 1728788"/>
              <a:gd name="connsiteY0" fmla="*/ 28574 h 528670"/>
              <a:gd name="connsiteX1" fmla="*/ 514350 w 1728788"/>
              <a:gd name="connsiteY1" fmla="*/ 528637 h 528670"/>
              <a:gd name="connsiteX2" fmla="*/ 1728788 w 1728788"/>
              <a:gd name="connsiteY2" fmla="*/ 0 h 528670"/>
              <a:gd name="connsiteX0" fmla="*/ 0 w 1728788"/>
              <a:gd name="connsiteY0" fmla="*/ 28574 h 528670"/>
              <a:gd name="connsiteX1" fmla="*/ 514350 w 1728788"/>
              <a:gd name="connsiteY1" fmla="*/ 528637 h 528670"/>
              <a:gd name="connsiteX2" fmla="*/ 1728788 w 1728788"/>
              <a:gd name="connsiteY2" fmla="*/ 0 h 528670"/>
              <a:gd name="connsiteX0" fmla="*/ 0 w 1728788"/>
              <a:gd name="connsiteY0" fmla="*/ 28574 h 528670"/>
              <a:gd name="connsiteX1" fmla="*/ 514350 w 1728788"/>
              <a:gd name="connsiteY1" fmla="*/ 528637 h 528670"/>
              <a:gd name="connsiteX2" fmla="*/ 1728788 w 1728788"/>
              <a:gd name="connsiteY2" fmla="*/ 0 h 528670"/>
              <a:gd name="connsiteX0" fmla="*/ 0 w 1728788"/>
              <a:gd name="connsiteY0" fmla="*/ 28574 h 528670"/>
              <a:gd name="connsiteX1" fmla="*/ 471487 w 1728788"/>
              <a:gd name="connsiteY1" fmla="*/ 528637 h 528670"/>
              <a:gd name="connsiteX2" fmla="*/ 1728788 w 1728788"/>
              <a:gd name="connsiteY2" fmla="*/ 0 h 528670"/>
              <a:gd name="connsiteX0" fmla="*/ 0 w 2525444"/>
              <a:gd name="connsiteY0" fmla="*/ 16627 h 528648"/>
              <a:gd name="connsiteX1" fmla="*/ 1268143 w 2525444"/>
              <a:gd name="connsiteY1" fmla="*/ 528637 h 528648"/>
              <a:gd name="connsiteX2" fmla="*/ 2525444 w 2525444"/>
              <a:gd name="connsiteY2" fmla="*/ 0 h 528648"/>
              <a:gd name="connsiteX0" fmla="*/ 0 w 2525444"/>
              <a:gd name="connsiteY0" fmla="*/ 16627 h 531019"/>
              <a:gd name="connsiteX1" fmla="*/ 483834 w 2525444"/>
              <a:gd name="connsiteY1" fmla="*/ 188036 h 531019"/>
              <a:gd name="connsiteX2" fmla="*/ 1268143 w 2525444"/>
              <a:gd name="connsiteY2" fmla="*/ 528637 h 531019"/>
              <a:gd name="connsiteX3" fmla="*/ 2525444 w 2525444"/>
              <a:gd name="connsiteY3" fmla="*/ 0 h 531019"/>
              <a:gd name="connsiteX0" fmla="*/ 0 w 2525444"/>
              <a:gd name="connsiteY0" fmla="*/ 16627 h 528885"/>
              <a:gd name="connsiteX1" fmla="*/ 658103 w 2525444"/>
              <a:gd name="connsiteY1" fmla="*/ 68570 h 528885"/>
              <a:gd name="connsiteX2" fmla="*/ 1268143 w 2525444"/>
              <a:gd name="connsiteY2" fmla="*/ 528637 h 528885"/>
              <a:gd name="connsiteX3" fmla="*/ 2525444 w 2525444"/>
              <a:gd name="connsiteY3" fmla="*/ 0 h 528885"/>
              <a:gd name="connsiteX0" fmla="*/ 0 w 2525444"/>
              <a:gd name="connsiteY0" fmla="*/ 16627 h 528885"/>
              <a:gd name="connsiteX1" fmla="*/ 658103 w 2525444"/>
              <a:gd name="connsiteY1" fmla="*/ 68570 h 528885"/>
              <a:gd name="connsiteX2" fmla="*/ 1268143 w 2525444"/>
              <a:gd name="connsiteY2" fmla="*/ 528637 h 528885"/>
              <a:gd name="connsiteX3" fmla="*/ 2525444 w 2525444"/>
              <a:gd name="connsiteY3" fmla="*/ 0 h 528885"/>
              <a:gd name="connsiteX0" fmla="*/ 0 w 2525444"/>
              <a:gd name="connsiteY0" fmla="*/ 16627 h 528658"/>
              <a:gd name="connsiteX1" fmla="*/ 707894 w 2525444"/>
              <a:gd name="connsiteY1" fmla="*/ 20784 h 528658"/>
              <a:gd name="connsiteX2" fmla="*/ 1268143 w 2525444"/>
              <a:gd name="connsiteY2" fmla="*/ 528637 h 528658"/>
              <a:gd name="connsiteX3" fmla="*/ 2525444 w 2525444"/>
              <a:gd name="connsiteY3" fmla="*/ 0 h 528658"/>
              <a:gd name="connsiteX0" fmla="*/ 0 w 2525444"/>
              <a:gd name="connsiteY0" fmla="*/ 16627 h 528654"/>
              <a:gd name="connsiteX1" fmla="*/ 707894 w 2525444"/>
              <a:gd name="connsiteY1" fmla="*/ 20784 h 528654"/>
              <a:gd name="connsiteX2" fmla="*/ 1268143 w 2525444"/>
              <a:gd name="connsiteY2" fmla="*/ 528637 h 528654"/>
              <a:gd name="connsiteX3" fmla="*/ 2525444 w 2525444"/>
              <a:gd name="connsiteY3" fmla="*/ 0 h 528654"/>
              <a:gd name="connsiteX0" fmla="*/ 0 w 2525444"/>
              <a:gd name="connsiteY0" fmla="*/ 22600 h 528654"/>
              <a:gd name="connsiteX1" fmla="*/ 707894 w 2525444"/>
              <a:gd name="connsiteY1" fmla="*/ 20784 h 528654"/>
              <a:gd name="connsiteX2" fmla="*/ 1268143 w 2525444"/>
              <a:gd name="connsiteY2" fmla="*/ 528637 h 528654"/>
              <a:gd name="connsiteX3" fmla="*/ 2525444 w 2525444"/>
              <a:gd name="connsiteY3" fmla="*/ 0 h 528654"/>
              <a:gd name="connsiteX0" fmla="*/ 0 w 2525444"/>
              <a:gd name="connsiteY0" fmla="*/ 22600 h 528654"/>
              <a:gd name="connsiteX1" fmla="*/ 707894 w 2525444"/>
              <a:gd name="connsiteY1" fmla="*/ 20784 h 528654"/>
              <a:gd name="connsiteX2" fmla="*/ 1268143 w 2525444"/>
              <a:gd name="connsiteY2" fmla="*/ 528637 h 528654"/>
              <a:gd name="connsiteX3" fmla="*/ 2525444 w 2525444"/>
              <a:gd name="connsiteY3" fmla="*/ 0 h 528654"/>
              <a:gd name="connsiteX0" fmla="*/ 0 w 2525444"/>
              <a:gd name="connsiteY0" fmla="*/ 10653 h 516693"/>
              <a:gd name="connsiteX1" fmla="*/ 707894 w 2525444"/>
              <a:gd name="connsiteY1" fmla="*/ 8837 h 516693"/>
              <a:gd name="connsiteX2" fmla="*/ 1268143 w 2525444"/>
              <a:gd name="connsiteY2" fmla="*/ 516690 h 516693"/>
              <a:gd name="connsiteX3" fmla="*/ 2525444 w 2525444"/>
              <a:gd name="connsiteY3" fmla="*/ 0 h 516693"/>
              <a:gd name="connsiteX0" fmla="*/ 0 w 2525444"/>
              <a:gd name="connsiteY0" fmla="*/ 10655 h 516695"/>
              <a:gd name="connsiteX1" fmla="*/ 707894 w 2525444"/>
              <a:gd name="connsiteY1" fmla="*/ 8839 h 516695"/>
              <a:gd name="connsiteX2" fmla="*/ 1268143 w 2525444"/>
              <a:gd name="connsiteY2" fmla="*/ 516692 h 516695"/>
              <a:gd name="connsiteX3" fmla="*/ 2525444 w 2525444"/>
              <a:gd name="connsiteY3" fmla="*/ 2 h 516695"/>
              <a:gd name="connsiteX0" fmla="*/ 0 w 2525444"/>
              <a:gd name="connsiteY0" fmla="*/ 4682 h 510719"/>
              <a:gd name="connsiteX1" fmla="*/ 707894 w 2525444"/>
              <a:gd name="connsiteY1" fmla="*/ 2866 h 510719"/>
              <a:gd name="connsiteX2" fmla="*/ 1268143 w 2525444"/>
              <a:gd name="connsiteY2" fmla="*/ 510719 h 510719"/>
              <a:gd name="connsiteX3" fmla="*/ 2525444 w 2525444"/>
              <a:gd name="connsiteY3" fmla="*/ 3 h 510719"/>
              <a:gd name="connsiteX0" fmla="*/ 0 w 2525444"/>
              <a:gd name="connsiteY0" fmla="*/ 4682 h 510719"/>
              <a:gd name="connsiteX1" fmla="*/ 707894 w 2525444"/>
              <a:gd name="connsiteY1" fmla="*/ 2866 h 510719"/>
              <a:gd name="connsiteX2" fmla="*/ 1268143 w 2525444"/>
              <a:gd name="connsiteY2" fmla="*/ 510719 h 510719"/>
              <a:gd name="connsiteX3" fmla="*/ 2525444 w 2525444"/>
              <a:gd name="connsiteY3" fmla="*/ 3 h 510719"/>
              <a:gd name="connsiteX0" fmla="*/ 0 w 2525444"/>
              <a:gd name="connsiteY0" fmla="*/ 4682 h 510719"/>
              <a:gd name="connsiteX1" fmla="*/ 707894 w 2525444"/>
              <a:gd name="connsiteY1" fmla="*/ 2866 h 510719"/>
              <a:gd name="connsiteX2" fmla="*/ 1268143 w 2525444"/>
              <a:gd name="connsiteY2" fmla="*/ 510719 h 510719"/>
              <a:gd name="connsiteX3" fmla="*/ 2525444 w 2525444"/>
              <a:gd name="connsiteY3" fmla="*/ 3 h 510719"/>
              <a:gd name="connsiteX0" fmla="*/ 0 w 2525444"/>
              <a:gd name="connsiteY0" fmla="*/ 4682 h 510719"/>
              <a:gd name="connsiteX1" fmla="*/ 707894 w 2525444"/>
              <a:gd name="connsiteY1" fmla="*/ 2866 h 510719"/>
              <a:gd name="connsiteX2" fmla="*/ 1268143 w 2525444"/>
              <a:gd name="connsiteY2" fmla="*/ 510719 h 510719"/>
              <a:gd name="connsiteX3" fmla="*/ 2525444 w 2525444"/>
              <a:gd name="connsiteY3" fmla="*/ 3 h 510719"/>
              <a:gd name="connsiteX0" fmla="*/ 0 w 2525444"/>
              <a:gd name="connsiteY0" fmla="*/ 4682 h 510719"/>
              <a:gd name="connsiteX1" fmla="*/ 707894 w 2525444"/>
              <a:gd name="connsiteY1" fmla="*/ 2866 h 510719"/>
              <a:gd name="connsiteX2" fmla="*/ 1268143 w 2525444"/>
              <a:gd name="connsiteY2" fmla="*/ 510719 h 510719"/>
              <a:gd name="connsiteX3" fmla="*/ 2525444 w 2525444"/>
              <a:gd name="connsiteY3" fmla="*/ 3 h 510719"/>
              <a:gd name="connsiteX0" fmla="*/ 0 w 2525444"/>
              <a:gd name="connsiteY0" fmla="*/ 4682 h 502174"/>
              <a:gd name="connsiteX1" fmla="*/ 707894 w 2525444"/>
              <a:gd name="connsiteY1" fmla="*/ 2866 h 502174"/>
              <a:gd name="connsiteX2" fmla="*/ 1183333 w 2525444"/>
              <a:gd name="connsiteY2" fmla="*/ 502174 h 502174"/>
              <a:gd name="connsiteX3" fmla="*/ 2525444 w 2525444"/>
              <a:gd name="connsiteY3" fmla="*/ 3 h 502174"/>
              <a:gd name="connsiteX0" fmla="*/ 0 w 2310669"/>
              <a:gd name="connsiteY0" fmla="*/ 4682 h 502174"/>
              <a:gd name="connsiteX1" fmla="*/ 493119 w 2310669"/>
              <a:gd name="connsiteY1" fmla="*/ 2866 h 502174"/>
              <a:gd name="connsiteX2" fmla="*/ 968558 w 2310669"/>
              <a:gd name="connsiteY2" fmla="*/ 502174 h 502174"/>
              <a:gd name="connsiteX3" fmla="*/ 2310669 w 2310669"/>
              <a:gd name="connsiteY3" fmla="*/ 3 h 502174"/>
              <a:gd name="connsiteX0" fmla="*/ 0 w 2131688"/>
              <a:gd name="connsiteY0" fmla="*/ 4682 h 502174"/>
              <a:gd name="connsiteX1" fmla="*/ 314138 w 2131688"/>
              <a:gd name="connsiteY1" fmla="*/ 2866 h 502174"/>
              <a:gd name="connsiteX2" fmla="*/ 789577 w 2131688"/>
              <a:gd name="connsiteY2" fmla="*/ 502174 h 502174"/>
              <a:gd name="connsiteX3" fmla="*/ 2131688 w 2131688"/>
              <a:gd name="connsiteY3" fmla="*/ 3 h 502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1688" h="502174">
                <a:moveTo>
                  <a:pt x="0" y="4682"/>
                </a:moveTo>
                <a:cubicBezTo>
                  <a:pt x="769056" y="4077"/>
                  <a:pt x="-245469" y="9444"/>
                  <a:pt x="314138" y="2866"/>
                </a:cubicBezTo>
                <a:cubicBezTo>
                  <a:pt x="625077" y="10548"/>
                  <a:pt x="561339" y="502651"/>
                  <a:pt x="789577" y="502174"/>
                </a:cubicBezTo>
                <a:cubicBezTo>
                  <a:pt x="1017815" y="501697"/>
                  <a:pt x="1135135" y="-1247"/>
                  <a:pt x="2131688" y="3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Isosceles Triangle 42"/>
          <p:cNvSpPr/>
          <p:nvPr/>
        </p:nvSpPr>
        <p:spPr>
          <a:xfrm rot="5400000">
            <a:off x="3290420" y="4579103"/>
            <a:ext cx="756000" cy="540000"/>
          </a:xfrm>
          <a:prstGeom prst="triangl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none" lIns="0" tIns="0" rIns="0" bIns="180000" rtlCol="0" anchor="ctr" anchorCtr="0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ASIC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800000" y="3780000"/>
            <a:ext cx="8280000" cy="432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42925" algn="ctr"/>
                <a:tab pos="1800225" algn="ctr"/>
                <a:tab pos="3043238" algn="ctr"/>
                <a:tab pos="4400550" algn="ctr"/>
                <a:tab pos="6643688" algn="ctr"/>
              </a:tabLst>
            </a:pPr>
            <a:r>
              <a:rPr lang="en-GB" dirty="0"/>
              <a:t>	analogue	discriminator	digital	TDC	data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4392000" y="4842692"/>
            <a:ext cx="1080000" cy="360000"/>
            <a:chOff x="473443" y="4868935"/>
            <a:chExt cx="1389583" cy="216817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473443" y="4868935"/>
              <a:ext cx="49983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563128" y="4869160"/>
              <a:ext cx="29989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983610" y="5085752"/>
              <a:ext cx="576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983610" y="4869160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561952" y="4869160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Rectangle 50"/>
          <p:cNvSpPr/>
          <p:nvPr/>
        </p:nvSpPr>
        <p:spPr>
          <a:xfrm>
            <a:off x="5940000" y="4500000"/>
            <a:ext cx="720000" cy="720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FPGA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200000" y="4500000"/>
            <a:ext cx="288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328863" algn="l"/>
              </a:tabLst>
            </a:pPr>
            <a:r>
              <a:rPr lang="en-GB" sz="2000" dirty="0"/>
              <a:t>time of leading edge	[ns]</a:t>
            </a:r>
          </a:p>
          <a:p>
            <a:pPr>
              <a:tabLst>
                <a:tab pos="2328863" algn="l"/>
              </a:tabLst>
            </a:pPr>
            <a:r>
              <a:rPr lang="en-GB" sz="2000" dirty="0"/>
              <a:t>time-over-threshold	[ns]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60203" y="2875369"/>
            <a:ext cx="5645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/>
              <a:t>PMT</a:t>
            </a:r>
          </a:p>
        </p:txBody>
      </p:sp>
    </p:spTree>
    <p:extLst>
      <p:ext uri="{BB962C8B-B14F-4D97-AF65-F5344CB8AC3E}">
        <p14:creationId xmlns:p14="http://schemas.microsoft.com/office/powerpoint/2010/main" val="15859121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Backward compatibility (2/2)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>
                    <a:solidFill>
                      <a:schemeClr val="bg1"/>
                    </a:solidFill>
                  </a:rPr>
                  <a:t>Some parameters of new model should have different values</a:t>
                </a:r>
                <a:r>
                  <a:rPr lang="en-GB" baseline="30000" dirty="0">
                    <a:solidFill>
                      <a:schemeClr val="bg1"/>
                    </a:solidFill>
                  </a:rPr>
                  <a:t>¶</a:t>
                </a:r>
                <a:endParaRPr lang="en-GB" dirty="0">
                  <a:solidFill>
                    <a:schemeClr val="bg1"/>
                  </a:solidFill>
                </a:endParaRPr>
              </a:p>
              <a:p>
                <a:pPr lvl="1">
                  <a:tabLst>
                    <a:tab pos="1971675" algn="l"/>
                    <a:tab pos="2686050" algn="l"/>
                  </a:tabLst>
                </a:pPr>
                <a:r>
                  <a:rPr lang="en-GB" dirty="0">
                    <a:solidFill>
                      <a:schemeClr val="bg1"/>
                    </a:solidFill>
                  </a:rPr>
                  <a:t>threshold	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nl-NL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0.3</m:t>
                    </m:r>
                  </m:oMath>
                </a14:m>
                <a:r>
                  <a:rPr lang="nl-NL" dirty="0">
                    <a:solidFill>
                      <a:schemeClr val="bg1"/>
                    </a:solidFill>
                    <a:ea typeface="Cambria Math" panose="02040503050406030204" pitchFamily="18" charset="0"/>
                  </a:rPr>
                  <a:t>	</a:t>
                </a:r>
                <a:r>
                  <a:rPr lang="nl-NL" dirty="0" err="1">
                    <a:solidFill>
                      <a:schemeClr val="bg1"/>
                    </a:solidFill>
                    <a:ea typeface="Cambria Math" panose="02040503050406030204" pitchFamily="18" charset="0"/>
                  </a:rPr>
                  <a:t>pe</a:t>
                </a:r>
                <a:endParaRPr lang="nl-NL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>
                  <a:tabLst>
                    <a:tab pos="1971675" algn="l"/>
                    <a:tab pos="2686050" algn="l"/>
                  </a:tabLst>
                </a:pPr>
                <a:r>
                  <a:rPr lang="en-GB" dirty="0">
                    <a:solidFill>
                      <a:schemeClr val="bg1"/>
                    </a:solidFill>
                  </a:rPr>
                  <a:t>rise time	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nl-NL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8.5</m:t>
                    </m:r>
                  </m:oMath>
                </a14:m>
                <a:r>
                  <a:rPr lang="en-GB" dirty="0">
                    <a:solidFill>
                      <a:schemeClr val="bg1"/>
                    </a:solidFill>
                  </a:rPr>
                  <a:t>	ns</a:t>
                </a:r>
              </a:p>
              <a:p>
                <a:pPr>
                  <a:tabLst>
                    <a:tab pos="1971675" algn="l"/>
                    <a:tab pos="2686050" algn="l"/>
                  </a:tabLst>
                </a:pPr>
                <a:endParaRPr lang="en-GB" dirty="0">
                  <a:solidFill>
                    <a:schemeClr val="bg1"/>
                  </a:solidFill>
                </a:endParaRPr>
              </a:p>
              <a:p>
                <a:pPr>
                  <a:tabLst>
                    <a:tab pos="1971675" algn="l"/>
                    <a:tab pos="2686050" algn="l"/>
                  </a:tabLst>
                </a:pPr>
                <a:r>
                  <a:rPr lang="en-GB" dirty="0">
                    <a:solidFill>
                      <a:schemeClr val="bg1"/>
                    </a:solidFill>
                  </a:rPr>
                  <a:t>Future </a:t>
                </a:r>
                <a:r>
                  <a:rPr lang="en-GB" dirty="0" err="1">
                    <a:solidFill>
                      <a:schemeClr val="bg1"/>
                    </a:solidFill>
                  </a:rPr>
                  <a:t>proofness</a:t>
                </a:r>
                <a:endParaRPr lang="en-GB" dirty="0">
                  <a:solidFill>
                    <a:schemeClr val="bg1"/>
                  </a:solidFill>
                </a:endParaRPr>
              </a:p>
              <a:p>
                <a:pPr marL="914400" lvl="1" indent="-457200">
                  <a:buFont typeface="+mj-lt"/>
                  <a:buAutoNum type="alphaUcPeriod"/>
                  <a:tabLst>
                    <a:tab pos="1971675" algn="l"/>
                    <a:tab pos="2686050" algn="l"/>
                  </a:tabLst>
                </a:pPr>
                <a:r>
                  <a:rPr lang="en-GB" dirty="0">
                    <a:solidFill>
                      <a:schemeClr val="bg1"/>
                    </a:solidFill>
                  </a:rPr>
                  <a:t>convert existing files by hand</a:t>
                </a:r>
                <a:r>
                  <a:rPr lang="en-GB" baseline="30000" dirty="0">
                    <a:solidFill>
                      <a:schemeClr val="bg1"/>
                    </a:solidFill>
                  </a:rPr>
                  <a:t>§</a:t>
                </a:r>
              </a:p>
              <a:p>
                <a:pPr marL="914400" lvl="1" indent="-457200">
                  <a:buFont typeface="+mj-lt"/>
                  <a:buAutoNum type="alphaUcPeriod"/>
                  <a:tabLst>
                    <a:tab pos="1971675" algn="l"/>
                    <a:tab pos="2686050" algn="l"/>
                  </a:tabLst>
                </a:pPr>
                <a:r>
                  <a:rPr lang="en-GB" dirty="0">
                    <a:solidFill>
                      <a:schemeClr val="bg1"/>
                    </a:solidFill>
                  </a:rPr>
                  <a:t>overwrite threshold and rise time upon reading file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20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35360" y="6011547"/>
            <a:ext cx="60431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85738" algn="l"/>
              </a:tabLst>
            </a:pPr>
            <a:r>
              <a:rPr lang="en-GB" sz="2000" baseline="30000" dirty="0">
                <a:solidFill>
                  <a:schemeClr val="bg1"/>
                </a:solidFill>
              </a:rPr>
              <a:t>¶</a:t>
            </a:r>
            <a:r>
              <a:rPr lang="en-GB" sz="2000" dirty="0">
                <a:solidFill>
                  <a:schemeClr val="bg1"/>
                </a:solidFill>
              </a:rPr>
              <a:t>	Rise times in current PMT files exceeds maximal value.</a:t>
            </a:r>
          </a:p>
          <a:p>
            <a:pPr>
              <a:tabLst>
                <a:tab pos="185738" algn="l"/>
              </a:tabLst>
            </a:pPr>
            <a:r>
              <a:rPr lang="en-GB" sz="2000" baseline="30000" dirty="0">
                <a:solidFill>
                  <a:schemeClr val="bg1"/>
                </a:solidFill>
              </a:rPr>
              <a:t>§</a:t>
            </a:r>
            <a:r>
              <a:rPr lang="en-GB" sz="2000" dirty="0">
                <a:solidFill>
                  <a:schemeClr val="bg1"/>
                </a:solidFill>
              </a:rPr>
              <a:t>	Tool could be provided.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11560" y="5949000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8352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Summary &amp; Outlook (1/2)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n-GB" dirty="0">
                <a:solidFill>
                  <a:schemeClr val="bg1"/>
                </a:solidFill>
              </a:rPr>
              <a:t>ARCA2 data were taken with too low HVs on various PMTs</a:t>
            </a:r>
          </a:p>
          <a:p>
            <a:pPr lvl="1">
              <a:lnSpc>
                <a:spcPct val="140000"/>
              </a:lnSpc>
            </a:pPr>
            <a:r>
              <a:rPr lang="en-GB" dirty="0">
                <a:solidFill>
                  <a:schemeClr val="bg1"/>
                </a:solidFill>
              </a:rPr>
              <a:t>causes a deficiency, most notably culprit(s) in analysis of depth dependence of atmospheric muons</a:t>
            </a:r>
          </a:p>
          <a:p>
            <a:pPr>
              <a:lnSpc>
                <a:spcPct val="140000"/>
              </a:lnSpc>
            </a:pPr>
            <a:r>
              <a:rPr lang="en-GB" dirty="0">
                <a:solidFill>
                  <a:schemeClr val="bg1"/>
                </a:solidFill>
              </a:rPr>
              <a:t>To measure gain [and gain spread] of PMT,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one needs to </a:t>
            </a:r>
            <a:r>
              <a:rPr lang="en-GB" u="sng" dirty="0">
                <a:solidFill>
                  <a:schemeClr val="bg1"/>
                </a:solidFill>
              </a:rPr>
              <a:t>model</a:t>
            </a:r>
            <a:r>
              <a:rPr lang="en-GB" dirty="0">
                <a:solidFill>
                  <a:schemeClr val="bg1"/>
                </a:solidFill>
              </a:rPr>
              <a:t> time-over-threshold distribution</a:t>
            </a:r>
          </a:p>
          <a:p>
            <a:pPr lvl="1">
              <a:lnSpc>
                <a:spcPct val="140000"/>
              </a:lnSpc>
            </a:pPr>
            <a:r>
              <a:rPr lang="en-GB" dirty="0">
                <a:solidFill>
                  <a:schemeClr val="bg1"/>
                </a:solidFill>
              </a:rPr>
              <a:t>new model seems to reliably work for any gain</a:t>
            </a:r>
          </a:p>
          <a:p>
            <a:pPr lvl="1">
              <a:lnSpc>
                <a:spcPct val="140000"/>
              </a:lnSpc>
            </a:pPr>
            <a:r>
              <a:rPr lang="en-GB" dirty="0">
                <a:solidFill>
                  <a:schemeClr val="bg1"/>
                </a:solidFill>
              </a:rPr>
              <a:t>can be applied to L0 as well as L1 data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3379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Summary &amp; Outlook (2/2)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GB" dirty="0">
                <a:solidFill>
                  <a:schemeClr val="bg1"/>
                </a:solidFill>
              </a:rPr>
              <a:t>Next steps (in this order)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implement the new model as default in </a:t>
            </a:r>
            <a:r>
              <a:rPr lang="en-GB" dirty="0" err="1">
                <a:solidFill>
                  <a:schemeClr val="bg1"/>
                </a:solidFill>
              </a:rPr>
              <a:t>Jpp</a:t>
            </a:r>
            <a:endParaRPr lang="en-GB" dirty="0">
              <a:solidFill>
                <a:schemeClr val="bg1"/>
              </a:solidFill>
            </a:endParaRP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tune common parameters (threshold, rise time and fit range)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test fits on large number of PMTs and runs (à la QE fits)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measure gain per PMT (new)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re-measure QE per PMT (as before, but will yield different values)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simulate detector response (</a:t>
            </a:r>
            <a:r>
              <a:rPr lang="en-GB" dirty="0" err="1">
                <a:solidFill>
                  <a:schemeClr val="bg1"/>
                </a:solidFill>
              </a:rPr>
              <a:t>JTriggerEfficiency</a:t>
            </a:r>
            <a:r>
              <a:rPr lang="en-GB" dirty="0">
                <a:solidFill>
                  <a:schemeClr val="bg1"/>
                </a:solidFill>
              </a:rPr>
              <a:t>)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redo data – Monte Carlo comparisons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492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Introduction (2/3)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438848" y="1620000"/>
            <a:ext cx="7560000" cy="50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58" name="Freeform 57"/>
          <p:cNvSpPr/>
          <p:nvPr/>
        </p:nvSpPr>
        <p:spPr>
          <a:xfrm>
            <a:off x="3936000" y="2359950"/>
            <a:ext cx="5580000" cy="3240000"/>
          </a:xfrm>
          <a:custGeom>
            <a:avLst/>
            <a:gdLst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63145 h 1524105"/>
              <a:gd name="connsiteX1" fmla="*/ 899160 w 3642360"/>
              <a:gd name="connsiteY1" fmla="*/ 105 h 1524105"/>
              <a:gd name="connsiteX2" fmla="*/ 3642360 w 3642360"/>
              <a:gd name="connsiteY2" fmla="*/ 1524105 h 1524105"/>
              <a:gd name="connsiteX0" fmla="*/ 0 w 3642360"/>
              <a:gd name="connsiteY0" fmla="*/ 1463145 h 1524105"/>
              <a:gd name="connsiteX1" fmla="*/ 899160 w 3642360"/>
              <a:gd name="connsiteY1" fmla="*/ 105 h 1524105"/>
              <a:gd name="connsiteX2" fmla="*/ 3642360 w 3642360"/>
              <a:gd name="connsiteY2" fmla="*/ 1524105 h 1524105"/>
              <a:gd name="connsiteX0" fmla="*/ 0 w 3642360"/>
              <a:gd name="connsiteY0" fmla="*/ 1463093 h 1524053"/>
              <a:gd name="connsiteX1" fmla="*/ 899160 w 3642360"/>
              <a:gd name="connsiteY1" fmla="*/ 53 h 1524053"/>
              <a:gd name="connsiteX2" fmla="*/ 3642360 w 3642360"/>
              <a:gd name="connsiteY2" fmla="*/ 1524053 h 1524053"/>
              <a:gd name="connsiteX0" fmla="*/ 0 w 3866980"/>
              <a:gd name="connsiteY0" fmla="*/ 1471351 h 1524040"/>
              <a:gd name="connsiteX1" fmla="*/ 1123780 w 3866980"/>
              <a:gd name="connsiteY1" fmla="*/ 40 h 1524040"/>
              <a:gd name="connsiteX2" fmla="*/ 3866980 w 3866980"/>
              <a:gd name="connsiteY2" fmla="*/ 1524040 h 1524040"/>
              <a:gd name="connsiteX0" fmla="*/ 0 w 3866980"/>
              <a:gd name="connsiteY0" fmla="*/ 1529207 h 1529207"/>
              <a:gd name="connsiteX1" fmla="*/ 1123780 w 3866980"/>
              <a:gd name="connsiteY1" fmla="*/ 1 h 1529207"/>
              <a:gd name="connsiteX2" fmla="*/ 3866980 w 3866980"/>
              <a:gd name="connsiteY2" fmla="*/ 1524001 h 1529207"/>
              <a:gd name="connsiteX0" fmla="*/ 0 w 3866980"/>
              <a:gd name="connsiteY0" fmla="*/ 1529207 h 1529207"/>
              <a:gd name="connsiteX1" fmla="*/ 1123780 w 3866980"/>
              <a:gd name="connsiteY1" fmla="*/ 1 h 1529207"/>
              <a:gd name="connsiteX2" fmla="*/ 3866980 w 3866980"/>
              <a:gd name="connsiteY2" fmla="*/ 1524001 h 1529207"/>
              <a:gd name="connsiteX0" fmla="*/ 0 w 3866980"/>
              <a:gd name="connsiteY0" fmla="*/ 1529207 h 1529214"/>
              <a:gd name="connsiteX1" fmla="*/ 1123780 w 3866980"/>
              <a:gd name="connsiteY1" fmla="*/ 1 h 1529214"/>
              <a:gd name="connsiteX2" fmla="*/ 3866980 w 3866980"/>
              <a:gd name="connsiteY2" fmla="*/ 1524001 h 1529214"/>
              <a:gd name="connsiteX0" fmla="*/ 0 w 3866980"/>
              <a:gd name="connsiteY0" fmla="*/ 1529207 h 1529214"/>
              <a:gd name="connsiteX1" fmla="*/ 1123780 w 3866980"/>
              <a:gd name="connsiteY1" fmla="*/ 1 h 1529214"/>
              <a:gd name="connsiteX2" fmla="*/ 3866980 w 3866980"/>
              <a:gd name="connsiteY2" fmla="*/ 1524001 h 1529214"/>
              <a:gd name="connsiteX0" fmla="*/ 0 w 3866980"/>
              <a:gd name="connsiteY0" fmla="*/ 1529232 h 1529239"/>
              <a:gd name="connsiteX1" fmla="*/ 1123780 w 3866980"/>
              <a:gd name="connsiteY1" fmla="*/ 26 h 1529239"/>
              <a:gd name="connsiteX2" fmla="*/ 3866980 w 3866980"/>
              <a:gd name="connsiteY2" fmla="*/ 1524026 h 1529239"/>
              <a:gd name="connsiteX0" fmla="*/ 0 w 3866980"/>
              <a:gd name="connsiteY0" fmla="*/ 1529232 h 1529239"/>
              <a:gd name="connsiteX1" fmla="*/ 1123780 w 3866980"/>
              <a:gd name="connsiteY1" fmla="*/ 26 h 1529239"/>
              <a:gd name="connsiteX2" fmla="*/ 3866980 w 3866980"/>
              <a:gd name="connsiteY2" fmla="*/ 1524026 h 1529239"/>
              <a:gd name="connsiteX0" fmla="*/ 0 w 3866980"/>
              <a:gd name="connsiteY0" fmla="*/ 1529232 h 1529232"/>
              <a:gd name="connsiteX1" fmla="*/ 1123780 w 3866980"/>
              <a:gd name="connsiteY1" fmla="*/ 26 h 1529232"/>
              <a:gd name="connsiteX2" fmla="*/ 3866980 w 3866980"/>
              <a:gd name="connsiteY2" fmla="*/ 1524026 h 1529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66980" h="1529232">
                <a:moveTo>
                  <a:pt x="0" y="1529232"/>
                </a:moveTo>
                <a:cubicBezTo>
                  <a:pt x="735646" y="1524802"/>
                  <a:pt x="680259" y="-7376"/>
                  <a:pt x="1123780" y="26"/>
                </a:cubicBezTo>
                <a:cubicBezTo>
                  <a:pt x="1567301" y="7428"/>
                  <a:pt x="1582343" y="1531058"/>
                  <a:pt x="3866980" y="1524026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Freeform 58"/>
          <p:cNvSpPr/>
          <p:nvPr/>
        </p:nvSpPr>
        <p:spPr>
          <a:xfrm>
            <a:off x="3997256" y="3795864"/>
            <a:ext cx="5580000" cy="1800000"/>
          </a:xfrm>
          <a:custGeom>
            <a:avLst/>
            <a:gdLst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63145 h 1524105"/>
              <a:gd name="connsiteX1" fmla="*/ 899160 w 3642360"/>
              <a:gd name="connsiteY1" fmla="*/ 105 h 1524105"/>
              <a:gd name="connsiteX2" fmla="*/ 3642360 w 3642360"/>
              <a:gd name="connsiteY2" fmla="*/ 1524105 h 1524105"/>
              <a:gd name="connsiteX0" fmla="*/ 0 w 3642360"/>
              <a:gd name="connsiteY0" fmla="*/ 1463145 h 1524105"/>
              <a:gd name="connsiteX1" fmla="*/ 899160 w 3642360"/>
              <a:gd name="connsiteY1" fmla="*/ 105 h 1524105"/>
              <a:gd name="connsiteX2" fmla="*/ 3642360 w 3642360"/>
              <a:gd name="connsiteY2" fmla="*/ 1524105 h 1524105"/>
              <a:gd name="connsiteX0" fmla="*/ 0 w 3642360"/>
              <a:gd name="connsiteY0" fmla="*/ 1463093 h 1524053"/>
              <a:gd name="connsiteX1" fmla="*/ 899160 w 3642360"/>
              <a:gd name="connsiteY1" fmla="*/ 53 h 1524053"/>
              <a:gd name="connsiteX2" fmla="*/ 3642360 w 3642360"/>
              <a:gd name="connsiteY2" fmla="*/ 1524053 h 1524053"/>
              <a:gd name="connsiteX0" fmla="*/ 0 w 3866980"/>
              <a:gd name="connsiteY0" fmla="*/ 1471351 h 1524040"/>
              <a:gd name="connsiteX1" fmla="*/ 1123780 w 3866980"/>
              <a:gd name="connsiteY1" fmla="*/ 40 h 1524040"/>
              <a:gd name="connsiteX2" fmla="*/ 3866980 w 3866980"/>
              <a:gd name="connsiteY2" fmla="*/ 1524040 h 1524040"/>
              <a:gd name="connsiteX0" fmla="*/ 0 w 3866980"/>
              <a:gd name="connsiteY0" fmla="*/ 1529207 h 1529207"/>
              <a:gd name="connsiteX1" fmla="*/ 1123780 w 3866980"/>
              <a:gd name="connsiteY1" fmla="*/ 1 h 1529207"/>
              <a:gd name="connsiteX2" fmla="*/ 3866980 w 3866980"/>
              <a:gd name="connsiteY2" fmla="*/ 1524001 h 1529207"/>
              <a:gd name="connsiteX0" fmla="*/ 0 w 3866980"/>
              <a:gd name="connsiteY0" fmla="*/ 1529207 h 1529207"/>
              <a:gd name="connsiteX1" fmla="*/ 1123780 w 3866980"/>
              <a:gd name="connsiteY1" fmla="*/ 1 h 1529207"/>
              <a:gd name="connsiteX2" fmla="*/ 3866980 w 3866980"/>
              <a:gd name="connsiteY2" fmla="*/ 1524001 h 1529207"/>
              <a:gd name="connsiteX0" fmla="*/ 0 w 3866980"/>
              <a:gd name="connsiteY0" fmla="*/ 1529207 h 1529214"/>
              <a:gd name="connsiteX1" fmla="*/ 1123780 w 3866980"/>
              <a:gd name="connsiteY1" fmla="*/ 1 h 1529214"/>
              <a:gd name="connsiteX2" fmla="*/ 3866980 w 3866980"/>
              <a:gd name="connsiteY2" fmla="*/ 1524001 h 1529214"/>
              <a:gd name="connsiteX0" fmla="*/ 0 w 3866980"/>
              <a:gd name="connsiteY0" fmla="*/ 1529207 h 1529214"/>
              <a:gd name="connsiteX1" fmla="*/ 1123780 w 3866980"/>
              <a:gd name="connsiteY1" fmla="*/ 1 h 1529214"/>
              <a:gd name="connsiteX2" fmla="*/ 3866980 w 3866980"/>
              <a:gd name="connsiteY2" fmla="*/ 1524001 h 1529214"/>
              <a:gd name="connsiteX0" fmla="*/ 0 w 3866980"/>
              <a:gd name="connsiteY0" fmla="*/ 1529232 h 1529239"/>
              <a:gd name="connsiteX1" fmla="*/ 1123780 w 3866980"/>
              <a:gd name="connsiteY1" fmla="*/ 26 h 1529239"/>
              <a:gd name="connsiteX2" fmla="*/ 3866980 w 3866980"/>
              <a:gd name="connsiteY2" fmla="*/ 1524026 h 1529239"/>
              <a:gd name="connsiteX0" fmla="*/ 0 w 3866980"/>
              <a:gd name="connsiteY0" fmla="*/ 1529232 h 1529239"/>
              <a:gd name="connsiteX1" fmla="*/ 1123780 w 3866980"/>
              <a:gd name="connsiteY1" fmla="*/ 26 h 1529239"/>
              <a:gd name="connsiteX2" fmla="*/ 3866980 w 3866980"/>
              <a:gd name="connsiteY2" fmla="*/ 1524026 h 1529239"/>
              <a:gd name="connsiteX0" fmla="*/ 0 w 3866980"/>
              <a:gd name="connsiteY0" fmla="*/ 1529232 h 1529232"/>
              <a:gd name="connsiteX1" fmla="*/ 1123780 w 3866980"/>
              <a:gd name="connsiteY1" fmla="*/ 26 h 1529232"/>
              <a:gd name="connsiteX2" fmla="*/ 3866980 w 3866980"/>
              <a:gd name="connsiteY2" fmla="*/ 1524026 h 1529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66980" h="1529232">
                <a:moveTo>
                  <a:pt x="0" y="1529232"/>
                </a:moveTo>
                <a:cubicBezTo>
                  <a:pt x="735646" y="1524802"/>
                  <a:pt x="680259" y="-7376"/>
                  <a:pt x="1123780" y="26"/>
                </a:cubicBezTo>
                <a:cubicBezTo>
                  <a:pt x="1567301" y="7428"/>
                  <a:pt x="1582343" y="1531058"/>
                  <a:pt x="3866980" y="1524026"/>
                </a:cubicBezTo>
              </a:path>
            </a:pathLst>
          </a:cu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0" name="Straight Connector 59"/>
          <p:cNvCxnSpPr/>
          <p:nvPr/>
        </p:nvCxnSpPr>
        <p:spPr>
          <a:xfrm>
            <a:off x="3694704" y="5604480"/>
            <a:ext cx="612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3708000" y="2376000"/>
            <a:ext cx="0" cy="324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386575" y="6121399"/>
            <a:ext cx="7104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/>
              <a:t>time</a:t>
            </a:r>
          </a:p>
        </p:txBody>
      </p:sp>
      <p:cxnSp>
        <p:nvCxnSpPr>
          <p:cNvPr id="63" name="Straight Connector 62"/>
          <p:cNvCxnSpPr/>
          <p:nvPr/>
        </p:nvCxnSpPr>
        <p:spPr>
          <a:xfrm>
            <a:off x="6144114" y="6368427"/>
            <a:ext cx="360000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7980697" y="4666383"/>
            <a:ext cx="11847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threshold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4737152" y="4910288"/>
            <a:ext cx="0" cy="10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7171424" y="4910288"/>
            <a:ext cx="0" cy="10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4857598" y="5650891"/>
            <a:ext cx="2180148" cy="387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en-GB" sz="1900" dirty="0"/>
              <a:t>time-over-threshold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723283" y="3346026"/>
            <a:ext cx="1383585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ts val="2400"/>
              </a:lnSpc>
            </a:pPr>
            <a:r>
              <a:rPr lang="en-GB" sz="2000" dirty="0">
                <a:ea typeface="Cambria Math" panose="02040503050406030204" pitchFamily="18" charset="0"/>
              </a:rPr>
              <a:t>gain spread</a:t>
            </a:r>
          </a:p>
        </p:txBody>
      </p:sp>
      <p:sp>
        <p:nvSpPr>
          <p:cNvPr id="69" name="Freeform 68"/>
          <p:cNvSpPr/>
          <p:nvPr/>
        </p:nvSpPr>
        <p:spPr>
          <a:xfrm>
            <a:off x="3981792" y="3069000"/>
            <a:ext cx="5580000" cy="2520000"/>
          </a:xfrm>
          <a:custGeom>
            <a:avLst/>
            <a:gdLst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78382 h 1539342"/>
              <a:gd name="connsiteX1" fmla="*/ 640080 w 3642360"/>
              <a:gd name="connsiteY1" fmla="*/ 102 h 1539342"/>
              <a:gd name="connsiteX2" fmla="*/ 3642360 w 3642360"/>
              <a:gd name="connsiteY2" fmla="*/ 1539342 h 1539342"/>
              <a:gd name="connsiteX0" fmla="*/ 0 w 3642360"/>
              <a:gd name="connsiteY0" fmla="*/ 1463145 h 1524105"/>
              <a:gd name="connsiteX1" fmla="*/ 899160 w 3642360"/>
              <a:gd name="connsiteY1" fmla="*/ 105 h 1524105"/>
              <a:gd name="connsiteX2" fmla="*/ 3642360 w 3642360"/>
              <a:gd name="connsiteY2" fmla="*/ 1524105 h 1524105"/>
              <a:gd name="connsiteX0" fmla="*/ 0 w 3642360"/>
              <a:gd name="connsiteY0" fmla="*/ 1463145 h 1524105"/>
              <a:gd name="connsiteX1" fmla="*/ 899160 w 3642360"/>
              <a:gd name="connsiteY1" fmla="*/ 105 h 1524105"/>
              <a:gd name="connsiteX2" fmla="*/ 3642360 w 3642360"/>
              <a:gd name="connsiteY2" fmla="*/ 1524105 h 1524105"/>
              <a:gd name="connsiteX0" fmla="*/ 0 w 3642360"/>
              <a:gd name="connsiteY0" fmla="*/ 1463093 h 1524053"/>
              <a:gd name="connsiteX1" fmla="*/ 899160 w 3642360"/>
              <a:gd name="connsiteY1" fmla="*/ 53 h 1524053"/>
              <a:gd name="connsiteX2" fmla="*/ 3642360 w 3642360"/>
              <a:gd name="connsiteY2" fmla="*/ 1524053 h 1524053"/>
              <a:gd name="connsiteX0" fmla="*/ 0 w 3866980"/>
              <a:gd name="connsiteY0" fmla="*/ 1471351 h 1524040"/>
              <a:gd name="connsiteX1" fmla="*/ 1123780 w 3866980"/>
              <a:gd name="connsiteY1" fmla="*/ 40 h 1524040"/>
              <a:gd name="connsiteX2" fmla="*/ 3866980 w 3866980"/>
              <a:gd name="connsiteY2" fmla="*/ 1524040 h 1524040"/>
              <a:gd name="connsiteX0" fmla="*/ 0 w 3866980"/>
              <a:gd name="connsiteY0" fmla="*/ 1529207 h 1529207"/>
              <a:gd name="connsiteX1" fmla="*/ 1123780 w 3866980"/>
              <a:gd name="connsiteY1" fmla="*/ 1 h 1529207"/>
              <a:gd name="connsiteX2" fmla="*/ 3866980 w 3866980"/>
              <a:gd name="connsiteY2" fmla="*/ 1524001 h 1529207"/>
              <a:gd name="connsiteX0" fmla="*/ 0 w 3866980"/>
              <a:gd name="connsiteY0" fmla="*/ 1529207 h 1529207"/>
              <a:gd name="connsiteX1" fmla="*/ 1123780 w 3866980"/>
              <a:gd name="connsiteY1" fmla="*/ 1 h 1529207"/>
              <a:gd name="connsiteX2" fmla="*/ 3866980 w 3866980"/>
              <a:gd name="connsiteY2" fmla="*/ 1524001 h 1529207"/>
              <a:gd name="connsiteX0" fmla="*/ 0 w 3866980"/>
              <a:gd name="connsiteY0" fmla="*/ 1529207 h 1529214"/>
              <a:gd name="connsiteX1" fmla="*/ 1123780 w 3866980"/>
              <a:gd name="connsiteY1" fmla="*/ 1 h 1529214"/>
              <a:gd name="connsiteX2" fmla="*/ 3866980 w 3866980"/>
              <a:gd name="connsiteY2" fmla="*/ 1524001 h 1529214"/>
              <a:gd name="connsiteX0" fmla="*/ 0 w 3866980"/>
              <a:gd name="connsiteY0" fmla="*/ 1529207 h 1529214"/>
              <a:gd name="connsiteX1" fmla="*/ 1123780 w 3866980"/>
              <a:gd name="connsiteY1" fmla="*/ 1 h 1529214"/>
              <a:gd name="connsiteX2" fmla="*/ 3866980 w 3866980"/>
              <a:gd name="connsiteY2" fmla="*/ 1524001 h 1529214"/>
              <a:gd name="connsiteX0" fmla="*/ 0 w 3866980"/>
              <a:gd name="connsiteY0" fmla="*/ 1529232 h 1529239"/>
              <a:gd name="connsiteX1" fmla="*/ 1123780 w 3866980"/>
              <a:gd name="connsiteY1" fmla="*/ 26 h 1529239"/>
              <a:gd name="connsiteX2" fmla="*/ 3866980 w 3866980"/>
              <a:gd name="connsiteY2" fmla="*/ 1524026 h 1529239"/>
              <a:gd name="connsiteX0" fmla="*/ 0 w 3866980"/>
              <a:gd name="connsiteY0" fmla="*/ 1529232 h 1529239"/>
              <a:gd name="connsiteX1" fmla="*/ 1123780 w 3866980"/>
              <a:gd name="connsiteY1" fmla="*/ 26 h 1529239"/>
              <a:gd name="connsiteX2" fmla="*/ 3866980 w 3866980"/>
              <a:gd name="connsiteY2" fmla="*/ 1524026 h 1529239"/>
              <a:gd name="connsiteX0" fmla="*/ 0 w 3866980"/>
              <a:gd name="connsiteY0" fmla="*/ 1529232 h 1529232"/>
              <a:gd name="connsiteX1" fmla="*/ 1123780 w 3866980"/>
              <a:gd name="connsiteY1" fmla="*/ 26 h 1529232"/>
              <a:gd name="connsiteX2" fmla="*/ 3866980 w 3866980"/>
              <a:gd name="connsiteY2" fmla="*/ 1524026 h 1529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66980" h="1529232">
                <a:moveTo>
                  <a:pt x="0" y="1529232"/>
                </a:moveTo>
                <a:cubicBezTo>
                  <a:pt x="735646" y="1524802"/>
                  <a:pt x="680259" y="-7376"/>
                  <a:pt x="1123780" y="26"/>
                </a:cubicBezTo>
                <a:cubicBezTo>
                  <a:pt x="1567301" y="7428"/>
                  <a:pt x="1582343" y="1531058"/>
                  <a:pt x="3866980" y="1524026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0" name="Straight Connector 69"/>
          <p:cNvCxnSpPr/>
          <p:nvPr/>
        </p:nvCxnSpPr>
        <p:spPr>
          <a:xfrm>
            <a:off x="3624000" y="4910288"/>
            <a:ext cx="432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5780032" y="3582016"/>
            <a:ext cx="900000" cy="0"/>
          </a:xfrm>
          <a:prstGeom prst="line">
            <a:avLst/>
          </a:prstGeom>
          <a:ln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 rot="16200000">
            <a:off x="1801065" y="3985503"/>
            <a:ext cx="20185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/>
              <a:t>amplitude [</a:t>
            </a:r>
            <a:r>
              <a:rPr lang="en-GB" sz="2200" dirty="0" err="1"/>
              <a:t>p.e.</a:t>
            </a:r>
            <a:r>
              <a:rPr lang="en-GB" sz="2200" dirty="0"/>
              <a:t>]</a:t>
            </a:r>
          </a:p>
        </p:txBody>
      </p:sp>
      <p:cxnSp>
        <p:nvCxnSpPr>
          <p:cNvPr id="73" name="Straight Connector 72"/>
          <p:cNvCxnSpPr/>
          <p:nvPr/>
        </p:nvCxnSpPr>
        <p:spPr>
          <a:xfrm flipV="1">
            <a:off x="2804331" y="2766152"/>
            <a:ext cx="0" cy="36000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3624000" y="3064623"/>
            <a:ext cx="27000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2980090" y="4683257"/>
                <a:ext cx="707245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r">
                  <a:lnSpc>
                    <a:spcPts val="24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0.3</m:t>
                      </m:r>
                    </m:oMath>
                  </m:oMathPara>
                </a14:m>
                <a:endParaRPr lang="en-GB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0090" y="4683257"/>
                <a:ext cx="707245" cy="40011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3316762" y="2837545"/>
                <a:ext cx="365805" cy="4001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r">
                  <a:lnSpc>
                    <a:spcPts val="24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6762" y="2837545"/>
                <a:ext cx="365805" cy="400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7001744" y="5863272"/>
            <a:ext cx="180000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713152" y="5858505"/>
            <a:ext cx="180000" cy="0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55984" y="2843146"/>
            <a:ext cx="1192314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ts val="2400"/>
              </a:lnSpc>
            </a:pPr>
            <a:r>
              <a:rPr lang="en-GB" sz="2000" dirty="0">
                <a:ea typeface="Cambria Math" panose="02040503050406030204" pitchFamily="18" charset="0"/>
              </a:rPr>
              <a:t>definition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654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0" y="1800000"/>
            <a:ext cx="4724400" cy="44958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" y="1800000"/>
            <a:ext cx="4724400" cy="449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Introduction (3/3)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4</a:t>
            </a:fld>
            <a:endParaRPr lang="en-GB"/>
          </a:p>
        </p:txBody>
      </p:sp>
      <p:sp>
        <p:nvSpPr>
          <p:cNvPr id="7" name="Curved Down Arrow 6"/>
          <p:cNvSpPr/>
          <p:nvPr/>
        </p:nvSpPr>
        <p:spPr>
          <a:xfrm>
            <a:off x="5220000" y="1582880"/>
            <a:ext cx="2232000" cy="576000"/>
          </a:xfrm>
          <a:prstGeom prst="curvedDownArrow">
            <a:avLst>
              <a:gd name="adj1" fmla="val 25000"/>
              <a:gd name="adj2" fmla="val 77503"/>
              <a:gd name="adj3" fmla="val 37402"/>
            </a:avLst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Curved Down Arrow 7"/>
          <p:cNvSpPr/>
          <p:nvPr/>
        </p:nvSpPr>
        <p:spPr>
          <a:xfrm rot="10800000">
            <a:off x="5040000" y="5826256"/>
            <a:ext cx="2232000" cy="576000"/>
          </a:xfrm>
          <a:prstGeom prst="curvedDownArrow">
            <a:avLst>
              <a:gd name="adj1" fmla="val 25000"/>
              <a:gd name="adj2" fmla="val 77503"/>
              <a:gd name="adj3" fmla="val 37402"/>
            </a:avLst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95283" y="1814936"/>
            <a:ext cx="8938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/>
              <a:t>charge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676340" y="1797083"/>
            <a:ext cx="23314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/>
              <a:t>time-over-threshold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18864" y="1126125"/>
            <a:ext cx="1494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simulation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13671" y="6410167"/>
            <a:ext cx="15050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calibration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524576" y="4149000"/>
            <a:ext cx="324000" cy="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27792" y="3928955"/>
            <a:ext cx="1383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gain spread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510288" y="2600440"/>
            <a:ext cx="0" cy="324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21728" y="5794586"/>
            <a:ext cx="6175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/>
              <a:t>gain</a:t>
            </a:r>
          </a:p>
        </p:txBody>
      </p:sp>
    </p:spTree>
    <p:extLst>
      <p:ext uri="{BB962C8B-B14F-4D97-AF65-F5344CB8AC3E}">
        <p14:creationId xmlns:p14="http://schemas.microsoft.com/office/powerpoint/2010/main" val="2680312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800000"/>
            <a:ext cx="4724400" cy="449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Model (1/6)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00000"/>
                  </a:lnSpc>
                  <a:tabLst>
                    <a:tab pos="2414588" algn="ctr"/>
                    <a:tab pos="2786063" algn="l"/>
                  </a:tabLst>
                </a:pPr>
                <a:r>
                  <a:rPr lang="en-GB" dirty="0">
                    <a:solidFill>
                      <a:schemeClr val="bg1"/>
                    </a:solidFill>
                  </a:rPr>
                  <a:t>Leading edge	=	Gaussian</a:t>
                </a:r>
              </a:p>
              <a:p>
                <a:pPr lvl="1">
                  <a:lnSpc>
                    <a:spcPct val="100000"/>
                  </a:lnSpc>
                  <a:tabLst>
                    <a:tab pos="2414588" algn="ctr"/>
                    <a:tab pos="2786063" algn="l"/>
                  </a:tabLst>
                </a:pP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box>
                          <m:boxPr>
                            <m:ctrlPr>
                              <a:rPr lang="nl-NL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sSup>
                              <m:sSupPr>
                                <m:ctrlP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nl-NL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box>
                                      <m:boxPr>
                                        <m:ctrlPr>
                                          <a:rPr lang="nl-NL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nl-NL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nl-NL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num>
                                          <m:den>
                                            <m:r>
                                              <a:rPr lang="nl-NL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d>
                              </m:e>
                              <m:sup>
                                <m: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box>
                      </m:sup>
                    </m:sSup>
                  </m:oMath>
                </a14:m>
                <a:endParaRPr lang="en-GB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100000"/>
                  </a:lnSpc>
                  <a:tabLst>
                    <a:tab pos="2414588" algn="ctr"/>
                    <a:tab pos="2786063" algn="l"/>
                  </a:tabLst>
                </a:pPr>
                <a:r>
                  <a:rPr lang="en-GB" dirty="0">
                    <a:solidFill>
                      <a:schemeClr val="bg1"/>
                    </a:solidFill>
                  </a:rPr>
                  <a:t>Trailing edge	=	exponent</a:t>
                </a:r>
              </a:p>
              <a:p>
                <a:pPr lvl="1">
                  <a:lnSpc>
                    <a:spcPct val="100000"/>
                  </a:lnSpc>
                  <a:tabLst>
                    <a:tab pos="2414588" algn="ctr"/>
                    <a:tab pos="2786063" algn="l"/>
                  </a:tabLst>
                </a:pP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box>
                          <m:boxPr>
                            <m:ctrlPr>
                              <a:rPr lang="nl-NL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sSup>
                              <m:sSupPr>
                                <m:ctrlP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nl-NL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box>
                                      <m:boxPr>
                                        <m:ctrlPr>
                                          <a:rPr lang="nl-NL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nl-NL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nl-NL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𝜆</m:t>
                                            </m:r>
                                          </m:num>
                                          <m:den>
                                            <m:r>
                                              <a:rPr lang="nl-NL" b="0" i="1" smtClean="0">
                                                <a:solidFill>
                                                  <a:schemeClr val="bg1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d>
                              </m:e>
                              <m:sup>
                                <m: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box>
                      </m:sup>
                    </m:sSup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type m:val="lin"/>
                            <m:ctrlPr>
                              <a:rPr lang="nl-NL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nl-NL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nl-NL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den>
                        </m:f>
                      </m:sup>
                    </m:sSup>
                  </m:oMath>
                </a14:m>
                <a:endParaRPr lang="en-GB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100000"/>
                  </a:lnSpc>
                  <a:tabLst>
                    <a:tab pos="2414588" algn="ctr"/>
                    <a:tab pos="2786063" algn="l"/>
                  </a:tabLst>
                </a:pPr>
                <a:r>
                  <a:rPr lang="en-GB" dirty="0">
                    <a:solidFill>
                      <a:schemeClr val="bg1"/>
                    </a:solidFill>
                  </a:rPr>
                  <a:t>Specification: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𝑝𝑒</m:t>
                        </m:r>
                      </m:sub>
                    </m:sSub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26.4 </m:t>
                    </m:r>
                    <m:r>
                      <m:rPr>
                        <m:nor/>
                      </m:rPr>
                      <a:rPr lang="nl-NL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ns</m:t>
                    </m:r>
                  </m:oMath>
                </a14:m>
                <a:endParaRPr lang="en-GB" dirty="0">
                  <a:solidFill>
                    <a:schemeClr val="bg1"/>
                  </a:solidFill>
                </a:endParaRPr>
              </a:p>
              <a:p>
                <a:pPr lvl="1">
                  <a:lnSpc>
                    <a:spcPct val="100000"/>
                  </a:lnSpc>
                  <a:tabLst>
                    <a:tab pos="2414588" algn="ctr"/>
                    <a:tab pos="2786063" algn="l"/>
                  </a:tabLst>
                </a:pP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nl-NL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nl-NL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nl-NL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l-NL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nl-NL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nl-NL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nl-NL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nl-NL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l-NL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nl-NL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en-GB" dirty="0">
                  <a:solidFill>
                    <a:schemeClr val="bg1"/>
                  </a:solidFill>
                  <a:sym typeface="Wingdings" panose="05000000000000000000" pitchFamily="2" charset="2"/>
                </a:endParaRPr>
              </a:p>
              <a:p>
                <a:pPr lvl="2">
                  <a:lnSpc>
                    <a:spcPct val="100000"/>
                  </a:lnSpc>
                  <a:tabLst>
                    <a:tab pos="2414588" algn="ctr"/>
                    <a:tab pos="2786063" algn="l"/>
                  </a:tabLst>
                </a:pPr>
                <a:r>
                  <a:rPr lang="en-GB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relates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𝜎</m:t>
                    </m:r>
                  </m:oMath>
                </a14:m>
                <a:r>
                  <a:rPr lang="en-GB" dirty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𝜆</m:t>
                    </m:r>
                  </m:oMath>
                </a14:m>
                <a:endParaRPr lang="en-GB" dirty="0">
                  <a:solidFill>
                    <a:schemeClr val="bg1"/>
                  </a:solidFill>
                </a:endParaRPr>
              </a:p>
              <a:p>
                <a:pPr lvl="2">
                  <a:lnSpc>
                    <a:spcPct val="100000"/>
                  </a:lnSpc>
                  <a:tabLst>
                    <a:tab pos="2414588" algn="ctr"/>
                    <a:tab pos="2786063" algn="l"/>
                  </a:tabLst>
                </a:pPr>
                <a:r>
                  <a:rPr lang="en-GB" dirty="0">
                    <a:solidFill>
                      <a:schemeClr val="bg1"/>
                    </a:solidFill>
                  </a:rPr>
                  <a:t>constraints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𝜎</m:t>
                    </m:r>
                  </m:oMath>
                </a14:m>
                <a:endParaRPr lang="en-GB" dirty="0">
                  <a:solidFill>
                    <a:schemeClr val="bg1"/>
                  </a:solidFill>
                </a:endParaRPr>
              </a:p>
              <a:p>
                <a:pPr marL="457200" lvl="1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3"/>
                <a:stretch>
                  <a:fillRect l="-2118" t="-1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5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341127" y="2839836"/>
                <a:ext cx="1980000" cy="108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lvl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nl-NL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l-NL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l-NL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nl-NL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nl-NL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l-NL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l-NL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  <a:p>
                <a:pPr marL="0" lvl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nl-NL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nl-NL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l-NL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l-NL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nl-NL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l-NL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nl-NL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nl-NL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l-NL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nl-NL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1127" y="2839836"/>
                <a:ext cx="1980000" cy="10800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300544" y="4886088"/>
                <a:ext cx="706027" cy="4237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nl-NL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nl-NL" sz="2000" b="0" i="1" smtClean="0">
                              <a:latin typeface="Cambria Math" panose="02040503050406030204" pitchFamily="18" charset="0"/>
                            </a:rPr>
                            <m:t>𝑝𝑒</m:t>
                          </m:r>
                        </m:sub>
                      </m:sSub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0544" y="4886088"/>
                <a:ext cx="706027" cy="423770"/>
              </a:xfrm>
              <a:prstGeom prst="rect">
                <a:avLst/>
              </a:prstGeom>
              <a:blipFill rotWithShape="0">
                <a:blip r:embed="rId5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>
          <a:xfrm>
            <a:off x="2880000" y="5062832"/>
            <a:ext cx="252000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092576" y="5062832"/>
            <a:ext cx="252000" cy="0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244576" y="4594728"/>
            <a:ext cx="360000" cy="0"/>
          </a:xfrm>
          <a:prstGeom prst="line">
            <a:avLst/>
          </a:prstGeom>
          <a:ln>
            <a:solidFill>
              <a:schemeClr val="tx1"/>
            </a:solidFill>
            <a:prstDash val="solid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654586" y="4380408"/>
                <a:ext cx="4985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nl-NL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4586" y="4380408"/>
                <a:ext cx="498534" cy="400110"/>
              </a:xfrm>
              <a:prstGeom prst="rect">
                <a:avLst/>
              </a:prstGeom>
              <a:blipFill rotWithShape="0">
                <a:blip r:embed="rId6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>
            <a:off x="1458864" y="2581200"/>
            <a:ext cx="1440000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934816" y="2395456"/>
            <a:ext cx="109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definition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106272" y="3846152"/>
            <a:ext cx="288000" cy="288000"/>
          </a:xfrm>
          <a:prstGeom prst="line">
            <a:avLst/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741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Model (2/6)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6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20000" y="1701352"/>
            <a:ext cx="5760000" cy="48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3" t="6637" r="7841" b="6360"/>
          <a:stretch/>
        </p:blipFill>
        <p:spPr>
          <a:xfrm>
            <a:off x="1168936" y="1980264"/>
            <a:ext cx="4941149" cy="415802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383946" y="6160929"/>
            <a:ext cx="2694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/>
              <a:t>time over threshold [ns]</a:t>
            </a: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197802" y="3740360"/>
            <a:ext cx="23230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/>
              <a:t>number of hits [</a:t>
            </a:r>
            <a:r>
              <a:rPr lang="en-GB" sz="2000" dirty="0" err="1"/>
              <a:t>a.u</a:t>
            </a:r>
            <a:r>
              <a:rPr lang="en-GB" sz="2000" dirty="0"/>
              <a:t>.]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2078"/>
              </p:ext>
            </p:extLst>
          </p:nvPr>
        </p:nvGraphicFramePr>
        <p:xfrm>
          <a:off x="8017740" y="1743304"/>
          <a:ext cx="2330894" cy="32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5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peak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27</a:t>
                      </a:r>
                    </a:p>
                  </a:txBody>
                  <a:tcPr marR="43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 marR="43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42</a:t>
                      </a:r>
                    </a:p>
                  </a:txBody>
                  <a:tcPr marR="43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49</a:t>
                      </a:r>
                    </a:p>
                  </a:txBody>
                  <a:tcPr marR="43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56</a:t>
                      </a:r>
                    </a:p>
                  </a:txBody>
                  <a:tcPr marR="43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62</a:t>
                      </a:r>
                    </a:p>
                  </a:txBody>
                  <a:tcPr marR="43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Striped Right Arrow 12"/>
          <p:cNvSpPr/>
          <p:nvPr/>
        </p:nvSpPr>
        <p:spPr>
          <a:xfrm rot="5400000">
            <a:off x="8934138" y="5183968"/>
            <a:ext cx="504000" cy="432000"/>
          </a:xfrm>
          <a:prstGeom prst="stripedRightArrow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1440080" y="2176646"/>
            <a:ext cx="1633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Bram </a:t>
            </a:r>
            <a:r>
              <a:rPr lang="en-GB" dirty="0" err="1"/>
              <a:t>Schermer</a:t>
            </a:r>
            <a:endParaRPr lang="en-GB" dirty="0"/>
          </a:p>
          <a:p>
            <a:r>
              <a:rPr lang="nl-NL" dirty="0"/>
              <a:t>(</a:t>
            </a:r>
            <a:r>
              <a:rPr lang="nl-NL" dirty="0" err="1"/>
              <a:t>Nikhef</a:t>
            </a:r>
            <a:r>
              <a:rPr lang="nl-NL" dirty="0"/>
              <a:t>)</a:t>
            </a:r>
            <a:endParaRPr lang="en-GB" dirty="0"/>
          </a:p>
        </p:txBody>
      </p:sp>
      <p:grpSp>
        <p:nvGrpSpPr>
          <p:cNvPr id="16" name="Group 15"/>
          <p:cNvGrpSpPr/>
          <p:nvPr/>
        </p:nvGrpSpPr>
        <p:grpSpPr>
          <a:xfrm>
            <a:off x="2995680" y="2289755"/>
            <a:ext cx="301686" cy="639381"/>
            <a:chOff x="3851920" y="1802407"/>
            <a:chExt cx="301686" cy="639381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4010450" y="2189788"/>
              <a:ext cx="0" cy="25200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851920" y="180240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/>
                <a:t>1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525608" y="1633192"/>
            <a:ext cx="301686" cy="639381"/>
            <a:chOff x="3851920" y="1802407"/>
            <a:chExt cx="301686" cy="639381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4010450" y="2189788"/>
              <a:ext cx="0" cy="25200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851920" y="180240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/>
                <a:t>2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019600" y="2587328"/>
            <a:ext cx="301686" cy="639381"/>
            <a:chOff x="3851920" y="1802407"/>
            <a:chExt cx="301686" cy="639381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4010450" y="2189788"/>
              <a:ext cx="0" cy="25200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3851920" y="180240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/>
                <a:t>3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946406" y="4457328"/>
            <a:ext cx="301686" cy="639381"/>
            <a:chOff x="3851920" y="1802407"/>
            <a:chExt cx="301686" cy="639381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4010450" y="2189788"/>
              <a:ext cx="0" cy="25200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851920" y="180240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/>
                <a:t>5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382760" y="4918709"/>
            <a:ext cx="301686" cy="639381"/>
            <a:chOff x="3851920" y="1802407"/>
            <a:chExt cx="301686" cy="639381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4010450" y="2189788"/>
              <a:ext cx="0" cy="25200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3851920" y="180240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/>
                <a:t>6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497282" y="3788612"/>
            <a:ext cx="301686" cy="639381"/>
            <a:chOff x="3851920" y="1802407"/>
            <a:chExt cx="301686" cy="639381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4010450" y="2189788"/>
              <a:ext cx="0" cy="25200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3851920" y="180240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/>
                <a:t>4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4505592" y="2138013"/>
                <a:ext cx="1476000" cy="57600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nl-NL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npe</m:t>
                          </m:r>
                        </m:e>
                      </m:d>
                      <m:r>
                        <a:rPr lang="en-GB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nl-NL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2.2</m:t>
                      </m:r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592" y="2138013"/>
                <a:ext cx="1476000" cy="57600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9525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F3BF43CB-1754-454E-AB60-2CC29C2449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321" y="5806537"/>
            <a:ext cx="1877731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547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800000"/>
            <a:ext cx="4724400" cy="449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Model (3/6)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lnSpcReduction="1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nl-NL" dirty="0">
                    <a:solidFill>
                      <a:schemeClr val="bg1"/>
                    </a:solidFill>
                  </a:rPr>
                  <a:t>kink is equivalent of clipping of voltage at amplifier output</a:t>
                </a:r>
              </a:p>
              <a:p>
                <a:pPr marL="457200" lvl="1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</m:t>
                      </m:r>
                      <m:r>
                        <a:rPr lang="nl-NL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nl-NL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∝ </m:t>
                      </m:r>
                      <m:r>
                        <m:rPr>
                          <m:nor/>
                        </m:rPr>
                        <a:rPr lang="nl-NL">
                          <a:solidFill>
                            <a:schemeClr val="bg1"/>
                          </a:solidFill>
                          <a:ea typeface="Cambria Math" panose="02040503050406030204" pitchFamily="18" charset="0"/>
                        </a:rPr>
                        <m:t>charge</m:t>
                      </m:r>
                    </m:oMath>
                  </m:oMathPara>
                </a14:m>
                <a:endParaRPr lang="en-GB" dirty="0">
                  <a:solidFill>
                    <a:schemeClr val="bg1"/>
                  </a:solidFill>
                </a:endParaRPr>
              </a:p>
              <a:p>
                <a:pPr lvl="1">
                  <a:lnSpc>
                    <a:spcPct val="150000"/>
                  </a:lnSpc>
                </a:pPr>
                <a:endParaRPr lang="nl-NL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GB" dirty="0">
                    <a:solidFill>
                      <a:schemeClr val="bg1"/>
                    </a:solidFill>
                  </a:rPr>
                  <a:t>determination of transition point requires iterative procedure</a:t>
                </a:r>
              </a:p>
              <a:p>
                <a:pPr lvl="1">
                  <a:lnSpc>
                    <a:spcPct val="150000"/>
                  </a:lnSpc>
                  <a:buFont typeface="Wingdings" panose="05000000000000000000" pitchFamily="2" charset="2"/>
                  <a:buChar char="ü"/>
                </a:pPr>
                <a:r>
                  <a:rPr lang="en-GB" dirty="0">
                    <a:solidFill>
                      <a:schemeClr val="bg1"/>
                    </a:solidFill>
                  </a:rPr>
                  <a:t>few steps suffices	</a:t>
                </a:r>
              </a:p>
            </p:txBody>
          </p:sp>
        </mc:Choice>
        <mc:Fallback xmlns="">
          <p:sp>
            <p:nvSpPr>
              <p:cNvPr id="9" name="Conten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3"/>
                <a:stretch>
                  <a:fillRect l="-2118" r="-3647" b="-11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7</a:t>
            </a:fld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 flipH="1" flipV="1">
            <a:off x="2703408" y="2851879"/>
            <a:ext cx="360000" cy="36000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613712" y="2477592"/>
            <a:ext cx="0" cy="28800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802141" y="4869000"/>
            <a:ext cx="2853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model     forced linearization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600000" y="2137168"/>
            <a:ext cx="72000" cy="50400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75984" y="1846121"/>
            <a:ext cx="2098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/>
              <a:t>effect of saturation</a:t>
            </a:r>
            <a:r>
              <a:rPr lang="en-GB" baseline="30000" dirty="0"/>
              <a:t>¶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35360" y="6419214"/>
            <a:ext cx="19384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aseline="30000" dirty="0">
                <a:solidFill>
                  <a:schemeClr val="bg1"/>
                </a:solidFill>
              </a:rPr>
              <a:t>¶</a:t>
            </a:r>
            <a:r>
              <a:rPr lang="en-GB" sz="2000" dirty="0">
                <a:solidFill>
                  <a:schemeClr val="bg1"/>
                </a:solidFill>
              </a:rPr>
              <a:t> See next slides.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611560" y="6385243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6DA1136B-7C53-48FF-A360-E09B5759E7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545" y="3031879"/>
            <a:ext cx="1798476" cy="107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098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Model (4/6)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8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20000" y="1701352"/>
            <a:ext cx="5760000" cy="48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3" t="6637" r="7841" b="6360"/>
          <a:stretch/>
        </p:blipFill>
        <p:spPr>
          <a:xfrm>
            <a:off x="1168936" y="1980264"/>
            <a:ext cx="4941149" cy="41580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83946" y="6160929"/>
            <a:ext cx="2694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/>
              <a:t>time over threshold [ns]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-197802" y="3740360"/>
            <a:ext cx="23230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/>
              <a:t>number of hits [</a:t>
            </a:r>
            <a:r>
              <a:rPr lang="en-GB" sz="2000" dirty="0" err="1"/>
              <a:t>a.u</a:t>
            </a:r>
            <a:r>
              <a:rPr lang="en-GB" sz="2000" dirty="0"/>
              <a:t>.]</a:t>
            </a:r>
          </a:p>
        </p:txBody>
      </p:sp>
      <p:pic>
        <p:nvPicPr>
          <p:cNvPr id="14" name="Picture 13"/>
          <p:cNvPicPr>
            <a:picLocks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51" t="11099" r="12426" b="15326"/>
          <a:stretch/>
        </p:blipFill>
        <p:spPr>
          <a:xfrm>
            <a:off x="1476000" y="2286000"/>
            <a:ext cx="4500000" cy="37080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5081696" y="2008840"/>
            <a:ext cx="1080000" cy="16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601680" y="2377576"/>
            <a:ext cx="32821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>
                <a:solidFill>
                  <a:schemeClr val="bg1"/>
                </a:solidFill>
              </a:rPr>
              <a:t>Model for given 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number of photo-electrons</a:t>
            </a:r>
          </a:p>
        </p:txBody>
      </p:sp>
    </p:spTree>
    <p:extLst>
      <p:ext uri="{BB962C8B-B14F-4D97-AF65-F5344CB8AC3E}">
        <p14:creationId xmlns:p14="http://schemas.microsoft.com/office/powerpoint/2010/main" val="723049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Model (5/6)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GB" dirty="0">
                    <a:solidFill>
                      <a:schemeClr val="bg1"/>
                    </a:solidFill>
                  </a:rPr>
                  <a:t>Saturation</a:t>
                </a:r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× </m:t>
                    </m:r>
                    <m:f>
                      <m:fPr>
                        <m:ctrlP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nl-NL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nl-NL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nl-NL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en-GB" dirty="0">
                  <a:solidFill>
                    <a:schemeClr val="bg1"/>
                  </a:solidFill>
                </a:endParaRPr>
              </a:p>
              <a:p>
                <a:pPr lvl="2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en-GB" dirty="0">
                    <a:solidFill>
                      <a:schemeClr val="bg1"/>
                    </a:solidFill>
                  </a:rPr>
                  <a:t> time-over-threshold</a:t>
                </a:r>
              </a:p>
              <a:p>
                <a:pPr>
                  <a:lnSpc>
                    <a:spcPct val="150000"/>
                  </a:lnSpc>
                </a:pPr>
                <a:endParaRPr lang="en-GB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2"/>
                <a:stretch>
                  <a:fillRect l="-2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8594-E21D-435B-BB4C-DE814B61CFE2}" type="slidenum">
              <a:rPr lang="en-GB" smtClean="0"/>
              <a:t>9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00" y="1800000"/>
            <a:ext cx="5508000" cy="37894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50624" y="4623304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/>
              <a:t>J. </a:t>
            </a:r>
            <a:r>
              <a:rPr lang="en-GB" dirty="0" err="1"/>
              <a:t>Reubelt</a:t>
            </a:r>
            <a:r>
              <a:rPr lang="en-GB" dirty="0"/>
              <a:t> (Erlangen)</a:t>
            </a:r>
          </a:p>
        </p:txBody>
      </p:sp>
    </p:spTree>
    <p:extLst>
      <p:ext uri="{BB962C8B-B14F-4D97-AF65-F5344CB8AC3E}">
        <p14:creationId xmlns:p14="http://schemas.microsoft.com/office/powerpoint/2010/main" val="2972501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</TotalTime>
  <Words>822</Words>
  <Application>Microsoft Office PowerPoint</Application>
  <PresentationFormat>Widescreen</PresentationFormat>
  <Paragraphs>201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Symbol</vt:lpstr>
      <vt:lpstr>Wingdings</vt:lpstr>
      <vt:lpstr>Office Theme</vt:lpstr>
      <vt:lpstr>JPMTAnalogueSignalProcessor</vt:lpstr>
      <vt:lpstr>Introduction (1/1)</vt:lpstr>
      <vt:lpstr>Introduction (2/3)</vt:lpstr>
      <vt:lpstr>Introduction (3/3)</vt:lpstr>
      <vt:lpstr>Model (1/6)</vt:lpstr>
      <vt:lpstr>Model (2/6)</vt:lpstr>
      <vt:lpstr>Model (3/6)</vt:lpstr>
      <vt:lpstr>Model (4/6)</vt:lpstr>
      <vt:lpstr>Model (5/6)</vt:lpstr>
      <vt:lpstr>Model (6/6)</vt:lpstr>
      <vt:lpstr>Results (1/4)</vt:lpstr>
      <vt:lpstr>Results (2/4)</vt:lpstr>
      <vt:lpstr>Results (3/4)</vt:lpstr>
      <vt:lpstr>Results (4/4)</vt:lpstr>
      <vt:lpstr>L1 data selection¶ (1/1)</vt:lpstr>
      <vt:lpstr>Comparison L0 – L1 data (1/3)</vt:lpstr>
      <vt:lpstr>Comparison L0 – L1 data (2/3)</vt:lpstr>
      <vt:lpstr>Comparison L0 – L1 data (3/3)</vt:lpstr>
      <vt:lpstr>Backward compatibility (1/2)</vt:lpstr>
      <vt:lpstr>Backward compatibility (2/2)</vt:lpstr>
      <vt:lpstr>Summary &amp; Outlook (1/2)</vt:lpstr>
      <vt:lpstr>Summary &amp; Outlook (2/2)</vt:lpstr>
    </vt:vector>
  </TitlesOfParts>
  <Company>Nikhef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JPMTAnalogueSignalProcessor</dc:title>
  <dc:creator>mjg</dc:creator>
  <cp:lastModifiedBy>Maarten de Jong</cp:lastModifiedBy>
  <cp:revision>235</cp:revision>
  <dcterms:created xsi:type="dcterms:W3CDTF">2019-02-01T12:50:58Z</dcterms:created>
  <dcterms:modified xsi:type="dcterms:W3CDTF">2020-08-26T11:10:07Z</dcterms:modified>
</cp:coreProperties>
</file>