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2" r:id="rId2"/>
    <p:sldId id="299" r:id="rId3"/>
    <p:sldId id="312" r:id="rId4"/>
    <p:sldId id="300" r:id="rId5"/>
    <p:sldId id="319" r:id="rId6"/>
    <p:sldId id="301" r:id="rId7"/>
    <p:sldId id="302" r:id="rId8"/>
    <p:sldId id="321" r:id="rId9"/>
    <p:sldId id="311" r:id="rId10"/>
    <p:sldId id="313" r:id="rId11"/>
    <p:sldId id="308" r:id="rId12"/>
    <p:sldId id="315" r:id="rId13"/>
    <p:sldId id="316" r:id="rId14"/>
    <p:sldId id="317" r:id="rId15"/>
    <p:sldId id="318" r:id="rId16"/>
    <p:sldId id="320" r:id="rId17"/>
    <p:sldId id="306" r:id="rId18"/>
    <p:sldId id="303" r:id="rId19"/>
    <p:sldId id="304" r:id="rId20"/>
    <p:sldId id="309" r:id="rId21"/>
    <p:sldId id="305" r:id="rId22"/>
    <p:sldId id="298" r:id="rId23"/>
    <p:sldId id="31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FFFF"/>
    <a:srgbClr val="00FFFF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267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46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28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31/05/2018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31/05/2018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31/05/2018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289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indico.cern.ch/event/632388/contributions/2557228/attachments/1475641/2285645/Bari_2017_Bram_Schermer_v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0.png"/><Relationship Id="rId5" Type="http://schemas.openxmlformats.org/officeDocument/2006/relationships/image" Target="../media/image26.gif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0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log.km3net.de/Analysis/18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0.png"/><Relationship Id="rId5" Type="http://schemas.openxmlformats.org/officeDocument/2006/relationships/image" Target="../media/image90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PMT simulation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679376" y="1623840"/>
            <a:ext cx="7740000" cy="50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see e.g. presentation Karel M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827584" y="2664000"/>
            <a:ext cx="3600000" cy="37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Time slewing (2/2)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2230408" y="3839112"/>
            <a:ext cx="1440000" cy="1440000"/>
            <a:chOff x="4200149" y="2895474"/>
            <a:chExt cx="1116000" cy="1116000"/>
          </a:xfrm>
        </p:grpSpPr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4200149" y="2895474"/>
              <a:ext cx="1116000" cy="11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1" name="Group 40"/>
            <p:cNvGrpSpPr>
              <a:grpSpLocks noChangeAspect="1"/>
            </p:cNvGrpSpPr>
            <p:nvPr/>
          </p:nvGrpSpPr>
          <p:grpSpPr>
            <a:xfrm>
              <a:off x="4238248" y="3285024"/>
              <a:ext cx="360460" cy="360000"/>
              <a:chOff x="1963992" y="1066800"/>
              <a:chExt cx="1237996" cy="1236417"/>
            </a:xfrm>
            <a:solidFill>
              <a:schemeClr val="bg1"/>
            </a:solidFill>
          </p:grpSpPr>
          <p:sp>
            <p:nvSpPr>
              <p:cNvPr id="42" name="Freeform 41"/>
              <p:cNvSpPr/>
              <p:nvPr/>
            </p:nvSpPr>
            <p:spPr>
              <a:xfrm flipV="1">
                <a:off x="1968000" y="1691217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1963992" y="1066800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rot="5400000">
                <a:off x="3093194" y="1678704"/>
                <a:ext cx="216000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>
              <a:grpSpLocks noChangeAspect="1"/>
            </p:cNvGrpSpPr>
            <p:nvPr/>
          </p:nvGrpSpPr>
          <p:grpSpPr>
            <a:xfrm rot="3600000">
              <a:off x="4406506" y="2981942"/>
              <a:ext cx="360460" cy="360000"/>
              <a:chOff x="1963992" y="1066800"/>
              <a:chExt cx="1237996" cy="1236417"/>
            </a:xfrm>
            <a:solidFill>
              <a:schemeClr val="bg1"/>
            </a:solidFill>
          </p:grpSpPr>
          <p:sp>
            <p:nvSpPr>
              <p:cNvPr id="46" name="Freeform 45"/>
              <p:cNvSpPr/>
              <p:nvPr/>
            </p:nvSpPr>
            <p:spPr>
              <a:xfrm flipV="1">
                <a:off x="1968000" y="1691217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1963992" y="1066800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rot="5400000">
                <a:off x="3093194" y="1678704"/>
                <a:ext cx="216000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rot="7200000">
              <a:off x="4778602" y="2991028"/>
              <a:ext cx="360460" cy="360000"/>
              <a:chOff x="1963992" y="1066800"/>
              <a:chExt cx="1237996" cy="1236417"/>
            </a:xfrm>
            <a:solidFill>
              <a:schemeClr val="bg1"/>
            </a:solidFill>
          </p:grpSpPr>
          <p:sp>
            <p:nvSpPr>
              <p:cNvPr id="50" name="Freeform 49"/>
              <p:cNvSpPr/>
              <p:nvPr/>
            </p:nvSpPr>
            <p:spPr>
              <a:xfrm flipV="1">
                <a:off x="1968000" y="1691217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1963992" y="1066800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3093194" y="1678704"/>
                <a:ext cx="216000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>
              <a:grpSpLocks noChangeAspect="1"/>
            </p:cNvGrpSpPr>
            <p:nvPr/>
          </p:nvGrpSpPr>
          <p:grpSpPr>
            <a:xfrm rot="10800000">
              <a:off x="4920572" y="3284984"/>
              <a:ext cx="360460" cy="360000"/>
              <a:chOff x="1963992" y="1066800"/>
              <a:chExt cx="1237996" cy="1236417"/>
            </a:xfrm>
            <a:solidFill>
              <a:schemeClr val="bg1"/>
            </a:solidFill>
          </p:grpSpPr>
          <p:sp>
            <p:nvSpPr>
              <p:cNvPr id="54" name="Freeform 53"/>
              <p:cNvSpPr/>
              <p:nvPr/>
            </p:nvSpPr>
            <p:spPr>
              <a:xfrm flipV="1">
                <a:off x="1968000" y="1691217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1963992" y="1066800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3093194" y="1678704"/>
                <a:ext cx="216000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/>
            <p:cNvGrpSpPr>
              <a:grpSpLocks noChangeAspect="1"/>
            </p:cNvGrpSpPr>
            <p:nvPr/>
          </p:nvGrpSpPr>
          <p:grpSpPr>
            <a:xfrm rot="14400000">
              <a:off x="4751306" y="3563740"/>
              <a:ext cx="360460" cy="360000"/>
              <a:chOff x="1963992" y="1066800"/>
              <a:chExt cx="1237996" cy="1236417"/>
            </a:xfrm>
            <a:solidFill>
              <a:schemeClr val="bg1"/>
            </a:solidFill>
          </p:grpSpPr>
          <p:sp>
            <p:nvSpPr>
              <p:cNvPr id="58" name="Freeform 57"/>
              <p:cNvSpPr/>
              <p:nvPr/>
            </p:nvSpPr>
            <p:spPr>
              <a:xfrm flipV="1">
                <a:off x="1968000" y="1691217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Freeform 58"/>
              <p:cNvSpPr/>
              <p:nvPr/>
            </p:nvSpPr>
            <p:spPr>
              <a:xfrm>
                <a:off x="1963992" y="1066800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 rot="5400000">
                <a:off x="3093194" y="1678704"/>
                <a:ext cx="216000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/>
            <p:cNvGrpSpPr>
              <a:grpSpLocks noChangeAspect="1"/>
            </p:cNvGrpSpPr>
            <p:nvPr/>
          </p:nvGrpSpPr>
          <p:grpSpPr>
            <a:xfrm rot="18000000">
              <a:off x="4418562" y="3567092"/>
              <a:ext cx="360460" cy="360000"/>
              <a:chOff x="1963992" y="1066800"/>
              <a:chExt cx="1237996" cy="1236417"/>
            </a:xfrm>
            <a:solidFill>
              <a:schemeClr val="bg1"/>
            </a:solidFill>
          </p:grpSpPr>
          <p:sp>
            <p:nvSpPr>
              <p:cNvPr id="62" name="Freeform 61"/>
              <p:cNvSpPr/>
              <p:nvPr/>
            </p:nvSpPr>
            <p:spPr>
              <a:xfrm flipV="1">
                <a:off x="1968000" y="1691217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Freeform 62"/>
              <p:cNvSpPr/>
              <p:nvPr/>
            </p:nvSpPr>
            <p:spPr>
              <a:xfrm>
                <a:off x="1963992" y="1066800"/>
                <a:ext cx="1224000" cy="612000"/>
              </a:xfrm>
              <a:custGeom>
                <a:avLst/>
                <a:gdLst>
                  <a:gd name="connsiteX0" fmla="*/ 0 w 1061884"/>
                  <a:gd name="connsiteY0" fmla="*/ 786580 h 786580"/>
                  <a:gd name="connsiteX1" fmla="*/ 117987 w 1061884"/>
                  <a:gd name="connsiteY1" fmla="*/ 49161 h 786580"/>
                  <a:gd name="connsiteX2" fmla="*/ 619433 w 1061884"/>
                  <a:gd name="connsiteY2" fmla="*/ 491612 h 786580"/>
                  <a:gd name="connsiteX3" fmla="*/ 1061884 w 1061884"/>
                  <a:gd name="connsiteY3" fmla="*/ 565354 h 786580"/>
                  <a:gd name="connsiteX0" fmla="*/ 0 w 1061884"/>
                  <a:gd name="connsiteY0" fmla="*/ 684616 h 684616"/>
                  <a:gd name="connsiteX1" fmla="*/ 117987 w 1061884"/>
                  <a:gd name="connsiteY1" fmla="*/ 34595 h 684616"/>
                  <a:gd name="connsiteX2" fmla="*/ 619433 w 1061884"/>
                  <a:gd name="connsiteY2" fmla="*/ 477046 h 684616"/>
                  <a:gd name="connsiteX3" fmla="*/ 1061884 w 1061884"/>
                  <a:gd name="connsiteY3" fmla="*/ 550788 h 684616"/>
                  <a:gd name="connsiteX0" fmla="*/ 0 w 1061884"/>
                  <a:gd name="connsiteY0" fmla="*/ 667622 h 667622"/>
                  <a:gd name="connsiteX1" fmla="*/ 117987 w 1061884"/>
                  <a:gd name="connsiteY1" fmla="*/ 32167 h 667622"/>
                  <a:gd name="connsiteX2" fmla="*/ 619433 w 1061884"/>
                  <a:gd name="connsiteY2" fmla="*/ 474618 h 667622"/>
                  <a:gd name="connsiteX3" fmla="*/ 1061884 w 1061884"/>
                  <a:gd name="connsiteY3" fmla="*/ 548360 h 667622"/>
                  <a:gd name="connsiteX0" fmla="*/ 0 w 1211728"/>
                  <a:gd name="connsiteY0" fmla="*/ 664787 h 664787"/>
                  <a:gd name="connsiteX1" fmla="*/ 267831 w 1211728"/>
                  <a:gd name="connsiteY1" fmla="*/ 31762 h 664787"/>
                  <a:gd name="connsiteX2" fmla="*/ 769277 w 1211728"/>
                  <a:gd name="connsiteY2" fmla="*/ 474213 h 664787"/>
                  <a:gd name="connsiteX3" fmla="*/ 1211728 w 1211728"/>
                  <a:gd name="connsiteY3" fmla="*/ 547955 h 66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1728" h="664787">
                    <a:moveTo>
                      <a:pt x="0" y="664787"/>
                    </a:moveTo>
                    <a:cubicBezTo>
                      <a:pt x="7374" y="320658"/>
                      <a:pt x="139618" y="63524"/>
                      <a:pt x="267831" y="31762"/>
                    </a:cubicBezTo>
                    <a:cubicBezTo>
                      <a:pt x="396044" y="0"/>
                      <a:pt x="611961" y="388181"/>
                      <a:pt x="769277" y="474213"/>
                    </a:cubicBezTo>
                    <a:cubicBezTo>
                      <a:pt x="926593" y="560245"/>
                      <a:pt x="1069160" y="554100"/>
                      <a:pt x="1211728" y="547955"/>
                    </a:cubicBezTo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 rot="5400000">
                <a:off x="3093194" y="1678704"/>
                <a:ext cx="216000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2284646" y="5740975"/>
                <a:ext cx="50026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646" y="5740975"/>
                <a:ext cx="500265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1373165" y="4726007"/>
                <a:ext cx="49597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165" y="4726007"/>
                <a:ext cx="495970" cy="430887"/>
              </a:xfrm>
              <a:prstGeom prst="rect">
                <a:avLst/>
              </a:prstGeom>
              <a:blipFill rotWithShape="0">
                <a:blip r:embed="rId3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Straight Connector 102"/>
          <p:cNvCxnSpPr/>
          <p:nvPr/>
        </p:nvCxnSpPr>
        <p:spPr>
          <a:xfrm flipV="1">
            <a:off x="3680344" y="3046944"/>
            <a:ext cx="50400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95584" y="5351200"/>
            <a:ext cx="50400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419372" y="3347536"/>
            <a:ext cx="0" cy="234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 rot="16200000">
                <a:off x="4289069" y="4294200"/>
                <a:ext cx="108286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nl-NL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l-NL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289069" y="4294200"/>
                <a:ext cx="1082861" cy="430887"/>
              </a:xfrm>
              <a:prstGeom prst="rect">
                <a:avLst/>
              </a:prstGeom>
              <a:blipFill rotWithShape="0">
                <a:blip r:embed="rId4"/>
                <a:stretch>
                  <a:fillRect r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330707" y="5826154"/>
                <a:ext cx="2827634" cy="453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2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200" dirty="0"/>
                          <m:t>time</m:t>
                        </m:r>
                        <m:r>
                          <m:rPr>
                            <m:nor/>
                          </m:rPr>
                          <a:rPr lang="en-GB" sz="2200" dirty="0"/>
                          <m:t> </m:t>
                        </m:r>
                        <m:r>
                          <m:rPr>
                            <m:nor/>
                          </m:rPr>
                          <a:rPr lang="en-GB" sz="2200" dirty="0"/>
                          <m:t>over</m:t>
                        </m:r>
                        <m:r>
                          <m:rPr>
                            <m:nor/>
                          </m:rPr>
                          <a:rPr lang="en-GB" sz="2200" dirty="0"/>
                          <m:t> </m:t>
                        </m:r>
                        <m:r>
                          <m:rPr>
                            <m:nor/>
                          </m:rPr>
                          <a:rPr lang="en-GB" sz="2200" dirty="0"/>
                          <m:t>threshold</m:t>
                        </m:r>
                        <m:r>
                          <m:rPr>
                            <m:nor/>
                          </m:rPr>
                          <a:rPr lang="nl-NL" sz="2200" b="0" i="0" dirty="0" smtClean="0"/>
                          <m:t>)</m:t>
                        </m:r>
                      </m:e>
                      <m:sub>
                        <m:r>
                          <a:rPr lang="nl-NL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GB" sz="22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707" y="5826154"/>
                <a:ext cx="2827634" cy="453779"/>
              </a:xfrm>
              <a:prstGeom prst="rect">
                <a:avLst/>
              </a:prstGeom>
              <a:blipFill rotWithShape="0">
                <a:blip r:embed="rId5"/>
                <a:stretch>
                  <a:fillRect l="-1078" t="-8108" b="-229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1124000" y="1837968"/>
                <a:ext cx="2969980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nl-N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nl-NL" sz="28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nl-NL" sz="2800" b="1">
                              <a:latin typeface="Cambria Math" panose="02040503050406030204" pitchFamily="18" charset="0"/>
                            </a:rPr>
                            <m:t>𝟒𝟎</m:t>
                          </m:r>
                        </m:sup>
                        <m:e>
                          <m:r>
                            <a:rPr lang="nl-NL" sz="2800" b="1" i="0" smtClean="0">
                              <a:latin typeface="Cambria Math" panose="02040503050406030204" pitchFamily="18" charset="0"/>
                            </a:rPr>
                            <m:t>𝐊</m:t>
                          </m:r>
                        </m:e>
                      </m:sPre>
                      <m:r>
                        <a:rPr lang="nl-NL" sz="2800" b="1">
                          <a:latin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nl-NL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nl-NL" sz="28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nl-NL" sz="2800" b="1">
                              <a:latin typeface="Cambria Math" panose="02040503050406030204" pitchFamily="18" charset="0"/>
                            </a:rPr>
                            <m:t>𝟒𝟎</m:t>
                          </m:r>
                        </m:sup>
                        <m:e>
                          <m:r>
                            <a:rPr lang="nl-NL" sz="2800" b="1">
                              <a:latin typeface="Cambria Math" panose="02040503050406030204" pitchFamily="18" charset="0"/>
                            </a:rPr>
                            <m:t>𝐂𝐚</m:t>
                          </m:r>
                        </m:e>
                      </m:sPre>
                      <m:r>
                        <a:rPr lang="nl-NL" sz="28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28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nl-NL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𝒆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000" y="1837968"/>
                <a:ext cx="2969980" cy="53296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Freeform 120"/>
          <p:cNvSpPr/>
          <p:nvPr/>
        </p:nvSpPr>
        <p:spPr>
          <a:xfrm flipH="1">
            <a:off x="6259368" y="3875398"/>
            <a:ext cx="864000" cy="1800001"/>
          </a:xfrm>
          <a:custGeom>
            <a:avLst/>
            <a:gdLst>
              <a:gd name="connsiteX0" fmla="*/ 0 w 1021080"/>
              <a:gd name="connsiteY0" fmla="*/ 1874520 h 1874520"/>
              <a:gd name="connsiteX1" fmla="*/ 1021080 w 1021080"/>
              <a:gd name="connsiteY1" fmla="*/ 0 h 1874520"/>
              <a:gd name="connsiteX0" fmla="*/ 0 w 1021080"/>
              <a:gd name="connsiteY0" fmla="*/ 1874520 h 1874520"/>
              <a:gd name="connsiteX1" fmla="*/ 1021080 w 1021080"/>
              <a:gd name="connsiteY1" fmla="*/ 0 h 1874520"/>
              <a:gd name="connsiteX0" fmla="*/ 0 w 1021080"/>
              <a:gd name="connsiteY0" fmla="*/ 1874520 h 1874612"/>
              <a:gd name="connsiteX1" fmla="*/ 1021080 w 1021080"/>
              <a:gd name="connsiteY1" fmla="*/ 0 h 1874612"/>
              <a:gd name="connsiteX0" fmla="*/ 0 w 1021080"/>
              <a:gd name="connsiteY0" fmla="*/ 1874520 h 1874611"/>
              <a:gd name="connsiteX1" fmla="*/ 1021080 w 1021080"/>
              <a:gd name="connsiteY1" fmla="*/ 0 h 1874611"/>
              <a:gd name="connsiteX0" fmla="*/ 0 w 1021080"/>
              <a:gd name="connsiteY0" fmla="*/ 1874520 h 1891707"/>
              <a:gd name="connsiteX1" fmla="*/ 7133 w 1021080"/>
              <a:gd name="connsiteY1" fmla="*/ 1891707 h 1891707"/>
              <a:gd name="connsiteX2" fmla="*/ 1021080 w 1021080"/>
              <a:gd name="connsiteY2" fmla="*/ 0 h 1891707"/>
              <a:gd name="connsiteX0" fmla="*/ 48150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993904"/>
              <a:gd name="connsiteX1" fmla="*/ 0 w 1502586"/>
              <a:gd name="connsiteY1" fmla="*/ 1891707 h 1993904"/>
              <a:gd name="connsiteX2" fmla="*/ 1502586 w 1502586"/>
              <a:gd name="connsiteY2" fmla="*/ 0 h 1993904"/>
              <a:gd name="connsiteX0" fmla="*/ 1683327 w 1764717"/>
              <a:gd name="connsiteY0" fmla="*/ 1858648 h 1984528"/>
              <a:gd name="connsiteX1" fmla="*/ 262131 w 1764717"/>
              <a:gd name="connsiteY1" fmla="*/ 1891707 h 1984528"/>
              <a:gd name="connsiteX2" fmla="*/ 1764717 w 1764717"/>
              <a:gd name="connsiteY2" fmla="*/ 0 h 1984528"/>
              <a:gd name="connsiteX0" fmla="*/ 1683327 w 1764717"/>
              <a:gd name="connsiteY0" fmla="*/ 1858648 h 1984528"/>
              <a:gd name="connsiteX1" fmla="*/ 262131 w 1764717"/>
              <a:gd name="connsiteY1" fmla="*/ 1891707 h 1984528"/>
              <a:gd name="connsiteX2" fmla="*/ 1764717 w 1764717"/>
              <a:gd name="connsiteY2" fmla="*/ 0 h 1984528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364814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90392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42399 w 1502586"/>
              <a:gd name="connsiteY0" fmla="*/ 1890392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84805 w 1502586"/>
              <a:gd name="connsiteY0" fmla="*/ 1890392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537813 w 1537813"/>
              <a:gd name="connsiteY0" fmla="*/ 1890392 h 1891707"/>
              <a:gd name="connsiteX1" fmla="*/ 0 w 1537813"/>
              <a:gd name="connsiteY1" fmla="*/ 1891707 h 1891707"/>
              <a:gd name="connsiteX2" fmla="*/ 1502586 w 1537813"/>
              <a:gd name="connsiteY2" fmla="*/ 0 h 1891707"/>
              <a:gd name="connsiteX0" fmla="*/ 1537813 w 1537813"/>
              <a:gd name="connsiteY0" fmla="*/ 1890500 h 1891815"/>
              <a:gd name="connsiteX1" fmla="*/ 0 w 1537813"/>
              <a:gd name="connsiteY1" fmla="*/ 1891815 h 1891815"/>
              <a:gd name="connsiteX2" fmla="*/ 1502586 w 1537813"/>
              <a:gd name="connsiteY2" fmla="*/ 108 h 1891815"/>
              <a:gd name="connsiteX0" fmla="*/ 1537813 w 1537813"/>
              <a:gd name="connsiteY0" fmla="*/ 1890393 h 1891708"/>
              <a:gd name="connsiteX1" fmla="*/ 0 w 1537813"/>
              <a:gd name="connsiteY1" fmla="*/ 1891708 h 1891708"/>
              <a:gd name="connsiteX2" fmla="*/ 1502586 w 1537813"/>
              <a:gd name="connsiteY2" fmla="*/ 1 h 1891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7813" h="1891708">
                <a:moveTo>
                  <a:pt x="1537813" y="1890393"/>
                </a:moveTo>
                <a:lnTo>
                  <a:pt x="0" y="1891708"/>
                </a:lnTo>
                <a:cubicBezTo>
                  <a:pt x="1438574" y="1889762"/>
                  <a:pt x="814381" y="-630"/>
                  <a:pt x="1502586" y="1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042646" y="4292585"/>
            <a:ext cx="327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200" dirty="0" smtClean="0"/>
              <a:t>0</a:t>
            </a:r>
            <a:endParaRPr lang="en-GB" sz="2200" dirty="0"/>
          </a:p>
        </p:txBody>
      </p:sp>
      <p:grpSp>
        <p:nvGrpSpPr>
          <p:cNvPr id="8" name="Group 7"/>
          <p:cNvGrpSpPr/>
          <p:nvPr/>
        </p:nvGrpSpPr>
        <p:grpSpPr>
          <a:xfrm>
            <a:off x="949507" y="5316637"/>
            <a:ext cx="1155749" cy="945802"/>
            <a:chOff x="919027" y="5301397"/>
            <a:chExt cx="1155749" cy="945802"/>
          </a:xfrm>
        </p:grpSpPr>
        <p:grpSp>
          <p:nvGrpSpPr>
            <p:cNvPr id="66" name="Group 65"/>
            <p:cNvGrpSpPr/>
            <p:nvPr/>
          </p:nvGrpSpPr>
          <p:grpSpPr>
            <a:xfrm rot="19800000">
              <a:off x="1168271" y="5301397"/>
              <a:ext cx="477843" cy="477342"/>
              <a:chOff x="3294152" y="3129271"/>
              <a:chExt cx="477843" cy="477342"/>
            </a:xfrm>
          </p:grpSpPr>
          <p:sp>
            <p:nvSpPr>
              <p:cNvPr id="13" name="Arc 118"/>
              <p:cNvSpPr>
                <a:spLocks noChangeAspect="1"/>
              </p:cNvSpPr>
              <p:nvPr/>
            </p:nvSpPr>
            <p:spPr bwMode="auto">
              <a:xfrm rot="2700000">
                <a:off x="3711917" y="3219628"/>
                <a:ext cx="47150" cy="364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" name="Arc 119"/>
              <p:cNvSpPr>
                <a:spLocks noChangeAspect="1"/>
              </p:cNvSpPr>
              <p:nvPr/>
            </p:nvSpPr>
            <p:spPr bwMode="auto">
              <a:xfrm rot="8100000">
                <a:off x="3691499" y="3240108"/>
                <a:ext cx="36445" cy="471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" name="Arc 121"/>
              <p:cNvSpPr>
                <a:spLocks noChangeAspect="1"/>
              </p:cNvSpPr>
              <p:nvPr/>
            </p:nvSpPr>
            <p:spPr bwMode="auto">
              <a:xfrm rot="13500000">
                <a:off x="3704427" y="3160456"/>
                <a:ext cx="47150" cy="364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" name="Arc 122"/>
              <p:cNvSpPr>
                <a:spLocks noChangeAspect="1"/>
              </p:cNvSpPr>
              <p:nvPr/>
            </p:nvSpPr>
            <p:spPr bwMode="auto">
              <a:xfrm rot="18900000">
                <a:off x="3735550" y="3129271"/>
                <a:ext cx="36445" cy="471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7" name="Group 125"/>
              <p:cNvGrpSpPr>
                <a:grpSpLocks noChangeAspect="1"/>
              </p:cNvGrpSpPr>
              <p:nvPr/>
            </p:nvGrpSpPr>
            <p:grpSpPr bwMode="auto">
              <a:xfrm rot="2700000">
                <a:off x="3597980" y="3321610"/>
                <a:ext cx="47150" cy="72889"/>
                <a:chOff x="864" y="2688"/>
                <a:chExt cx="576" cy="1152"/>
              </a:xfrm>
            </p:grpSpPr>
            <p:sp>
              <p:nvSpPr>
                <p:cNvPr id="39" name="Arc 126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" name="Arc 127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8" name="Group 128"/>
              <p:cNvGrpSpPr>
                <a:grpSpLocks noChangeAspect="1"/>
              </p:cNvGrpSpPr>
              <p:nvPr/>
            </p:nvGrpSpPr>
            <p:grpSpPr bwMode="auto">
              <a:xfrm rot="13500000">
                <a:off x="3616261" y="3236605"/>
                <a:ext cx="47150" cy="72889"/>
                <a:chOff x="864" y="2688"/>
                <a:chExt cx="576" cy="1152"/>
              </a:xfrm>
            </p:grpSpPr>
            <p:sp>
              <p:nvSpPr>
                <p:cNvPr id="37" name="Arc 129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" name="Arc 130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9" name="Group 132"/>
              <p:cNvGrpSpPr>
                <a:grpSpLocks noChangeAspect="1"/>
              </p:cNvGrpSpPr>
              <p:nvPr/>
            </p:nvGrpSpPr>
            <p:grpSpPr bwMode="auto">
              <a:xfrm rot="2700000">
                <a:off x="3494901" y="3424939"/>
                <a:ext cx="47150" cy="72889"/>
                <a:chOff x="864" y="2688"/>
                <a:chExt cx="576" cy="1152"/>
              </a:xfrm>
            </p:grpSpPr>
            <p:sp>
              <p:nvSpPr>
                <p:cNvPr id="35" name="Arc 133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" name="Arc 134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20" name="Group 135"/>
              <p:cNvGrpSpPr>
                <a:grpSpLocks noChangeAspect="1"/>
              </p:cNvGrpSpPr>
              <p:nvPr/>
            </p:nvGrpSpPr>
            <p:grpSpPr bwMode="auto">
              <a:xfrm rot="13500000">
                <a:off x="3513181" y="3339934"/>
                <a:ext cx="47150" cy="72889"/>
                <a:chOff x="864" y="2688"/>
                <a:chExt cx="576" cy="1152"/>
              </a:xfrm>
            </p:grpSpPr>
            <p:sp>
              <p:nvSpPr>
                <p:cNvPr id="33" name="Arc 136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" name="Arc 137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21" name="Group 139"/>
              <p:cNvGrpSpPr>
                <a:grpSpLocks noChangeAspect="1"/>
              </p:cNvGrpSpPr>
              <p:nvPr/>
            </p:nvGrpSpPr>
            <p:grpSpPr bwMode="auto">
              <a:xfrm rot="2700000">
                <a:off x="3391821" y="3528268"/>
                <a:ext cx="47150" cy="72889"/>
                <a:chOff x="864" y="2688"/>
                <a:chExt cx="576" cy="1152"/>
              </a:xfrm>
            </p:grpSpPr>
            <p:sp>
              <p:nvSpPr>
                <p:cNvPr id="31" name="Arc 140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" name="Arc 141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22" name="Group 142"/>
              <p:cNvGrpSpPr>
                <a:grpSpLocks noChangeAspect="1"/>
              </p:cNvGrpSpPr>
              <p:nvPr/>
            </p:nvGrpSpPr>
            <p:grpSpPr bwMode="auto">
              <a:xfrm rot="13500000">
                <a:off x="3410101" y="3443263"/>
                <a:ext cx="47150" cy="72889"/>
                <a:chOff x="864" y="2688"/>
                <a:chExt cx="576" cy="1152"/>
              </a:xfrm>
            </p:grpSpPr>
            <p:sp>
              <p:nvSpPr>
                <p:cNvPr id="29" name="Arc 143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" name="Arc 144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24" name="Group 149"/>
              <p:cNvGrpSpPr>
                <a:grpSpLocks noChangeAspect="1"/>
              </p:cNvGrpSpPr>
              <p:nvPr/>
            </p:nvGrpSpPr>
            <p:grpSpPr bwMode="auto">
              <a:xfrm rot="13500000">
                <a:off x="3307022" y="3546593"/>
                <a:ext cx="47150" cy="72889"/>
                <a:chOff x="864" y="2688"/>
                <a:chExt cx="576" cy="1152"/>
              </a:xfrm>
            </p:grpSpPr>
            <p:sp>
              <p:nvSpPr>
                <p:cNvPr id="25" name="Arc 150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" name="Arc 151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67" name="Group 66"/>
            <p:cNvGrpSpPr/>
            <p:nvPr/>
          </p:nvGrpSpPr>
          <p:grpSpPr>
            <a:xfrm rot="3300000">
              <a:off x="1545541" y="5611817"/>
              <a:ext cx="496124" cy="562347"/>
              <a:chOff x="3275871" y="3129271"/>
              <a:chExt cx="496124" cy="562347"/>
            </a:xfrm>
          </p:grpSpPr>
          <p:sp>
            <p:nvSpPr>
              <p:cNvPr id="68" name="Arc 118"/>
              <p:cNvSpPr>
                <a:spLocks noChangeAspect="1"/>
              </p:cNvSpPr>
              <p:nvPr/>
            </p:nvSpPr>
            <p:spPr bwMode="auto">
              <a:xfrm rot="2700000">
                <a:off x="3711917" y="3219628"/>
                <a:ext cx="47150" cy="364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9" name="Arc 119"/>
              <p:cNvSpPr>
                <a:spLocks noChangeAspect="1"/>
              </p:cNvSpPr>
              <p:nvPr/>
            </p:nvSpPr>
            <p:spPr bwMode="auto">
              <a:xfrm rot="8100000">
                <a:off x="3691499" y="3240108"/>
                <a:ext cx="36445" cy="471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0" name="Arc 121"/>
              <p:cNvSpPr>
                <a:spLocks noChangeAspect="1"/>
              </p:cNvSpPr>
              <p:nvPr/>
            </p:nvSpPr>
            <p:spPr bwMode="auto">
              <a:xfrm rot="13500000">
                <a:off x="3704427" y="3160456"/>
                <a:ext cx="47150" cy="364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" name="Arc 122"/>
              <p:cNvSpPr>
                <a:spLocks noChangeAspect="1"/>
              </p:cNvSpPr>
              <p:nvPr/>
            </p:nvSpPr>
            <p:spPr bwMode="auto">
              <a:xfrm rot="18900000">
                <a:off x="3735550" y="3129271"/>
                <a:ext cx="36445" cy="471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72" name="Group 125"/>
              <p:cNvGrpSpPr>
                <a:grpSpLocks noChangeAspect="1"/>
              </p:cNvGrpSpPr>
              <p:nvPr/>
            </p:nvGrpSpPr>
            <p:grpSpPr bwMode="auto">
              <a:xfrm rot="2700000">
                <a:off x="3597980" y="3321610"/>
                <a:ext cx="47150" cy="72889"/>
                <a:chOff x="864" y="2688"/>
                <a:chExt cx="576" cy="1152"/>
              </a:xfrm>
            </p:grpSpPr>
            <p:sp>
              <p:nvSpPr>
                <p:cNvPr id="94" name="Arc 126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5" name="Arc 127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3" name="Group 128"/>
              <p:cNvGrpSpPr>
                <a:grpSpLocks noChangeAspect="1"/>
              </p:cNvGrpSpPr>
              <p:nvPr/>
            </p:nvGrpSpPr>
            <p:grpSpPr bwMode="auto">
              <a:xfrm rot="13500000">
                <a:off x="3616261" y="3236605"/>
                <a:ext cx="47150" cy="72889"/>
                <a:chOff x="864" y="2688"/>
                <a:chExt cx="576" cy="1152"/>
              </a:xfrm>
            </p:grpSpPr>
            <p:sp>
              <p:nvSpPr>
                <p:cNvPr id="92" name="Arc 129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3" name="Arc 130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4" name="Group 132"/>
              <p:cNvGrpSpPr>
                <a:grpSpLocks noChangeAspect="1"/>
              </p:cNvGrpSpPr>
              <p:nvPr/>
            </p:nvGrpSpPr>
            <p:grpSpPr bwMode="auto">
              <a:xfrm rot="2700000">
                <a:off x="3494901" y="3424939"/>
                <a:ext cx="47150" cy="72889"/>
                <a:chOff x="864" y="2688"/>
                <a:chExt cx="576" cy="1152"/>
              </a:xfrm>
            </p:grpSpPr>
            <p:sp>
              <p:nvSpPr>
                <p:cNvPr id="90" name="Arc 133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" name="Arc 134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5" name="Group 135"/>
              <p:cNvGrpSpPr>
                <a:grpSpLocks noChangeAspect="1"/>
              </p:cNvGrpSpPr>
              <p:nvPr/>
            </p:nvGrpSpPr>
            <p:grpSpPr bwMode="auto">
              <a:xfrm rot="13500000">
                <a:off x="3513181" y="3339934"/>
                <a:ext cx="47150" cy="72889"/>
                <a:chOff x="864" y="2688"/>
                <a:chExt cx="576" cy="1152"/>
              </a:xfrm>
            </p:grpSpPr>
            <p:sp>
              <p:nvSpPr>
                <p:cNvPr id="88" name="Arc 136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9" name="Arc 137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6" name="Group 139"/>
              <p:cNvGrpSpPr>
                <a:grpSpLocks noChangeAspect="1"/>
              </p:cNvGrpSpPr>
              <p:nvPr/>
            </p:nvGrpSpPr>
            <p:grpSpPr bwMode="auto">
              <a:xfrm rot="2700000">
                <a:off x="3391821" y="3528268"/>
                <a:ext cx="47150" cy="72889"/>
                <a:chOff x="864" y="2688"/>
                <a:chExt cx="576" cy="1152"/>
              </a:xfrm>
            </p:grpSpPr>
            <p:sp>
              <p:nvSpPr>
                <p:cNvPr id="86" name="Arc 140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7" name="Arc 141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7" name="Group 142"/>
              <p:cNvGrpSpPr>
                <a:grpSpLocks noChangeAspect="1"/>
              </p:cNvGrpSpPr>
              <p:nvPr/>
            </p:nvGrpSpPr>
            <p:grpSpPr bwMode="auto">
              <a:xfrm rot="13500000">
                <a:off x="3410101" y="3443263"/>
                <a:ext cx="47150" cy="72889"/>
                <a:chOff x="864" y="2688"/>
                <a:chExt cx="576" cy="1152"/>
              </a:xfrm>
            </p:grpSpPr>
            <p:sp>
              <p:nvSpPr>
                <p:cNvPr id="84" name="Arc 143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5" name="Arc 144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8" name="Group 146"/>
              <p:cNvGrpSpPr>
                <a:grpSpLocks noChangeAspect="1"/>
              </p:cNvGrpSpPr>
              <p:nvPr/>
            </p:nvGrpSpPr>
            <p:grpSpPr bwMode="auto">
              <a:xfrm rot="2700000">
                <a:off x="3288741" y="3631598"/>
                <a:ext cx="47150" cy="72889"/>
                <a:chOff x="864" y="2688"/>
                <a:chExt cx="576" cy="1152"/>
              </a:xfrm>
            </p:grpSpPr>
            <p:sp>
              <p:nvSpPr>
                <p:cNvPr id="82" name="Arc 147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3" name="Arc 148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79" name="Group 149"/>
              <p:cNvGrpSpPr>
                <a:grpSpLocks noChangeAspect="1"/>
              </p:cNvGrpSpPr>
              <p:nvPr/>
            </p:nvGrpSpPr>
            <p:grpSpPr bwMode="auto">
              <a:xfrm rot="13500000">
                <a:off x="3307022" y="3546593"/>
                <a:ext cx="47150" cy="72889"/>
                <a:chOff x="864" y="2688"/>
                <a:chExt cx="576" cy="1152"/>
              </a:xfrm>
            </p:grpSpPr>
            <p:sp>
              <p:nvSpPr>
                <p:cNvPr id="80" name="Arc 150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1" name="Arc 151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cxnSp>
          <p:nvCxnSpPr>
            <p:cNvPr id="97" name="Straight Connector 96"/>
            <p:cNvCxnSpPr/>
            <p:nvPr/>
          </p:nvCxnSpPr>
          <p:spPr>
            <a:xfrm flipV="1">
              <a:off x="1248581" y="5604480"/>
              <a:ext cx="432000" cy="36000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919027" y="5816312"/>
                  <a:ext cx="39446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2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en-GB" sz="22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9027" y="5816312"/>
                  <a:ext cx="394467" cy="43088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Box 5"/>
          <p:cNvSpPr txBox="1"/>
          <p:nvPr/>
        </p:nvSpPr>
        <p:spPr>
          <a:xfrm>
            <a:off x="5426711" y="1853208"/>
            <a:ext cx="2021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smtClean="0"/>
              <a:t>JSlewingK40</a:t>
            </a:r>
            <a:endParaRPr lang="en-GB" sz="2800" b="1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332200" y="4143586"/>
            <a:ext cx="288032" cy="288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70443" y="3836638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  <p:grpSp>
        <p:nvGrpSpPr>
          <p:cNvPr id="104" name="Group 103"/>
          <p:cNvGrpSpPr/>
          <p:nvPr/>
        </p:nvGrpSpPr>
        <p:grpSpPr>
          <a:xfrm>
            <a:off x="1432816" y="4355408"/>
            <a:ext cx="642349" cy="180000"/>
            <a:chOff x="1201555" y="3600000"/>
            <a:chExt cx="642349" cy="18000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1201555" y="3600000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663904" y="3600000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373168" y="3600000"/>
              <a:ext cx="0" cy="18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1672248" y="3600000"/>
              <a:ext cx="0" cy="18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1373208" y="3780000"/>
              <a:ext cx="28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2362064" y="5394000"/>
            <a:ext cx="809989" cy="180000"/>
            <a:chOff x="1201555" y="3600000"/>
            <a:chExt cx="809989" cy="180000"/>
          </a:xfrm>
        </p:grpSpPr>
        <p:cxnSp>
          <p:nvCxnSpPr>
            <p:cNvPr id="125" name="Straight Connector 124"/>
            <p:cNvCxnSpPr/>
            <p:nvPr/>
          </p:nvCxnSpPr>
          <p:spPr>
            <a:xfrm>
              <a:off x="1201555" y="3600000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1831544" y="3600000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1373168" y="3600000"/>
              <a:ext cx="0" cy="18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1839888" y="3600000"/>
              <a:ext cx="0" cy="18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1373208" y="3780000"/>
              <a:ext cx="46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5419372" y="5684872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4640448" y="2664000"/>
            <a:ext cx="3600000" cy="37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2537872" y="5657072"/>
            <a:ext cx="0" cy="18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1597576" y="4622656"/>
            <a:ext cx="0" cy="18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reeform 129"/>
          <p:cNvSpPr/>
          <p:nvPr/>
        </p:nvSpPr>
        <p:spPr>
          <a:xfrm>
            <a:off x="5425048" y="3876487"/>
            <a:ext cx="864000" cy="1800001"/>
          </a:xfrm>
          <a:custGeom>
            <a:avLst/>
            <a:gdLst>
              <a:gd name="connsiteX0" fmla="*/ 0 w 1021080"/>
              <a:gd name="connsiteY0" fmla="*/ 1874520 h 1874520"/>
              <a:gd name="connsiteX1" fmla="*/ 1021080 w 1021080"/>
              <a:gd name="connsiteY1" fmla="*/ 0 h 1874520"/>
              <a:gd name="connsiteX0" fmla="*/ 0 w 1021080"/>
              <a:gd name="connsiteY0" fmla="*/ 1874520 h 1874520"/>
              <a:gd name="connsiteX1" fmla="*/ 1021080 w 1021080"/>
              <a:gd name="connsiteY1" fmla="*/ 0 h 1874520"/>
              <a:gd name="connsiteX0" fmla="*/ 0 w 1021080"/>
              <a:gd name="connsiteY0" fmla="*/ 1874520 h 1874612"/>
              <a:gd name="connsiteX1" fmla="*/ 1021080 w 1021080"/>
              <a:gd name="connsiteY1" fmla="*/ 0 h 1874612"/>
              <a:gd name="connsiteX0" fmla="*/ 0 w 1021080"/>
              <a:gd name="connsiteY0" fmla="*/ 1874520 h 1874611"/>
              <a:gd name="connsiteX1" fmla="*/ 1021080 w 1021080"/>
              <a:gd name="connsiteY1" fmla="*/ 0 h 1874611"/>
              <a:gd name="connsiteX0" fmla="*/ 0 w 1021080"/>
              <a:gd name="connsiteY0" fmla="*/ 1874520 h 1891707"/>
              <a:gd name="connsiteX1" fmla="*/ 7133 w 1021080"/>
              <a:gd name="connsiteY1" fmla="*/ 1891707 h 1891707"/>
              <a:gd name="connsiteX2" fmla="*/ 1021080 w 1021080"/>
              <a:gd name="connsiteY2" fmla="*/ 0 h 1891707"/>
              <a:gd name="connsiteX0" fmla="*/ 48150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993904"/>
              <a:gd name="connsiteX1" fmla="*/ 0 w 1502586"/>
              <a:gd name="connsiteY1" fmla="*/ 1891707 h 1993904"/>
              <a:gd name="connsiteX2" fmla="*/ 1502586 w 1502586"/>
              <a:gd name="connsiteY2" fmla="*/ 0 h 1993904"/>
              <a:gd name="connsiteX0" fmla="*/ 1683327 w 1764717"/>
              <a:gd name="connsiteY0" fmla="*/ 1858648 h 1984528"/>
              <a:gd name="connsiteX1" fmla="*/ 262131 w 1764717"/>
              <a:gd name="connsiteY1" fmla="*/ 1891707 h 1984528"/>
              <a:gd name="connsiteX2" fmla="*/ 1764717 w 1764717"/>
              <a:gd name="connsiteY2" fmla="*/ 0 h 1984528"/>
              <a:gd name="connsiteX0" fmla="*/ 1683327 w 1764717"/>
              <a:gd name="connsiteY0" fmla="*/ 1858648 h 1984528"/>
              <a:gd name="connsiteX1" fmla="*/ 262131 w 1764717"/>
              <a:gd name="connsiteY1" fmla="*/ 1891707 h 1984528"/>
              <a:gd name="connsiteX2" fmla="*/ 1764717 w 1764717"/>
              <a:gd name="connsiteY2" fmla="*/ 0 h 1984528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58648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233258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364814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74520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21196 w 1502586"/>
              <a:gd name="connsiteY0" fmla="*/ 1890392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42399 w 1502586"/>
              <a:gd name="connsiteY0" fmla="*/ 1890392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484805 w 1502586"/>
              <a:gd name="connsiteY0" fmla="*/ 1890392 h 1891707"/>
              <a:gd name="connsiteX1" fmla="*/ 0 w 1502586"/>
              <a:gd name="connsiteY1" fmla="*/ 1891707 h 1891707"/>
              <a:gd name="connsiteX2" fmla="*/ 1502586 w 1502586"/>
              <a:gd name="connsiteY2" fmla="*/ 0 h 1891707"/>
              <a:gd name="connsiteX0" fmla="*/ 1537813 w 1537813"/>
              <a:gd name="connsiteY0" fmla="*/ 1890392 h 1891707"/>
              <a:gd name="connsiteX1" fmla="*/ 0 w 1537813"/>
              <a:gd name="connsiteY1" fmla="*/ 1891707 h 1891707"/>
              <a:gd name="connsiteX2" fmla="*/ 1502586 w 1537813"/>
              <a:gd name="connsiteY2" fmla="*/ 0 h 1891707"/>
              <a:gd name="connsiteX0" fmla="*/ 1537813 w 1537813"/>
              <a:gd name="connsiteY0" fmla="*/ 1890500 h 1891815"/>
              <a:gd name="connsiteX1" fmla="*/ 0 w 1537813"/>
              <a:gd name="connsiteY1" fmla="*/ 1891815 h 1891815"/>
              <a:gd name="connsiteX2" fmla="*/ 1502586 w 1537813"/>
              <a:gd name="connsiteY2" fmla="*/ 108 h 1891815"/>
              <a:gd name="connsiteX0" fmla="*/ 1537813 w 1537813"/>
              <a:gd name="connsiteY0" fmla="*/ 1890393 h 1891708"/>
              <a:gd name="connsiteX1" fmla="*/ 0 w 1537813"/>
              <a:gd name="connsiteY1" fmla="*/ 1891708 h 1891708"/>
              <a:gd name="connsiteX2" fmla="*/ 1502586 w 1537813"/>
              <a:gd name="connsiteY2" fmla="*/ 1 h 1891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7813" h="1891708">
                <a:moveTo>
                  <a:pt x="1537813" y="1890393"/>
                </a:moveTo>
                <a:lnTo>
                  <a:pt x="0" y="1891708"/>
                </a:lnTo>
                <a:cubicBezTo>
                  <a:pt x="1438574" y="1889762"/>
                  <a:pt x="814381" y="-630"/>
                  <a:pt x="1502586" y="1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6279624" y="3822392"/>
            <a:ext cx="0" cy="194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354568" y="4518941"/>
            <a:ext cx="1800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reeform 111"/>
          <p:cNvSpPr/>
          <p:nvPr/>
        </p:nvSpPr>
        <p:spPr>
          <a:xfrm>
            <a:off x="5455332" y="3610472"/>
            <a:ext cx="2340000" cy="1080000"/>
          </a:xfrm>
          <a:custGeom>
            <a:avLst/>
            <a:gdLst>
              <a:gd name="connsiteX0" fmla="*/ 0 w 2072640"/>
              <a:gd name="connsiteY0" fmla="*/ 0 h 1143000"/>
              <a:gd name="connsiteX1" fmla="*/ 2072640 w 2072640"/>
              <a:gd name="connsiteY1" fmla="*/ 1143000 h 1143000"/>
              <a:gd name="connsiteX0" fmla="*/ 0 w 2072640"/>
              <a:gd name="connsiteY0" fmla="*/ 0 h 1143000"/>
              <a:gd name="connsiteX1" fmla="*/ 2072640 w 2072640"/>
              <a:gd name="connsiteY1" fmla="*/ 1143000 h 1143000"/>
              <a:gd name="connsiteX0" fmla="*/ 0 w 2072640"/>
              <a:gd name="connsiteY0" fmla="*/ 0 h 1143000"/>
              <a:gd name="connsiteX1" fmla="*/ 2072640 w 2072640"/>
              <a:gd name="connsiteY1" fmla="*/ 1143000 h 1143000"/>
              <a:gd name="connsiteX0" fmla="*/ 0 w 2072640"/>
              <a:gd name="connsiteY0" fmla="*/ 0 h 1143000"/>
              <a:gd name="connsiteX1" fmla="*/ 2072640 w 2072640"/>
              <a:gd name="connsiteY1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72640" h="1143000">
                <a:moveTo>
                  <a:pt x="0" y="0"/>
                </a:moveTo>
                <a:cubicBezTo>
                  <a:pt x="343066" y="780796"/>
                  <a:pt x="391160" y="1127760"/>
                  <a:pt x="2072640" y="114300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15798" y="4793638"/>
                <a:ext cx="376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en-GB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798" y="4793638"/>
                <a:ext cx="37625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2256076" y="4382053"/>
                <a:ext cx="372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en-GB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076" y="4382053"/>
                <a:ext cx="37247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2501814" y="3922008"/>
                <a:ext cx="3554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GB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14" y="3922008"/>
                <a:ext cx="355482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3032567" y="4797152"/>
                <a:ext cx="3757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en-GB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567" y="4797152"/>
                <a:ext cx="375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3064390" y="3917816"/>
                <a:ext cx="3827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en-GB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390" y="3917816"/>
                <a:ext cx="382733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3309142" y="4395584"/>
                <a:ext cx="3612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𝑒</m:t>
                      </m:r>
                    </m:oMath>
                  </m:oMathPara>
                </a14:m>
                <a:endParaRPr lang="en-GB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142" y="4395584"/>
                <a:ext cx="36125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8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PMT </a:t>
            </a:r>
            <a:r>
              <a:rPr lang="en-GB" dirty="0">
                <a:solidFill>
                  <a:schemeClr val="bg1"/>
                </a:solidFill>
              </a:rPr>
              <a:t>parameters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1/7)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lnSpc>
                    <a:spcPct val="200000"/>
                  </a:lnSpc>
                  <a:buNone/>
                </a:pPr>
                <a:r>
                  <a:rPr lang="en-GB" dirty="0" smtClean="0">
                    <a:solidFill>
                      <a:schemeClr val="bg1"/>
                    </a:solidFill>
                  </a:rPr>
                  <a:t>Model constraints:</a:t>
                </a:r>
              </a:p>
              <a:p>
                <a:pPr marL="971550" lvl="1" indent="-514350" defTabSz="944563">
                  <a:lnSpc>
                    <a:spcPts val="6000"/>
                  </a:lnSpc>
                  <a:buFont typeface="+mj-lt"/>
                  <a:buAutoNum type="arabicParenR"/>
                  <a:tabLst>
                    <a:tab pos="4937125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threshold	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GB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nl-N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0.22</m:t>
                    </m:r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marL="1158875" lvl="2" indent="-331788" defTabSz="944563">
                  <a:tabLst>
                    <a:tab pos="4937125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see </a:t>
                </a:r>
                <a:r>
                  <a:rPr lang="en-GB" dirty="0" smtClean="0">
                    <a:solidFill>
                      <a:schemeClr val="bg1"/>
                    </a:solidFill>
                    <a:hlinkClick r:id="rId2"/>
                  </a:rPr>
                  <a:t>presentation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 B. </a:t>
                </a:r>
                <a:r>
                  <a:rPr lang="en-GB" dirty="0" err="1" smtClean="0">
                    <a:solidFill>
                      <a:schemeClr val="bg1"/>
                    </a:solidFill>
                  </a:rPr>
                  <a:t>Schermer</a:t>
                </a:r>
                <a:endParaRPr lang="en-GB" dirty="0" smtClean="0">
                  <a:solidFill>
                    <a:schemeClr val="bg1"/>
                  </a:solidFill>
                </a:endParaRPr>
              </a:p>
              <a:p>
                <a:pPr marL="971550" lvl="1" indent="-514350" defTabSz="944563">
                  <a:lnSpc>
                    <a:spcPts val="6000"/>
                  </a:lnSpc>
                  <a:buFont typeface="+mj-lt"/>
                  <a:buAutoNum type="arabicParenR"/>
                  <a:tabLst>
                    <a:tab pos="4937125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time over threshold peak	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26.5</m:t>
                    </m:r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marL="971550" lvl="1" indent="-514350" defTabSz="944563">
                  <a:lnSpc>
                    <a:spcPts val="6000"/>
                  </a:lnSpc>
                  <a:buFont typeface="+mj-lt"/>
                  <a:buAutoNum type="arabicParenR"/>
                  <a:tabLst>
                    <a:tab pos="4937125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time over threshold width	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f>
                      <m:f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5 </m:t>
                        </m:r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l-NL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gain</m:t>
                        </m:r>
                        <m:r>
                          <a:rPr lang="nl-NL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l-NL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spread</m:t>
                        </m:r>
                      </m:den>
                    </m:f>
                  </m:oMath>
                </a14:m>
                <a:endParaRPr lang="nl-NL" b="0" dirty="0" smtClean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0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4968" y="1356678"/>
            <a:ext cx="5760000" cy="52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4968" y="1701352"/>
            <a:ext cx="5760000" cy="48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parameters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2/7)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t="6637" r="7841" b="6360"/>
          <a:stretch/>
        </p:blipFill>
        <p:spPr>
          <a:xfrm>
            <a:off x="887904" y="1808808"/>
            <a:ext cx="5138795" cy="43243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79803" y="6160929"/>
            <a:ext cx="29405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/>
              <a:t>time over threshold [ns]</a:t>
            </a:r>
            <a:endParaRPr lang="en-GB" sz="22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583831" y="3724972"/>
            <a:ext cx="2533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/>
              <a:t>number of hits [</a:t>
            </a:r>
            <a:r>
              <a:rPr lang="en-GB" sz="2200" dirty="0" err="1" smtClean="0"/>
              <a:t>a.u</a:t>
            </a:r>
            <a:r>
              <a:rPr lang="en-GB" sz="2200" dirty="0" smtClean="0"/>
              <a:t>.]</a:t>
            </a:r>
            <a:endParaRPr lang="en-GB" sz="22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5179"/>
              </p:ext>
            </p:extLst>
          </p:nvPr>
        </p:nvGraphicFramePr>
        <p:xfrm>
          <a:off x="6447346" y="1972032"/>
          <a:ext cx="2330894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447"/>
                <a:gridCol w="1165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peak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ns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Striped Right Arrow 19"/>
          <p:cNvSpPr/>
          <p:nvPr/>
        </p:nvSpPr>
        <p:spPr>
          <a:xfrm rot="5400000">
            <a:off x="7363744" y="5527000"/>
            <a:ext cx="504000" cy="432000"/>
          </a:xfrm>
          <a:prstGeom prst="stripedRightArrow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627668" y="6125517"/>
                <a:ext cx="19130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gain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≅7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668" y="6125517"/>
                <a:ext cx="1913023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187624" y="1976616"/>
            <a:ext cx="163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Bram </a:t>
            </a:r>
            <a:r>
              <a:rPr lang="en-GB" dirty="0" err="1"/>
              <a:t>Schermer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2771800" y="2289755"/>
            <a:ext cx="301686" cy="639381"/>
            <a:chOff x="3851920" y="1802407"/>
            <a:chExt cx="301686" cy="63938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1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62902" y="1447448"/>
            <a:ext cx="301686" cy="639381"/>
            <a:chOff x="3851920" y="1802407"/>
            <a:chExt cx="301686" cy="63938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10008" y="2401584"/>
            <a:ext cx="301686" cy="639381"/>
            <a:chOff x="3851920" y="1802407"/>
            <a:chExt cx="301686" cy="63938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808251" y="4371600"/>
            <a:ext cx="301686" cy="639381"/>
            <a:chOff x="3851920" y="1802407"/>
            <a:chExt cx="301686" cy="63938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5</a:t>
              </a:r>
              <a:endParaRPr lang="en-GB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317792" y="4918709"/>
            <a:ext cx="301686" cy="639381"/>
            <a:chOff x="3851920" y="1802407"/>
            <a:chExt cx="301686" cy="63938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6</a:t>
              </a:r>
              <a:endParaRPr lang="en-GB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01978" y="3531432"/>
            <a:ext cx="301686" cy="639381"/>
            <a:chOff x="3851920" y="1802407"/>
            <a:chExt cx="301686" cy="639381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4</a:t>
              </a:r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360902" y="2009421"/>
                <a:ext cx="1476000" cy="576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nl-NL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nl-NL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nl-NL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m:rPr>
                              <m:nor/>
                            </m:rPr>
                            <a:rPr lang="nl-NL" sz="2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  <m:r>
                        <a:rPr lang="en-GB" sz="2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nl-NL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902" y="2009421"/>
                <a:ext cx="1476000" cy="576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5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parameters (</a:t>
            </a:r>
            <a:r>
              <a:rPr lang="en-GB" dirty="0" smtClean="0">
                <a:solidFill>
                  <a:schemeClr val="bg1"/>
                </a:solidFill>
              </a:rPr>
              <a:t>3/7)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753630" y="5056575"/>
            <a:ext cx="18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30750" y="4592727"/>
            <a:ext cx="1279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in situ </a:t>
            </a:r>
            <a:r>
              <a:rPr lang="en-GB" dirty="0" smtClean="0"/>
              <a:t>data</a:t>
            </a:r>
          </a:p>
          <a:p>
            <a:r>
              <a:rPr lang="en-GB" dirty="0" smtClean="0"/>
              <a:t>fit of model</a:t>
            </a:r>
            <a:endParaRPr lang="en-GB" dirty="0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799350" y="476303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980000"/>
            <a:ext cx="4251960" cy="40462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56112" y="2440320"/>
            <a:ext cx="432048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30720" y="2022427"/>
                <a:ext cx="2304000" cy="64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720" y="2022427"/>
                <a:ext cx="2304000" cy="648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960552" y="3926200"/>
            <a:ext cx="14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826888" y="3926200"/>
            <a:ext cx="14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1980000"/>
            <a:ext cx="4251960" cy="404622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611576" y="2440320"/>
            <a:ext cx="612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69064" y="2008003"/>
                <a:ext cx="2304000" cy="64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 anchor="ctr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064" y="2008003"/>
                <a:ext cx="2304000" cy="648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3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parameters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4/7)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980000"/>
            <a:ext cx="4251960" cy="4046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1980000"/>
            <a:ext cx="4251960" cy="40462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15000" y="2167600"/>
                <a:ext cx="1793568" cy="65601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000" y="2167600"/>
                <a:ext cx="1793568" cy="65601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16140" y="2782116"/>
                <a:ext cx="2350002" cy="3879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</a:rPr>
                        <m:t>= 1−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140" y="2782116"/>
                <a:ext cx="2350002" cy="3879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ight Brace 13"/>
          <p:cNvSpPr/>
          <p:nvPr/>
        </p:nvSpPr>
        <p:spPr>
          <a:xfrm>
            <a:off x="5815568" y="2591120"/>
            <a:ext cx="144000" cy="792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785088" y="2508136"/>
            <a:ext cx="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78408" y="3819520"/>
            <a:ext cx="1080120" cy="180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980000"/>
            <a:ext cx="4251960" cy="4046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parameters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5/7)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1980000"/>
            <a:ext cx="4251960" cy="40462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 rot="16200000">
                <a:off x="743616" y="2567674"/>
                <a:ext cx="1793568" cy="65601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43616" y="2567674"/>
                <a:ext cx="1793568" cy="65601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38642" y="2537320"/>
                <a:ext cx="2350002" cy="3879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</a:rPr>
                        <m:t>= 1−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642" y="2537320"/>
                <a:ext cx="2350002" cy="3879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2226216" y="2224296"/>
            <a:ext cx="0" cy="28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parameters </a:t>
            </a:r>
            <a:r>
              <a:rPr lang="en-GB" dirty="0" smtClean="0">
                <a:solidFill>
                  <a:schemeClr val="bg1"/>
                </a:solidFill>
              </a:rPr>
              <a:t>(6/7)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16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642188" y="5593432"/>
                <a:ext cx="3934988" cy="10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nl-N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nl-NL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nl-NL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l-NL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nl-NL" sz="28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nl-NL" sz="2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nl-NL" sz="28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8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nl-NL" sz="28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l-NL" sz="28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nl-NL" sz="28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188" y="5593432"/>
                <a:ext cx="3934988" cy="10912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912" y="1728786"/>
            <a:ext cx="5720715" cy="374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2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PMT parameters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7</a:t>
            </a:r>
            <a:r>
              <a:rPr lang="en-GB" dirty="0" smtClean="0">
                <a:solidFill>
                  <a:schemeClr val="bg1"/>
                </a:solidFill>
              </a:rPr>
              <a:t>/7)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2117224" y="2022416"/>
                <a:ext cx="5040000" cy="4502928"/>
              </a:xfrm>
              <a:ln w="25400">
                <a:solidFill>
                  <a:schemeClr val="bg1"/>
                </a:solidFill>
              </a:ln>
            </p:spPr>
            <p:txBody>
              <a:bodyPr anchor="ctr">
                <a:normAutofit fontScale="92500" lnSpcReduction="10000"/>
              </a:bodyPr>
              <a:lstStyle/>
              <a:p>
                <a:pPr marL="182563" indent="0" algn="ctr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700" dirty="0" smtClean="0">
                    <a:solidFill>
                      <a:schemeClr val="bg1"/>
                    </a:solidFill>
                  </a:rPr>
                  <a:t>JPMTParameters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dirty="0" smtClean="0">
                    <a:solidFill>
                      <a:schemeClr val="bg1"/>
                    </a:solidFill>
                  </a:rPr>
                  <a:t>threshold	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3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nl-NL" sz="3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3000" dirty="0" smtClean="0">
                    <a:solidFill>
                      <a:schemeClr val="bg1"/>
                    </a:solidFill>
                  </a:rPr>
                  <a:t>)	0.22	</a:t>
                </a:r>
                <a:r>
                  <a:rPr lang="en-GB" sz="3000" dirty="0" err="1" smtClean="0">
                    <a:solidFill>
                      <a:schemeClr val="bg1"/>
                    </a:solidFill>
                  </a:rPr>
                  <a:t>npe</a:t>
                </a:r>
                <a:endParaRPr lang="en-GB" sz="3000" dirty="0" smtClean="0">
                  <a:solidFill>
                    <a:schemeClr val="bg1"/>
                  </a:solidFill>
                </a:endParaRP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dirty="0" smtClean="0">
                    <a:solidFill>
                      <a:schemeClr val="bg1"/>
                    </a:solidFill>
                  </a:rPr>
                  <a:t>gain		1.00	unit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dirty="0" err="1" smtClean="0">
                    <a:solidFill>
                      <a:schemeClr val="bg1"/>
                    </a:solidFill>
                  </a:rPr>
                  <a:t>gainSpread</a:t>
                </a:r>
                <a:r>
                  <a:rPr lang="en-GB" sz="3000" dirty="0" smtClean="0">
                    <a:solidFill>
                      <a:schemeClr val="bg1"/>
                    </a:solidFill>
                  </a:rPr>
                  <a:t>		0.45	unit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dirty="0" err="1" smtClean="0">
                    <a:solidFill>
                      <a:schemeClr val="bg1"/>
                    </a:solidFill>
                  </a:rPr>
                  <a:t>riseTime_ns</a:t>
                </a:r>
                <a:r>
                  <a:rPr lang="en-GB" sz="3000" dirty="0" smtClean="0">
                    <a:solidFill>
                      <a:schemeClr val="bg1"/>
                    </a:solidFill>
                  </a:rPr>
                  <a:t>	10.0	ns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nl-NL" sz="3000" b="0" dirty="0" smtClean="0">
                    <a:solidFill>
                      <a:schemeClr val="bg1"/>
                    </a:solidFill>
                  </a:rPr>
                  <a:t>offset	(</a:t>
                </a:r>
                <a14:m>
                  <m:oMath xmlns:m="http://schemas.openxmlformats.org/officeDocument/2006/math">
                    <m:r>
                      <a:rPr lang="nl-NL" sz="3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3000" dirty="0" smtClean="0">
                    <a:solidFill>
                      <a:schemeClr val="bg1"/>
                    </a:solidFill>
                  </a:rPr>
                  <a:t>)	22.0	ns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dirty="0" smtClean="0">
                    <a:solidFill>
                      <a:schemeClr val="bg1"/>
                    </a:solidFill>
                  </a:rPr>
                  <a:t>slope	(</a:t>
                </a:r>
                <a14:m>
                  <m:oMath xmlns:m="http://schemas.openxmlformats.org/officeDocument/2006/math">
                    <m:r>
                      <a:rPr lang="en-GB" sz="3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3000" dirty="0" smtClean="0">
                    <a:solidFill>
                      <a:schemeClr val="bg1"/>
                    </a:solidFill>
                  </a:rPr>
                  <a:t>)	7.0	ns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b="0" dirty="0" smtClean="0">
                    <a:solidFill>
                      <a:schemeClr val="bg1"/>
                    </a:solidFill>
                  </a:rPr>
                  <a:t>curvature</a:t>
                </a:r>
                <a:r>
                  <a:rPr lang="nl-NL" sz="3000" dirty="0">
                    <a:solidFill>
                      <a:schemeClr val="bg1"/>
                    </a:solidFill>
                  </a:rPr>
                  <a:t>	</a:t>
                </a:r>
                <a:r>
                  <a:rPr lang="nl-NL" sz="3000" b="0" dirty="0" smtClean="0">
                    <a:solidFill>
                      <a:schemeClr val="bg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nl-NL" sz="3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3000" dirty="0" smtClean="0">
                    <a:solidFill>
                      <a:schemeClr val="bg1"/>
                    </a:solidFill>
                  </a:rPr>
                  <a:t>)	3.0	</a:t>
                </a:r>
                <a:r>
                  <a:rPr lang="en-GB" sz="3000" dirty="0" smtClean="0">
                    <a:solidFill>
                      <a:schemeClr val="bg1"/>
                    </a:solidFill>
                  </a:rPr>
                  <a:t>npe</a:t>
                </a:r>
                <a:r>
                  <a:rPr lang="en-GB" sz="3000" baseline="30000" dirty="0" smtClean="0">
                    <a:solidFill>
                      <a:schemeClr val="bg1"/>
                    </a:solidFill>
                  </a:rPr>
                  <a:t>-1</a:t>
                </a:r>
              </a:p>
              <a:p>
                <a:pPr marL="182563" indent="0">
                  <a:buNone/>
                  <a:tabLst>
                    <a:tab pos="1889125" algn="l"/>
                    <a:tab pos="3673475" algn="r"/>
                    <a:tab pos="3946525" algn="l"/>
                  </a:tabLst>
                </a:pPr>
                <a:r>
                  <a:rPr lang="en-GB" sz="3000" dirty="0" smtClean="0">
                    <a:solidFill>
                      <a:schemeClr val="bg1"/>
                    </a:solidFill>
                  </a:rPr>
                  <a:t>saturation	(</a:t>
                </a:r>
                <a:r>
                  <a:rPr lang="en-GB" sz="3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GB" sz="3000" dirty="0" smtClean="0">
                    <a:solidFill>
                      <a:schemeClr val="bg1"/>
                    </a:solidFill>
                  </a:rPr>
                  <a:t>)	210	ns</a:t>
                </a:r>
                <a:endParaRPr lang="en-GB" sz="3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17224" y="2022416"/>
                <a:ext cx="5040000" cy="4502928"/>
              </a:xfrm>
              <a:blipFill rotWithShape="0">
                <a:blip r:embed="rId2"/>
                <a:stretch>
                  <a:fillRect t="-674" b="-1482"/>
                </a:stretch>
              </a:blipFill>
              <a:ln w="2540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9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0000" y="1620000"/>
            <a:ext cx="5472000" cy="49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0" y="1620000"/>
            <a:ext cx="5196840" cy="4945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– Monte Carlo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18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5281032" y="2329792"/>
            <a:ext cx="0" cy="3240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46640" y="4758050"/>
            <a:ext cx="1383584" cy="743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GB" sz="2000" dirty="0" smtClean="0"/>
              <a:t>gain spread</a:t>
            </a:r>
          </a:p>
          <a:p>
            <a:pPr algn="ctr">
              <a:lnSpc>
                <a:spcPts val="2600"/>
              </a:lnSpc>
            </a:pPr>
            <a:r>
              <a:rPr lang="en-GB" sz="2000" dirty="0" smtClean="0"/>
              <a:t>slope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40571" y="4764906"/>
            <a:ext cx="1383584" cy="741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GB" sz="2000" dirty="0" smtClean="0"/>
              <a:t>gain spread</a:t>
            </a:r>
          </a:p>
          <a:p>
            <a:pPr algn="ctr">
              <a:lnSpc>
                <a:spcPts val="2600"/>
              </a:lnSpc>
            </a:pPr>
            <a:r>
              <a:rPr lang="en-GB" sz="2000" dirty="0" smtClean="0"/>
              <a:t>threshold</a:t>
            </a:r>
            <a:endParaRPr lang="en-GB" sz="20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Striped Right Arrow 11"/>
          <p:cNvSpPr/>
          <p:nvPr/>
        </p:nvSpPr>
        <p:spPr>
          <a:xfrm>
            <a:off x="5347712" y="5040586"/>
            <a:ext cx="252000" cy="252000"/>
          </a:xfrm>
          <a:prstGeom prst="striped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triped Right Arrow 14"/>
          <p:cNvSpPr/>
          <p:nvPr/>
        </p:nvSpPr>
        <p:spPr>
          <a:xfrm rot="10800000">
            <a:off x="4833937" y="5040586"/>
            <a:ext cx="396000" cy="252000"/>
          </a:xfrm>
          <a:prstGeom prst="striped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0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" t="7362" r="6562" b="2955"/>
          <a:stretch/>
        </p:blipFill>
        <p:spPr>
          <a:xfrm>
            <a:off x="1980000" y="1620000"/>
            <a:ext cx="5141074" cy="48383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– Monte </a:t>
            </a:r>
            <a:r>
              <a:rPr lang="en-GB" dirty="0" smtClean="0">
                <a:solidFill>
                  <a:schemeClr val="bg1"/>
                </a:solidFill>
              </a:rPr>
              <a:t>Carlo (2/2)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19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364632" y="4022913"/>
            <a:ext cx="0" cy="36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03808" y="4403854"/>
            <a:ext cx="11241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time</a:t>
            </a:r>
          </a:p>
          <a:p>
            <a:pPr algn="ctr"/>
            <a:r>
              <a:rPr lang="en-GB" sz="2400" dirty="0" smtClean="0"/>
              <a:t>slewing</a:t>
            </a:r>
            <a:endParaRPr lang="en-GB" sz="2400" dirty="0"/>
          </a:p>
        </p:txBody>
      </p:sp>
      <p:sp>
        <p:nvSpPr>
          <p:cNvPr id="10" name="Oval 9"/>
          <p:cNvSpPr/>
          <p:nvPr/>
        </p:nvSpPr>
        <p:spPr>
          <a:xfrm rot="2400000">
            <a:off x="2209407" y="3033571"/>
            <a:ext cx="2160000" cy="7920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6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PMT response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</a:t>
            </a:r>
            <a:r>
              <a:rPr lang="en-GB" dirty="0" smtClean="0">
                <a:solidFill>
                  <a:schemeClr val="bg1"/>
                </a:solidFill>
              </a:rPr>
              <a:t>ach photon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is converted to a photo-electron according </a:t>
            </a:r>
            <a:r>
              <a:rPr lang="en-GB" u="sng" dirty="0" smtClean="0">
                <a:solidFill>
                  <a:schemeClr val="bg1"/>
                </a:solidFill>
              </a:rPr>
              <a:t>measured</a:t>
            </a:r>
            <a:r>
              <a:rPr lang="en-GB" dirty="0" smtClean="0">
                <a:solidFill>
                  <a:schemeClr val="bg1"/>
                </a:solidFill>
              </a:rPr>
              <a:t> transit time distribution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all photo-electrons are subsequently time sorted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PMT signal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photo-electrons arriving within rise time of amplifier are merged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amplitude of analogue signal is simulated according </a:t>
            </a:r>
            <a:r>
              <a:rPr lang="en-GB" u="sng" dirty="0" smtClean="0">
                <a:solidFill>
                  <a:schemeClr val="bg1"/>
                </a:solidFill>
              </a:rPr>
              <a:t>known</a:t>
            </a:r>
            <a:r>
              <a:rPr lang="en-GB" dirty="0" smtClean="0">
                <a:solidFill>
                  <a:schemeClr val="bg1"/>
                </a:solidFill>
              </a:rPr>
              <a:t> gain </a:t>
            </a:r>
            <a:r>
              <a:rPr lang="en-GB" dirty="0">
                <a:solidFill>
                  <a:schemeClr val="bg1"/>
                </a:solidFill>
              </a:rPr>
              <a:t>and gain spread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5360" y="6447790"/>
            <a:ext cx="7452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T</a:t>
            </a:r>
            <a:r>
              <a:rPr lang="en-GB" sz="2000" dirty="0" smtClean="0">
                <a:solidFill>
                  <a:schemeClr val="bg1"/>
                </a:solidFill>
              </a:rPr>
              <a:t>he QE of the PMT actually is included in km3, KM3Sim, </a:t>
            </a:r>
            <a:r>
              <a:rPr lang="en-GB" sz="2000" dirty="0" err="1" smtClean="0">
                <a:solidFill>
                  <a:schemeClr val="bg1"/>
                </a:solidFill>
              </a:rPr>
              <a:t>JSirene</a:t>
            </a:r>
            <a:r>
              <a:rPr lang="en-GB" sz="2000" dirty="0" smtClean="0">
                <a:solidFill>
                  <a:schemeClr val="bg1"/>
                </a:solidFill>
              </a:rPr>
              <a:t>, etc.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40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Time slewing correction </a:t>
            </a:r>
            <a:r>
              <a:rPr lang="en-GB" dirty="0" smtClean="0">
                <a:solidFill>
                  <a:schemeClr val="bg1"/>
                </a:solidFill>
              </a:rPr>
              <a:t>(1/2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20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" t="7537" r="6562" b="3158"/>
          <a:stretch/>
        </p:blipFill>
        <p:spPr>
          <a:xfrm>
            <a:off x="1980000" y="1620000"/>
            <a:ext cx="5141074" cy="483838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5713080" y="2451368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72408" y="1844824"/>
            <a:ext cx="737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data</a:t>
            </a:r>
          </a:p>
          <a:p>
            <a:r>
              <a:rPr lang="en-GB" sz="2400" dirty="0" smtClean="0"/>
              <a:t>fit</a:t>
            </a:r>
            <a:endParaRPr lang="en-GB" sz="2400" dirty="0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5760144" y="2045608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Time slewing correction (2/2)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21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6738" r="5806" b="2362"/>
          <a:stretch/>
        </p:blipFill>
        <p:spPr>
          <a:xfrm>
            <a:off x="1980000" y="1620000"/>
            <a:ext cx="5270389" cy="49247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75373" y="2780928"/>
            <a:ext cx="163698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lnSpc>
                <a:spcPct val="150000"/>
              </a:lnSpc>
              <a:tabLst>
                <a:tab pos="625475" algn="dec"/>
                <a:tab pos="898525" algn="dec"/>
                <a:tab pos="1158875" algn="l"/>
              </a:tabLst>
            </a:pPr>
            <a:r>
              <a:rPr lang="en-GB" sz="2400" dirty="0" err="1" smtClean="0">
                <a:latin typeface="Symbol" panose="05050102010706020507" pitchFamily="18" charset="2"/>
              </a:rPr>
              <a:t>s</a:t>
            </a:r>
            <a:r>
              <a:rPr lang="en-GB" sz="2400" baseline="-25000" dirty="0" err="1" smtClean="0"/>
              <a:t>off</a:t>
            </a:r>
            <a:r>
              <a:rPr lang="en-GB" sz="2400" dirty="0"/>
              <a:t>	</a:t>
            </a:r>
            <a:r>
              <a:rPr lang="en-GB" sz="2400" dirty="0" smtClean="0"/>
              <a:t>=	3.3	ns</a:t>
            </a:r>
          </a:p>
          <a:p>
            <a:pPr>
              <a:lnSpc>
                <a:spcPct val="150000"/>
              </a:lnSpc>
              <a:tabLst>
                <a:tab pos="625475" algn="dec"/>
                <a:tab pos="898525" algn="dec"/>
                <a:tab pos="1158875" algn="l"/>
              </a:tabLst>
            </a:pPr>
            <a:r>
              <a:rPr lang="en-GB" sz="2400" dirty="0" smtClean="0">
                <a:latin typeface="Symbol" panose="05050102010706020507" pitchFamily="18" charset="2"/>
              </a:rPr>
              <a:t>s</a:t>
            </a:r>
            <a:r>
              <a:rPr lang="en-GB" sz="2400" baseline="-25000" dirty="0" smtClean="0"/>
              <a:t>on</a:t>
            </a:r>
            <a:r>
              <a:rPr lang="en-GB" sz="2400" dirty="0" smtClean="0"/>
              <a:t>	=	3.0	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27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Status &amp; Outlook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Simple three-parameter model for simulation of PMT hit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describes reasonably well time over threshold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describes reasonably well time slewing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Time slewing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correction based on </a:t>
            </a:r>
            <a:r>
              <a:rPr lang="en-GB" i="1" dirty="0" smtClean="0">
                <a:solidFill>
                  <a:schemeClr val="bg1"/>
                </a:solidFill>
              </a:rPr>
              <a:t>in situ </a:t>
            </a:r>
            <a:r>
              <a:rPr lang="en-GB" dirty="0" smtClean="0">
                <a:solidFill>
                  <a:schemeClr val="bg1"/>
                </a:solidFill>
              </a:rPr>
              <a:t>K40 data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improves time resolution by 10%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7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Status &amp; Outlook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Time slewing simulation (e.g. 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option -P </a:t>
            </a:r>
            <a:r>
              <a:rPr lang="en-GB" dirty="0">
                <a:solidFill>
                  <a:schemeClr val="bg1"/>
                </a:solidFill>
              </a:rPr>
              <a:t>%.</a:t>
            </a:r>
            <a:r>
              <a:rPr lang="en-GB" dirty="0" smtClean="0">
                <a:solidFill>
                  <a:schemeClr val="bg1"/>
                </a:solidFill>
              </a:rPr>
              <a:t>slewing=1/0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default 1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Time slewing correction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namespace JTRIGGER)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method </a:t>
            </a:r>
            <a:r>
              <a:rPr lang="en-GB" dirty="0" err="1" smtClean="0">
                <a:solidFill>
                  <a:schemeClr val="bg1"/>
                </a:solidFill>
              </a:rPr>
              <a:t>JHit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 smtClean="0">
                <a:solidFill>
                  <a:schemeClr val="bg1"/>
                </a:solidFill>
              </a:rPr>
              <a:t>setSlewing</a:t>
            </a:r>
            <a:r>
              <a:rPr lang="en-GB" dirty="0" smtClean="0">
                <a:solidFill>
                  <a:schemeClr val="bg1"/>
                </a:solidFill>
              </a:rPr>
              <a:t>(true/false)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default true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method </a:t>
            </a:r>
            <a:r>
              <a:rPr lang="en-GB" dirty="0" err="1" smtClean="0">
                <a:solidFill>
                  <a:schemeClr val="bg1"/>
                </a:solidFill>
              </a:rPr>
              <a:t>JHit</a:t>
            </a:r>
            <a:r>
              <a:rPr lang="en-GB" dirty="0" smtClean="0">
                <a:solidFill>
                  <a:schemeClr val="bg1"/>
                </a:solidFill>
              </a:rPr>
              <a:t>::</a:t>
            </a:r>
            <a:r>
              <a:rPr lang="en-GB" dirty="0" err="1" smtClean="0">
                <a:solidFill>
                  <a:schemeClr val="bg1"/>
                </a:solidFill>
              </a:rPr>
              <a:t>getSlewing</a:t>
            </a:r>
            <a:r>
              <a:rPr lang="en-GB" dirty="0" smtClean="0">
                <a:solidFill>
                  <a:schemeClr val="bg1"/>
                </a:solidFill>
              </a:rPr>
              <a:t>()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current value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applies to all derived hit types (e.g. JHitL0)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PMT hit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determination of hit </a:t>
            </a:r>
            <a:r>
              <a:rPr lang="en-GB" dirty="0">
                <a:solidFill>
                  <a:schemeClr val="bg1"/>
                </a:solidFill>
              </a:rPr>
              <a:t>time &amp; time over </a:t>
            </a:r>
            <a:r>
              <a:rPr lang="en-GB" dirty="0" smtClean="0">
                <a:solidFill>
                  <a:schemeClr val="bg1"/>
                </a:solidFill>
              </a:rPr>
              <a:t>threshold requires </a:t>
            </a:r>
            <a:r>
              <a:rPr lang="en-GB" dirty="0">
                <a:solidFill>
                  <a:schemeClr val="bg1"/>
                </a:solidFill>
              </a:rPr>
              <a:t>designated </a:t>
            </a:r>
            <a:r>
              <a:rPr lang="en-GB" u="sng" dirty="0">
                <a:solidFill>
                  <a:schemeClr val="bg1"/>
                </a:solidFill>
              </a:rPr>
              <a:t>model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PMT hits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overlapping PMT hits are merged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leading edge is set to earliest leading edge of all hits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time over threshold is set to difference between latest trailing edge and earliest leading edge of all hits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PMT hits extending dynamic range of TDC are split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multiple hits are generated with maximum value of TDC; time over threshold value is accordingly reduced it fits within dynamic range of TDC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6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9" t="6739" r="3518" b="4754"/>
          <a:stretch/>
        </p:blipFill>
        <p:spPr>
          <a:xfrm>
            <a:off x="4668768" y="3160246"/>
            <a:ext cx="3790750" cy="3596362"/>
          </a:xfrm>
          <a:prstGeom prst="rect">
            <a:avLst/>
          </a:prstGeom>
        </p:spPr>
      </p:pic>
      <p:sp>
        <p:nvSpPr>
          <p:cNvPr id="6" name="Oval 5"/>
          <p:cNvSpPr>
            <a:spLocks noChangeAspect="1"/>
          </p:cNvSpPr>
          <p:nvPr/>
        </p:nvSpPr>
        <p:spPr>
          <a:xfrm>
            <a:off x="6688517" y="352536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854629" y="3350868"/>
            <a:ext cx="1244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data</a:t>
            </a:r>
          </a:p>
          <a:p>
            <a:r>
              <a:rPr lang="en-GB" sz="2000" dirty="0" smtClean="0"/>
              <a:t>smoothed</a:t>
            </a:r>
            <a:endParaRPr lang="en-GB" sz="2000" dirty="0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6688849" y="3828636"/>
            <a:ext cx="72000" cy="7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Transit time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Transit time is generated from measurements</a:t>
            </a:r>
          </a:p>
          <a:p>
            <a:pPr lvl="1"/>
            <a:r>
              <a:rPr lang="en-GB" sz="2400" dirty="0" smtClean="0">
                <a:solidFill>
                  <a:schemeClr val="bg1"/>
                </a:solidFill>
              </a:rPr>
              <a:t>&lt;</a:t>
            </a:r>
            <a:r>
              <a:rPr lang="en-GB" sz="2400" dirty="0" err="1" smtClean="0">
                <a:solidFill>
                  <a:schemeClr val="bg1"/>
                </a:solidFill>
              </a:rPr>
              <a:t>Jpp</a:t>
            </a:r>
            <a:r>
              <a:rPr lang="en-GB" sz="2400" dirty="0" smtClean="0">
                <a:solidFill>
                  <a:schemeClr val="bg1"/>
                </a:solidFill>
              </a:rPr>
              <a:t>&gt;/software/</a:t>
            </a:r>
            <a:r>
              <a:rPr lang="en-GB" sz="2400" dirty="0" err="1" smtClean="0">
                <a:solidFill>
                  <a:schemeClr val="bg1"/>
                </a:solidFill>
              </a:rPr>
              <a:t>JDetector</a:t>
            </a:r>
            <a:r>
              <a:rPr lang="en-GB" sz="2400" dirty="0" smtClean="0">
                <a:solidFill>
                  <a:schemeClr val="bg1"/>
                </a:solidFill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</a:rPr>
              <a:t>JPMTTransitTimeGenerator.hh</a:t>
            </a:r>
            <a:endParaRPr lang="en-GB" sz="2400" dirty="0" smtClean="0">
              <a:solidFill>
                <a:schemeClr val="bg1"/>
              </a:solidFill>
            </a:endParaRPr>
          </a:p>
          <a:p>
            <a:pPr lvl="1"/>
            <a:r>
              <a:rPr lang="en-GB" sz="2400" dirty="0" smtClean="0">
                <a:solidFill>
                  <a:schemeClr val="bg1"/>
                </a:solidFill>
              </a:rPr>
              <a:t>see &lt;</a:t>
            </a:r>
            <a:r>
              <a:rPr lang="en-GB" sz="2400" dirty="0" err="1" smtClean="0">
                <a:solidFill>
                  <a:schemeClr val="bg1"/>
                </a:solidFill>
              </a:rPr>
              <a:t>Jpp</a:t>
            </a:r>
            <a:r>
              <a:rPr lang="en-GB" sz="2400" dirty="0" smtClean="0">
                <a:solidFill>
                  <a:schemeClr val="bg1"/>
                </a:solidFill>
              </a:rPr>
              <a:t>&gt;/examples/JDetector/JTTS.sh</a:t>
            </a:r>
          </a:p>
          <a:p>
            <a:pPr lvl="2"/>
            <a:r>
              <a:rPr lang="en-GB" sz="2000" dirty="0" smtClean="0">
                <a:solidFill>
                  <a:schemeClr val="bg1"/>
                </a:solidFill>
              </a:rPr>
              <a:t>produces tabulated data</a:t>
            </a:r>
          </a:p>
          <a:p>
            <a:pPr lvl="2"/>
            <a:r>
              <a:rPr lang="en-GB" sz="2000" dirty="0" smtClean="0">
                <a:solidFill>
                  <a:schemeClr val="bg1"/>
                </a:solidFill>
              </a:rPr>
              <a:t>to be pasted into .</a:t>
            </a:r>
            <a:r>
              <a:rPr lang="en-GB" sz="2000" dirty="0" err="1" smtClean="0">
                <a:solidFill>
                  <a:schemeClr val="bg1"/>
                </a:solidFill>
              </a:rPr>
              <a:t>hh</a:t>
            </a:r>
            <a:r>
              <a:rPr lang="en-GB" sz="2000" dirty="0" smtClean="0">
                <a:solidFill>
                  <a:schemeClr val="bg1"/>
                </a:solidFill>
              </a:rPr>
              <a:t> file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8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Time over threshold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1/4)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120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Analysis e-log entry </a:t>
            </a:r>
            <a:r>
              <a:rPr lang="en-GB" dirty="0" smtClean="0">
                <a:hlinkClick r:id="rId2"/>
              </a:rPr>
              <a:t>186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Evidence that small time over threshold values are due to genuine photons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agreement between blue and grey points in figure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544" y="3141368"/>
            <a:ext cx="5400000" cy="360000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5451336" y="3212976"/>
            <a:ext cx="2376264" cy="936104"/>
            <a:chOff x="6660232" y="4293096"/>
            <a:chExt cx="2376264" cy="936104"/>
          </a:xfrm>
        </p:grpSpPr>
        <p:sp>
          <p:nvSpPr>
            <p:cNvPr id="7" name="Rectangle 6"/>
            <p:cNvSpPr/>
            <p:nvPr/>
          </p:nvSpPr>
          <p:spPr>
            <a:xfrm>
              <a:off x="6660232" y="4293096"/>
              <a:ext cx="2376264" cy="936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274638" algn="l"/>
                </a:tabLst>
              </a:pPr>
              <a:r>
                <a:rPr lang="en-GB" dirty="0">
                  <a:solidFill>
                    <a:schemeClr val="tx1"/>
                  </a:solidFill>
                </a:rPr>
                <a:t>	</a:t>
              </a:r>
              <a:r>
                <a:rPr lang="en-GB" dirty="0" smtClean="0">
                  <a:solidFill>
                    <a:schemeClr val="tx1"/>
                  </a:solidFill>
                </a:rPr>
                <a:t>no beacon</a:t>
              </a:r>
            </a:p>
            <a:p>
              <a:pPr>
                <a:tabLst>
                  <a:tab pos="274638" algn="l"/>
                </a:tabLst>
              </a:pPr>
              <a:r>
                <a:rPr lang="en-GB" dirty="0">
                  <a:solidFill>
                    <a:schemeClr val="tx1"/>
                  </a:solidFill>
                </a:rPr>
                <a:t>	</a:t>
              </a:r>
              <a:r>
                <a:rPr lang="en-GB" dirty="0" smtClean="0">
                  <a:solidFill>
                    <a:schemeClr val="tx1"/>
                  </a:solidFill>
                </a:rPr>
                <a:t>beacon</a:t>
              </a:r>
            </a:p>
            <a:p>
              <a:pPr>
                <a:tabLst>
                  <a:tab pos="274638" algn="l"/>
                </a:tabLst>
              </a:pPr>
              <a:r>
                <a:rPr lang="en-GB" dirty="0">
                  <a:solidFill>
                    <a:schemeClr val="tx1"/>
                  </a:solidFill>
                </a:rPr>
                <a:t>	</a:t>
              </a:r>
              <a:r>
                <a:rPr lang="en-GB" dirty="0" smtClean="0">
                  <a:solidFill>
                    <a:schemeClr val="tx1"/>
                  </a:solidFill>
                </a:rPr>
                <a:t>direct beacon light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6773768" y="4493880"/>
              <a:ext cx="144000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773768" y="4768200"/>
              <a:ext cx="144000" cy="0"/>
            </a:xfrm>
            <a:prstGeom prst="line">
              <a:avLst/>
            </a:prstGeom>
            <a:ln w="254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773768" y="5043656"/>
              <a:ext cx="144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41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3000" y="1629360"/>
            <a:ext cx="7740000" cy="50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1856256" y="1931317"/>
            <a:ext cx="5400000" cy="3683891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>
            <a:off x="1856256" y="3565240"/>
            <a:ext cx="5400000" cy="203892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Time over threshold (</a:t>
            </a:r>
            <a:r>
              <a:rPr lang="en-GB" dirty="0" smtClean="0">
                <a:solidFill>
                  <a:schemeClr val="bg1"/>
                </a:solidFill>
              </a:rPr>
              <a:t>2/4)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553704" y="5604480"/>
            <a:ext cx="61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552984" y="2191336"/>
            <a:ext cx="0" cy="342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59832" y="6135687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time</a:t>
            </a:r>
            <a:endParaRPr lang="en-GB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917386" y="6382715"/>
            <a:ext cx="432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25425" y="4623519"/>
            <a:ext cx="1382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threshold</a:t>
            </a:r>
            <a:endParaRPr lang="en-GB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569480" y="4903832"/>
            <a:ext cx="0" cy="90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94128" y="4903832"/>
            <a:ext cx="0" cy="90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580528" y="5985087"/>
            <a:ext cx="252000" cy="1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735264" y="5985088"/>
            <a:ext cx="252000" cy="1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777982" y="5765194"/>
            <a:ext cx="2000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GB" sz="2000" spc="-100" dirty="0" smtClean="0"/>
              <a:t>time over threshold</a:t>
            </a:r>
            <a:endParaRPr lang="en-GB" sz="2000" spc="-100" dirty="0"/>
          </a:p>
        </p:txBody>
      </p:sp>
      <p:sp>
        <p:nvSpPr>
          <p:cNvPr id="40" name="TextBox 39"/>
          <p:cNvSpPr txBox="1"/>
          <p:nvPr/>
        </p:nvSpPr>
        <p:spPr>
          <a:xfrm>
            <a:off x="1738376" y="2016274"/>
            <a:ext cx="1033423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GB" sz="2400" dirty="0" smtClean="0">
                <a:ea typeface="Cambria Math" panose="02040503050406030204" pitchFamily="18" charset="0"/>
              </a:rPr>
              <a:t>gain</a:t>
            </a:r>
          </a:p>
          <a:p>
            <a:pPr algn="ctr">
              <a:lnSpc>
                <a:spcPts val="2400"/>
              </a:lnSpc>
            </a:pPr>
            <a:r>
              <a:rPr lang="en-GB" sz="2400" dirty="0" smtClean="0">
                <a:ea typeface="Cambria Math" panose="02040503050406030204" pitchFamily="18" charset="0"/>
              </a:rPr>
              <a:t>spread</a:t>
            </a:r>
            <a:endParaRPr lang="en-GB" sz="2400" dirty="0">
              <a:ea typeface="Cambria Math" panose="02040503050406030204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855080" y="2735257"/>
            <a:ext cx="5400000" cy="288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3569208" y="3671432"/>
            <a:ext cx="1080000" cy="10800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439928" y="4893920"/>
            <a:ext cx="432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781584" y="2354633"/>
            <a:ext cx="612000" cy="0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1860448" y="4893919"/>
            <a:ext cx="5400000" cy="72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598288" y="2519184"/>
                <a:ext cx="3444789" cy="146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250825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en-GB" sz="2400" dirty="0" smtClean="0">
                    <a:solidFill>
                      <a:schemeClr val="tx1"/>
                    </a:solidFill>
                  </a:rPr>
                  <a:t>time over threshold = 0</a:t>
                </a:r>
              </a:p>
              <a:p>
                <a:pPr marL="342900" indent="-250825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nl-NL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nl-NL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nl-NL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nl-NL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nl-NL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f>
                      <m:f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nl-NL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nl-NL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nl-NL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nl-NL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288" y="2519184"/>
                <a:ext cx="3444789" cy="1461106"/>
              </a:xfrm>
              <a:prstGeom prst="rect">
                <a:avLst/>
              </a:prstGeom>
              <a:blipFill rotWithShape="0">
                <a:blip r:embed="rId3"/>
                <a:stretch>
                  <a:fillRect r="-17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 rot="16200000">
            <a:off x="298775" y="3598622"/>
            <a:ext cx="1455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charge [V]</a:t>
            </a:r>
            <a:endParaRPr lang="en-GB" sz="2400" dirty="0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1063389" y="2643768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29173" y="4648944"/>
                <a:ext cx="52706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173" y="4648944"/>
                <a:ext cx="527067" cy="430887"/>
              </a:xfrm>
              <a:prstGeom prst="rect">
                <a:avLst/>
              </a:prstGeom>
              <a:blipFill rotWithShape="0">
                <a:blip r:embed="rId4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4648200" y="2501280"/>
            <a:ext cx="3456000" cy="1512000"/>
          </a:xfrm>
          <a:prstGeom prst="roundRect">
            <a:avLst>
              <a:gd name="adj" fmla="val 1061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31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3000" y="1629360"/>
            <a:ext cx="7740000" cy="50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Time over threshold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3/4)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060992" y="2541856"/>
            <a:ext cx="0" cy="324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61712" y="5783168"/>
            <a:ext cx="50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95288" y="6222072"/>
            <a:ext cx="1758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charge [</a:t>
            </a:r>
            <a:r>
              <a:rPr lang="en-GB" sz="2400" dirty="0" err="1" smtClean="0"/>
              <a:t>npe</a:t>
            </a:r>
            <a:r>
              <a:rPr lang="en-GB" sz="2400" dirty="0" smtClean="0"/>
              <a:t>]</a:t>
            </a:r>
            <a:endParaRPr lang="en-GB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60616" y="6469100"/>
            <a:ext cx="432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-253523" y="4243452"/>
            <a:ext cx="2651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time over threshold</a:t>
            </a:r>
            <a:endParaRPr lang="en-GB" sz="24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119808" y="2667392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60272" y="2641344"/>
            <a:ext cx="4320000" cy="2160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82664" y="3866103"/>
                <a:ext cx="215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64" y="3866103"/>
                <a:ext cx="215943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056225" y="3963760"/>
            <a:ext cx="0" cy="194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05762" y="5962260"/>
            <a:ext cx="327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/>
              <a:t>1</a:t>
            </a:r>
            <a:endParaRPr lang="en-GB" sz="22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983353" y="3961750"/>
            <a:ext cx="208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580288" y="4827632"/>
            <a:ext cx="0" cy="1080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69257" y="5927184"/>
                <a:ext cx="52052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257" y="5927184"/>
                <a:ext cx="520527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2584832" y="2754248"/>
            <a:ext cx="3581400" cy="3021712"/>
          </a:xfrm>
          <a:custGeom>
            <a:avLst/>
            <a:gdLst>
              <a:gd name="connsiteX0" fmla="*/ 0 w 1920240"/>
              <a:gd name="connsiteY0" fmla="*/ 2377440 h 2377440"/>
              <a:gd name="connsiteX1" fmla="*/ 1920240 w 1920240"/>
              <a:gd name="connsiteY1" fmla="*/ 0 h 2377440"/>
              <a:gd name="connsiteX0" fmla="*/ 0 w 1920240"/>
              <a:gd name="connsiteY0" fmla="*/ 2377440 h 2377440"/>
              <a:gd name="connsiteX1" fmla="*/ 1920240 w 1920240"/>
              <a:gd name="connsiteY1" fmla="*/ 0 h 2377440"/>
              <a:gd name="connsiteX0" fmla="*/ 0 w 1920240"/>
              <a:gd name="connsiteY0" fmla="*/ 2377440 h 2377440"/>
              <a:gd name="connsiteX1" fmla="*/ 1920240 w 1920240"/>
              <a:gd name="connsiteY1" fmla="*/ 0 h 2377440"/>
              <a:gd name="connsiteX0" fmla="*/ 0 w 1920240"/>
              <a:gd name="connsiteY0" fmla="*/ 2377440 h 2377440"/>
              <a:gd name="connsiteX1" fmla="*/ 1920240 w 1920240"/>
              <a:gd name="connsiteY1" fmla="*/ 0 h 2377440"/>
              <a:gd name="connsiteX0" fmla="*/ 0 w 3581400"/>
              <a:gd name="connsiteY0" fmla="*/ 3246369 h 3246369"/>
              <a:gd name="connsiteX1" fmla="*/ 3581400 w 3581400"/>
              <a:gd name="connsiteY1" fmla="*/ 0 h 3246369"/>
              <a:gd name="connsiteX0" fmla="*/ 0 w 3581400"/>
              <a:gd name="connsiteY0" fmla="*/ 3246369 h 3246369"/>
              <a:gd name="connsiteX1" fmla="*/ 3581400 w 3581400"/>
              <a:gd name="connsiteY1" fmla="*/ 0 h 3246369"/>
              <a:gd name="connsiteX0" fmla="*/ 0 w 3581400"/>
              <a:gd name="connsiteY0" fmla="*/ 3313210 h 3313210"/>
              <a:gd name="connsiteX1" fmla="*/ 3581400 w 3581400"/>
              <a:gd name="connsiteY1" fmla="*/ 0 h 3313210"/>
              <a:gd name="connsiteX0" fmla="*/ 0 w 3581400"/>
              <a:gd name="connsiteY0" fmla="*/ 3313210 h 3313210"/>
              <a:gd name="connsiteX1" fmla="*/ 3581400 w 3581400"/>
              <a:gd name="connsiteY1" fmla="*/ 0 h 3313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81400" h="3313210">
                <a:moveTo>
                  <a:pt x="0" y="3313210"/>
                </a:moveTo>
                <a:cubicBezTo>
                  <a:pt x="0" y="2307370"/>
                  <a:pt x="1463040" y="1170395"/>
                  <a:pt x="358140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115808" y="4501907"/>
                <a:ext cx="2321726" cy="843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nl-N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nl-N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nl-NL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808" y="4501907"/>
                <a:ext cx="2321726" cy="84388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092728" y="4955032"/>
            <a:ext cx="1800000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699792" y="1836113"/>
                <a:ext cx="37312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l-NL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nl-NL" sz="32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nl-N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nl-N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836113"/>
                <a:ext cx="3731278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4944192" y="3402712"/>
            <a:ext cx="180000" cy="3600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868592" y="3175640"/>
            <a:ext cx="540000" cy="54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20353" y="2763535"/>
            <a:ext cx="1754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specification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57856" y="3758386"/>
                <a:ext cx="80220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l-NL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856" y="3758386"/>
                <a:ext cx="802207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77109" y="5266016"/>
                <a:ext cx="2371547" cy="486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808038" algn="dec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nl-N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nl-N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nl-NL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109" y="5266016"/>
                <a:ext cx="2371547" cy="4866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478608" y="4726007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097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Time over threshold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4</a:t>
            </a:r>
            <a:r>
              <a:rPr lang="en-GB" dirty="0" smtClean="0">
                <a:solidFill>
                  <a:schemeClr val="bg1"/>
                </a:solidFill>
              </a:rPr>
              <a:t>/4)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Saturation of time over threshold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72" y="2312640"/>
            <a:ext cx="4762500" cy="3276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90156" y="4653136"/>
            <a:ext cx="26472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J. </a:t>
            </a:r>
            <a:r>
              <a:rPr lang="en-GB" sz="2200" dirty="0" err="1" smtClean="0"/>
              <a:t>Reubelt</a:t>
            </a:r>
            <a:r>
              <a:rPr lang="en-GB" sz="2200" dirty="0" smtClean="0"/>
              <a:t> at Erlangen</a:t>
            </a:r>
            <a:endParaRPr lang="en-GB" sz="2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427000" y="5889891"/>
                <a:ext cx="4379404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l-N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l-N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nl-N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nl-N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000" y="5889891"/>
                <a:ext cx="4379404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42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Time slewing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94616" y="1623840"/>
            <a:ext cx="7740000" cy="50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856256" y="3562577"/>
            <a:ext cx="5400000" cy="203892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553704" y="5601817"/>
            <a:ext cx="61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298775" y="3778839"/>
            <a:ext cx="1455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charge [V]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063389" y="2823985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25425" y="4620856"/>
            <a:ext cx="1382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threshold</a:t>
            </a:r>
            <a:endParaRPr lang="en-GB" sz="2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246776" y="5417697"/>
            <a:ext cx="0" cy="43200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1855080" y="2717354"/>
            <a:ext cx="5400000" cy="288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3408824" y="2193817"/>
            <a:ext cx="0" cy="342000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8081" y="2503137"/>
                <a:ext cx="3685240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endChr m:val=""/>
                          <m:ctrlP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nl-NL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nl-NL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GB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l-NL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nl-NL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rad>
                          <m:r>
                            <a:rPr lang="nl-N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081" y="2503137"/>
                <a:ext cx="3685240" cy="64504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2267744" y="5752688"/>
            <a:ext cx="288000" cy="1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439928" y="4891257"/>
            <a:ext cx="432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915816" y="3701793"/>
                <a:ext cx="3756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pc="-1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GB" sz="2400" spc="-1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3701793"/>
                <a:ext cx="37561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V="1">
            <a:off x="2843808" y="4183753"/>
            <a:ext cx="504000" cy="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69480" y="4901169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443736" y="5432937"/>
            <a:ext cx="792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994309" y="5211297"/>
                <a:ext cx="52706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309" y="5211297"/>
                <a:ext cx="527067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1850936" y="1849017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Gaussian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84979" y="4642089"/>
                <a:ext cx="52052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nl-NL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979" y="4642089"/>
                <a:ext cx="520527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175525" y="5806425"/>
                <a:ext cx="53457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nl-NL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525" y="5806425"/>
                <a:ext cx="534570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ight Brace 61"/>
          <p:cNvSpPr/>
          <p:nvPr/>
        </p:nvSpPr>
        <p:spPr>
          <a:xfrm rot="16200000">
            <a:off x="2389480" y="1585930"/>
            <a:ext cx="216000" cy="1764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1552984" y="2188673"/>
            <a:ext cx="0" cy="342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059832" y="6135687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time</a:t>
            </a:r>
            <a:endParaRPr lang="en-GB" sz="2400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917386" y="6382715"/>
            <a:ext cx="432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80289" y="3220193"/>
                <a:ext cx="2164119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nl-NL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nl-NL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nl-NL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GB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l-NL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nl-NL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289" y="3220193"/>
                <a:ext cx="2164119" cy="64504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0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4483</TotalTime>
  <Words>583</Words>
  <Application>Microsoft Office PowerPoint</Application>
  <PresentationFormat>On-screen Show (4:3)</PresentationFormat>
  <Paragraphs>202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PMT simulation</vt:lpstr>
      <vt:lpstr>Introduction (1/2)</vt:lpstr>
      <vt:lpstr>Introduction (2/2)</vt:lpstr>
      <vt:lpstr>Transit time (1/1)</vt:lpstr>
      <vt:lpstr>Time over threshold (1/4)</vt:lpstr>
      <vt:lpstr>Time over threshold (2/4)</vt:lpstr>
      <vt:lpstr>Time over threshold (3/4)</vt:lpstr>
      <vt:lpstr>Time over threshold (4/4)</vt:lpstr>
      <vt:lpstr>Time slewing (1/1)</vt:lpstr>
      <vt:lpstr>Time slewing (2/2)</vt:lpstr>
      <vt:lpstr>PMT parameters (1/7)</vt:lpstr>
      <vt:lpstr>PMT parameters (2/7)</vt:lpstr>
      <vt:lpstr>PMT parameters (3/7)</vt:lpstr>
      <vt:lpstr>PMT parameters (4/7)</vt:lpstr>
      <vt:lpstr>PMT parameters (5/7)</vt:lpstr>
      <vt:lpstr>PMT parameters (6/7)</vt:lpstr>
      <vt:lpstr>PMT parameters (7/7)</vt:lpstr>
      <vt:lpstr>data – Monte Carlo (1/2)</vt:lpstr>
      <vt:lpstr>data – Monte Carlo (2/2)</vt:lpstr>
      <vt:lpstr>Time slewing correction (1/2)</vt:lpstr>
      <vt:lpstr>Time slewing correction (2/2)</vt:lpstr>
      <vt:lpstr>Status &amp; Outlook (1/2)</vt:lpstr>
      <vt:lpstr>Status &amp; Outlook (2/2)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Memorandum of Understanding KM3NeT Phase-1</dc:title>
  <dc:creator>mjg_2</dc:creator>
  <cp:lastModifiedBy>mjg</cp:lastModifiedBy>
  <cp:revision>1250</cp:revision>
  <dcterms:created xsi:type="dcterms:W3CDTF">2013-10-02T15:15:34Z</dcterms:created>
  <dcterms:modified xsi:type="dcterms:W3CDTF">2018-05-31T00:51:52Z</dcterms:modified>
</cp:coreProperties>
</file>