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65" r:id="rId5"/>
    <p:sldId id="268" r:id="rId6"/>
    <p:sldId id="266" r:id="rId7"/>
    <p:sldId id="259" r:id="rId8"/>
    <p:sldId id="267" r:id="rId9"/>
    <p:sldId id="261" r:id="rId10"/>
    <p:sldId id="263" r:id="rId11"/>
    <p:sldId id="262" r:id="rId12"/>
    <p:sldId id="269" r:id="rId13"/>
    <p:sldId id="270" r:id="rId14"/>
    <p:sldId id="271" r:id="rId15"/>
    <p:sldId id="272" r:id="rId16"/>
    <p:sldId id="273" r:id="rId17"/>
    <p:sldId id="274" r:id="rId18"/>
    <p:sldId id="26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84" autoAdjust="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D5065-7E15-4295-A007-0C5A6EB870E5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DBDB9-7531-4A6C-AAD0-3B49AF75C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DBDB9-7531-4A6C-AAD0-3B49AF75C5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2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92FDD-9960-482F-A7BB-C36D1B1A8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E702B-112C-421F-BBA4-A379E08B4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9EC77-46A0-4792-874E-5EF52D0A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0ADB-B066-42C1-A449-8D94FC111828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AFB7A-112B-4443-B409-E58B9B12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0DC27-4965-4D91-9AF9-7917776E8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1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940B4-A488-4A7B-B672-A91F2F7C2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C1C361-2869-4046-95CA-2305B7406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5D6A5-8517-4251-BABE-8E9B57AE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B8A4-5557-426F-9E1F-5C72F0C8A0A0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436E0-9B59-4ADD-B9B1-D4CA2B4B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6EB00-EE6E-4831-9CA7-8DF18530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3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14EC9-F3FE-4691-ABA4-63B4CC1D9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77667-F67F-451E-BE2C-446D4D76A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C17D1-969D-4FC3-9E87-4762ED1E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F567-915E-4501-8EF0-BE19DD68F4AD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37D8E-9688-4AFD-A1CB-06D37105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6A0C1-AC95-4E98-8BE5-1D75A919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76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B6D1-8580-4781-BE80-0D6725B1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A9321-73E1-4714-96E8-1EBD36A56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5DDD5-D707-418E-A639-32BFD67C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2554-09CA-492B-98AC-040B99F78C6F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C5280-61DC-4E48-A464-F11A61C3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51DA2-2EE7-4A1A-AC93-71F7F0D92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05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40F3-8D34-4DC7-B0A7-80348995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7F70E-C6B1-4C30-AEE4-0B3FA2BDB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9F7C4-0A12-41D4-AC05-9925CAD7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C435-84A1-4CBC-AF72-C781E6002E91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5DC03-0C63-4C40-AFB5-6864671D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48BE-90DC-413C-83A0-1A4C2801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4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6C312-4AF3-491B-90BE-9DB424D0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8AF3D-8C0A-46BB-AF8F-BF08BE7EF7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E946D-AD61-467C-8B74-9A2D137E3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0F3E1-6BAE-43EE-A081-D14BC37D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B137-1F72-4035-B7BF-0A2BAF8F4BFF}" type="datetime1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3673E-9451-4113-A302-5BA8ABA8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AE19-5CEF-447D-AE15-16DABB5F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2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A611-5E75-4604-98DA-B56A03B4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A6AE8-C12B-4892-A3B5-F0D0CA867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F458D-7FB6-4E9C-B7E5-0CB4E38A4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565E3-264C-4D4E-B8FE-709420917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7869B-724F-455E-89C1-3AEE50733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4D70D6-E55F-4AA9-82A7-FB5CBA9A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9F4E-2A15-4D48-8459-1B3C34D87AF9}" type="datetime1">
              <a:rPr lang="en-GB" smtClean="0"/>
              <a:t>11/03/2024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86556-B6F9-467E-A17F-9F32F3F2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767265-D11E-4664-9DA0-0919DED9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5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24B7-9462-4B8F-B156-09A4D8CC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1E665-6386-486F-B9D3-E0E71B59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5AF3-AFF4-496F-982F-12EC9966025B}" type="datetime1">
              <a:rPr lang="en-GB" smtClean="0"/>
              <a:t>11/03/2024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59AE0-4155-4E02-95BE-F0F6EB8D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F95C5-6D29-49FF-A2F7-3A12E4E4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6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B8DC1-9F83-419F-8D44-A1475DFF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871-1624-4DF1-91E1-A643E18E5752}" type="datetime1">
              <a:rPr lang="en-GB" smtClean="0"/>
              <a:t>11/03/2024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53D276-7466-4255-82F8-7A5AF0251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39CEE-5920-4E15-A507-71B76941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71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64EE-F821-4616-AD59-8F18D1C2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C3C4E-87FF-41B2-B373-08D1FDB97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0C48B-87FD-4D79-A1FE-A3527310E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D6EA7-E8C2-400D-8951-48861647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19C8-2CAE-4477-9CCD-3AB39BC71480}" type="datetime1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A22BA-72D7-4C3C-9B24-7283B295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9ABEA-8DEC-46D5-84DD-939C1A8AC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6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B2934-8B5E-4146-B93F-55CA4476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69DCA-C2B9-44C7-AA22-0074AA2B3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A24CF-B6A4-4F9D-BB5D-2C62BE34F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A4815-0605-4D1A-978D-36FD48DB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0CC2-0071-4AB0-AE30-FBD900C0625D}" type="datetime1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F68F4-ACFF-4A68-B8AA-D7BA72F73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114C4-7326-4F3D-9298-C97C8525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9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97CF9-48C4-4DF8-8BBA-259C59467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E461B-0A22-4431-9CFC-0E3052BB5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CD389-B41D-4AD3-A590-932761571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61354-7376-4FE9-97ED-600BBA2B0F55}" type="datetime1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029FD-924D-41E5-9B40-A9DB4376D4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504FD-AE72-489F-8F50-1F806CA29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00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D290C-0566-432C-8896-32EF4FCD5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8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3EE7-6828-4715-8546-DE6005F8F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Fitting ROOT histograms with </a:t>
            </a:r>
            <a:r>
              <a:rPr lang="en-GB" sz="4800" dirty="0" err="1">
                <a:solidFill>
                  <a:schemeClr val="bg1"/>
                </a:solidFill>
              </a:rPr>
              <a:t>Jpp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DE4213-A21D-4DE2-94D6-99668DD28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Maarten de Jong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161B2-3387-4791-93AF-BD00FEC3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746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60C9-13DD-40D4-A392-7D432DAE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(3/4)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C6F824-3640-4BBA-A9E0-036C5F6D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4B507E-FEAD-43FA-9179-BA98DCB20F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000" y="1800000"/>
            <a:ext cx="4724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05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DEB6EF-3E22-4F6C-8DB8-58094B39FDA4}"/>
              </a:ext>
            </a:extLst>
          </p:cNvPr>
          <p:cNvSpPr/>
          <p:nvPr/>
        </p:nvSpPr>
        <p:spPr>
          <a:xfrm>
            <a:off x="540000" y="1980000"/>
            <a:ext cx="10620000" cy="36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 err="1"/>
              <a:t>cout</a:t>
            </a:r>
            <a:r>
              <a:rPr lang="en-GB" sz="2000" spc="-100" dirty="0"/>
              <a:t> &lt;&lt; "chi2/NDF " &lt;&lt; FIXED(7,3) &lt;&lt; </a:t>
            </a:r>
            <a:r>
              <a:rPr lang="en-GB" sz="2000" u="sng" spc="-100" dirty="0"/>
              <a:t>result</a:t>
            </a:r>
            <a:r>
              <a:rPr lang="en-GB" sz="2000" spc="-100" dirty="0"/>
              <a:t>.getChi2() &lt;&lt; "/" &lt;&lt;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.getNDF</a:t>
            </a:r>
            <a:r>
              <a:rPr lang="en-GB" sz="2000" spc="-100" dirty="0"/>
              <a:t>() &lt;&lt;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 err="1"/>
              <a:t>cout</a:t>
            </a:r>
            <a:r>
              <a:rPr lang="en-GB" sz="2000" spc="-100" dirty="0"/>
              <a:t> &lt;&lt; "Number of iterations " &lt;&lt;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.numberOfIterations</a:t>
            </a:r>
            <a:r>
              <a:rPr lang="en-GB" sz="2000" spc="-100" dirty="0"/>
              <a:t> &lt;&lt;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US" sz="2000" spc="-100" dirty="0" err="1"/>
              <a:t>cout</a:t>
            </a:r>
            <a:r>
              <a:rPr lang="en-US" sz="2000" spc="-100" dirty="0"/>
              <a:t> &lt;&lt; "Elapsed time [us] " &lt;&lt; </a:t>
            </a:r>
            <a:r>
              <a:rPr lang="en-US" sz="2000" spc="-100" dirty="0" err="1"/>
              <a:t>setw</a:t>
            </a:r>
            <a:r>
              <a:rPr lang="en-US" sz="2000" spc="-100" dirty="0"/>
              <a:t>(8) &lt;&lt; chrono::</a:t>
            </a:r>
            <a:r>
              <a:rPr lang="en-US" sz="2000" spc="-100" dirty="0" err="1"/>
              <a:t>duration_cast</a:t>
            </a:r>
            <a:r>
              <a:rPr lang="en-US" sz="2000" spc="-100" dirty="0"/>
              <a:t>&lt;chrono::microseconds&gt;(t1 - t0).count() &lt;&lt; </a:t>
            </a:r>
            <a:r>
              <a:rPr lang="en-US" sz="2000" spc="-100" dirty="0" err="1"/>
              <a:t>endl</a:t>
            </a:r>
            <a:r>
              <a:rPr lang="en-US" sz="2000" spc="-100" dirty="0"/>
              <a:t>;</a:t>
            </a:r>
            <a:endParaRPr lang="en-GB" sz="2000" spc="-100" dirty="0"/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endParaRPr lang="en-GB" sz="2000" spc="-100" dirty="0"/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for (</a:t>
            </a:r>
            <a:r>
              <a:rPr lang="en-GB" sz="2000" spc="-100" dirty="0" err="1"/>
              <a:t>size_t</a:t>
            </a:r>
            <a:r>
              <a:rPr lang="en-GB" sz="2000" spc="-100" dirty="0"/>
              <a:t> </a:t>
            </a:r>
            <a:r>
              <a:rPr lang="en-GB" sz="2000" spc="-100" dirty="0" err="1"/>
              <a:t>i</a:t>
            </a:r>
            <a:r>
              <a:rPr lang="en-GB" sz="2000" spc="-100" dirty="0"/>
              <a:t> = 0; </a:t>
            </a:r>
            <a:r>
              <a:rPr lang="en-GB" sz="2000" spc="-100" dirty="0" err="1"/>
              <a:t>i</a:t>
            </a:r>
            <a:r>
              <a:rPr lang="en-GB" sz="2000" spc="-100" dirty="0"/>
              <a:t> !=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.getNumberOfParameters</a:t>
            </a:r>
            <a:r>
              <a:rPr lang="en-GB" sz="2000" spc="-100" dirty="0"/>
              <a:t>(); ++</a:t>
            </a:r>
            <a:r>
              <a:rPr lang="en-GB" sz="2000" spc="-100" dirty="0" err="1"/>
              <a:t>i</a:t>
            </a:r>
            <a:r>
              <a:rPr lang="en-GB" sz="2000" spc="-100" dirty="0"/>
              <a:t>) {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</a:t>
            </a:r>
            <a:r>
              <a:rPr lang="en-GB" sz="2000" spc="-100" dirty="0" err="1"/>
              <a:t>cout</a:t>
            </a:r>
            <a:r>
              <a:rPr lang="en-GB" sz="2000" spc="-100" dirty="0"/>
              <a:t>	&lt;&lt;  </a:t>
            </a:r>
            <a:r>
              <a:rPr lang="en-GB" sz="2000" spc="-100" dirty="0" err="1"/>
              <a:t>setw</a:t>
            </a:r>
            <a:r>
              <a:rPr lang="en-GB" sz="2000" spc="-100" dirty="0"/>
              <a:t>(2)	&lt;&lt;  </a:t>
            </a:r>
            <a:r>
              <a:rPr lang="en-GB" sz="2000" spc="-100" dirty="0" err="1"/>
              <a:t>i</a:t>
            </a:r>
            <a:r>
              <a:rPr lang="en-GB" sz="2000" spc="-100" dirty="0"/>
              <a:t>		&lt;&lt;  '   '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	&lt;&lt;  FIXED(15,9)	&lt;&lt; 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.getValue</a:t>
            </a:r>
            <a:r>
              <a:rPr lang="en-GB" sz="2000" spc="-100" dirty="0"/>
              <a:t>	(</a:t>
            </a:r>
            <a:r>
              <a:rPr lang="en-GB" sz="2000" spc="-100" dirty="0" err="1"/>
              <a:t>i</a:t>
            </a:r>
            <a:r>
              <a:rPr lang="en-GB" sz="2000" spc="-100" dirty="0"/>
              <a:t>)	&lt;&lt;  "  +/-  "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	&lt;&lt;  FIXED(15,9)	&lt;&lt; 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.getError</a:t>
            </a:r>
            <a:r>
              <a:rPr lang="en-GB" sz="2000" spc="-100" dirty="0"/>
              <a:t>	(</a:t>
            </a:r>
            <a:r>
              <a:rPr lang="en-GB" sz="2000" spc="-100" dirty="0" err="1"/>
              <a:t>i</a:t>
            </a:r>
            <a:r>
              <a:rPr lang="en-GB" sz="2000" spc="-100" dirty="0"/>
              <a:t>)	&lt;&lt; 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}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CC086B-2D44-4B0F-971E-114DE85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>
                <a:solidFill>
                  <a:schemeClr val="bg1"/>
                </a:solidFill>
              </a:rPr>
              <a:t> (4/4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619FC4-2664-4906-B8B6-D5C7F5CEC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11</a:t>
            </a:fld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87D813-09F2-4482-BD07-25B49D39113F}"/>
              </a:ext>
            </a:extLst>
          </p:cNvPr>
          <p:cNvSpPr/>
          <p:nvPr/>
        </p:nvSpPr>
        <p:spPr>
          <a:xfrm>
            <a:off x="6480000" y="4320000"/>
            <a:ext cx="5040000" cy="180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EE477D7-6E24-47BD-A731-B05BEC4B9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974" y="4431834"/>
            <a:ext cx="4816088" cy="155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2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71D5-943D-405D-960A-ACA5AE1E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JMathlib</a:t>
            </a:r>
            <a:r>
              <a:rPr lang="en-GB" dirty="0">
                <a:solidFill>
                  <a:schemeClr val="bg1"/>
                </a:solidFill>
              </a:rPr>
              <a:t> in 2D (1/1)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004815-1751-4459-BB43-AE299816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12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0C043-94B5-4B7A-AE85-F8060E30BF45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template&lt;class JF1_t, class JF2_t&gt;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 struct </a:t>
            </a:r>
            <a:r>
              <a:rPr lang="en-US" sz="2200" spc="-100" dirty="0" err="1"/>
              <a:t>JMul</a:t>
            </a:r>
            <a:r>
              <a:rPr lang="en-US" sz="2200" spc="-100" dirty="0"/>
              <a:t> :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</a:t>
            </a:r>
            <a:r>
              <a:rPr lang="en-US" sz="2200" spc="-100" dirty="0" err="1"/>
              <a:t>JMathlib</a:t>
            </a:r>
            <a:r>
              <a:rPr lang="en-US" sz="2200" spc="-100" dirty="0"/>
              <a:t>&lt; </a:t>
            </a:r>
            <a:r>
              <a:rPr lang="en-US" sz="2200" spc="-100" dirty="0" err="1"/>
              <a:t>JMul</a:t>
            </a:r>
            <a:r>
              <a:rPr lang="en-US" sz="2200" spc="-100" dirty="0"/>
              <a:t>&lt;JF1_t, JF2_t&gt; &gt;			//  arithmetic operations on 2D functions</a:t>
            </a:r>
            <a:br>
              <a:rPr lang="en-US" sz="2200" spc="-100" dirty="0"/>
            </a:br>
            <a:r>
              <a:rPr lang="en-US" sz="2200" spc="-100" dirty="0"/>
              <a:t>{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template&lt;class ...</a:t>
            </a:r>
            <a:r>
              <a:rPr lang="en-US" sz="2200" spc="-100" dirty="0" err="1"/>
              <a:t>Args</a:t>
            </a:r>
            <a:r>
              <a:rPr lang="en-US" sz="2200" spc="-100" dirty="0"/>
              <a:t>&gt;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</a:t>
            </a:r>
            <a:r>
              <a:rPr lang="en-US" sz="2200" spc="-100" dirty="0" err="1"/>
              <a:t>JMul</a:t>
            </a:r>
            <a:r>
              <a:rPr lang="en-US" sz="2200" spc="-100" dirty="0"/>
              <a:t>  </a:t>
            </a:r>
            <a:r>
              <a:rPr lang="en-US" sz="2200" spc="-100" dirty="0" err="1"/>
              <a:t>getGradient</a:t>
            </a:r>
            <a:r>
              <a:rPr lang="en-US" sz="2200" spc="-100" dirty="0"/>
              <a:t>(const </a:t>
            </a:r>
            <a:r>
              <a:rPr lang="en-US" sz="2200" spc="-100" dirty="0" err="1"/>
              <a:t>Args</a:t>
            </a:r>
            <a:r>
              <a:rPr lang="en-US" sz="2200" spc="-100" dirty="0"/>
              <a:t>&amp; ...</a:t>
            </a:r>
            <a:r>
              <a:rPr lang="en-US" sz="2200" spc="-100" dirty="0" err="1"/>
              <a:t>args</a:t>
            </a:r>
            <a:r>
              <a:rPr lang="en-US" sz="2200" spc="-100" dirty="0"/>
              <a:t>)		// variable argument list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{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&lt;JF1_t&amp;&gt;(gradient)	=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&lt;const JF1_t&amp;&gt;(*this).</a:t>
            </a:r>
            <a:r>
              <a:rPr lang="en-US" sz="2200" spc="-100" dirty="0" err="1"/>
              <a:t>getGradient</a:t>
            </a:r>
            <a:r>
              <a:rPr lang="en-US" sz="2200" spc="-100" dirty="0"/>
              <a:t>(</a:t>
            </a:r>
            <a:r>
              <a:rPr lang="en-US" sz="2200" spc="-100" dirty="0" err="1"/>
              <a:t>args</a:t>
            </a:r>
            <a:r>
              <a:rPr lang="en-US" sz="2200" spc="-100" dirty="0"/>
              <a:t>...);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&lt;JF1_t&amp;&gt;(gradient)	*=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&lt;const JF2_t&amp;&gt;(*this).</a:t>
            </a:r>
            <a:r>
              <a:rPr lang="en-US" sz="2200" spc="-100" dirty="0" err="1"/>
              <a:t>getValue</a:t>
            </a:r>
            <a:r>
              <a:rPr lang="en-US" sz="2200" spc="-100" dirty="0"/>
              <a:t>(</a:t>
            </a:r>
            <a:r>
              <a:rPr lang="en-US" sz="2200" spc="-100" dirty="0" err="1"/>
              <a:t>args</a:t>
            </a:r>
            <a:r>
              <a:rPr lang="en-US" sz="2200" spc="-100" dirty="0"/>
              <a:t>...);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	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&lt;JF2_t&amp;&gt;(gradient)	=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&lt;const JF2_t&amp;&gt;(*this).</a:t>
            </a:r>
            <a:r>
              <a:rPr lang="en-US" sz="2200" spc="-100" dirty="0" err="1"/>
              <a:t>getGradient</a:t>
            </a:r>
            <a:r>
              <a:rPr lang="en-US" sz="2200" spc="-100" dirty="0"/>
              <a:t>(</a:t>
            </a:r>
            <a:r>
              <a:rPr lang="en-US" sz="2200" spc="-100" dirty="0" err="1"/>
              <a:t>args</a:t>
            </a:r>
            <a:r>
              <a:rPr lang="en-US" sz="2200" spc="-100" dirty="0"/>
              <a:t>...);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 	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&lt;JF2_t&amp;&gt;(gradient)	*=	</a:t>
            </a:r>
            <a:r>
              <a:rPr lang="en-US" sz="2200" spc="-100" dirty="0" err="1"/>
              <a:t>static_cast</a:t>
            </a:r>
            <a:r>
              <a:rPr lang="en-US" sz="2200" spc="-100" dirty="0"/>
              <a:t>&lt;const JF1_t&amp;&gt;(*this).</a:t>
            </a:r>
            <a:r>
              <a:rPr lang="en-US" sz="2200" spc="-100" dirty="0" err="1"/>
              <a:t>getValue</a:t>
            </a:r>
            <a:r>
              <a:rPr lang="en-US" sz="2200" spc="-100" dirty="0"/>
              <a:t>(</a:t>
            </a:r>
            <a:r>
              <a:rPr lang="en-US" sz="2200" spc="-100" dirty="0" err="1"/>
              <a:t>args</a:t>
            </a:r>
            <a:r>
              <a:rPr lang="en-US" sz="2200" spc="-100" dirty="0"/>
              <a:t>...);</a:t>
            </a:r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endParaRPr lang="en-US" sz="2200" spc="-100" dirty="0"/>
          </a:p>
          <a:p>
            <a:pPr>
              <a:lnSpc>
                <a:spcPts val="2400"/>
              </a:lnSpc>
              <a:tabLst>
                <a:tab pos="358775" algn="l"/>
                <a:tab pos="804863" algn="l"/>
                <a:tab pos="4125913" algn="r"/>
                <a:tab pos="4310063" algn="l"/>
                <a:tab pos="5562600" algn="l"/>
              </a:tabLst>
            </a:pPr>
            <a:r>
              <a:rPr lang="en-US" sz="2200" spc="-100" dirty="0"/>
              <a:t> 		return gradient;</a:t>
            </a:r>
            <a:br>
              <a:rPr lang="en-US" sz="2200" spc="-100" dirty="0"/>
            </a:br>
            <a:r>
              <a:rPr lang="en-US" sz="2200" spc="-100" dirty="0"/>
              <a:t>	}</a:t>
            </a:r>
            <a:br>
              <a:rPr lang="en-US" sz="2200" spc="-100" dirty="0"/>
            </a:br>
            <a:r>
              <a:rPr lang="en-US" sz="2200" spc="-100" dirty="0"/>
              <a:t>};</a:t>
            </a:r>
          </a:p>
          <a:p>
            <a:pPr>
              <a:lnSpc>
                <a:spcPts val="2500"/>
              </a:lnSpc>
              <a:tabLst>
                <a:tab pos="358775" algn="l"/>
                <a:tab pos="719138" algn="l"/>
                <a:tab pos="1077913" algn="l"/>
                <a:tab pos="6183313" algn="l"/>
              </a:tabLst>
            </a:pPr>
            <a:endParaRPr lang="en-US" sz="2200" spc="-100" dirty="0"/>
          </a:p>
        </p:txBody>
      </p:sp>
    </p:spTree>
    <p:extLst>
      <p:ext uri="{BB962C8B-B14F-4D97-AF65-F5344CB8AC3E}">
        <p14:creationId xmlns:p14="http://schemas.microsoft.com/office/powerpoint/2010/main" val="2391581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483227-C764-4202-AD94-5FE7A1C30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JMathlib2D (1/1)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E9BF7-E57A-4FF3-AAE8-2E66B975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813C6D-C287-488B-8A32-23D00DB35CA2}"/>
              </a:ext>
            </a:extLst>
          </p:cNvPr>
          <p:cNvSpPr/>
          <p:nvPr/>
        </p:nvSpPr>
        <p:spPr>
          <a:xfrm>
            <a:off x="1080000" y="2880000"/>
            <a:ext cx="10080000" cy="21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9863138" algn="r"/>
              </a:tabLst>
            </a:pPr>
            <a:r>
              <a:rPr lang="en-GB" sz="2800" spc="-100" dirty="0"/>
              <a:t> auto f0  =  JGauss2X&lt;1&gt;(…) * JGauss2Y&lt;2&gt;(…) * JP0&lt;1&gt;(…)  +  JP0&lt;2&gt;(…);</a:t>
            </a:r>
          </a:p>
        </p:txBody>
      </p:sp>
    </p:spTree>
    <p:extLst>
      <p:ext uri="{BB962C8B-B14F-4D97-AF65-F5344CB8AC3E}">
        <p14:creationId xmlns:p14="http://schemas.microsoft.com/office/powerpoint/2010/main" val="2785474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1D04-367F-45FB-9BA2-2597B9C6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(1/4)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C48EF6-F2A3-430F-B378-AE200147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14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973AB3-77D7-4FDA-95F7-046974BCC7F3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template&lt;class </a:t>
            </a:r>
            <a:r>
              <a:rPr lang="en-GB" sz="2200" spc="-100" dirty="0" err="1"/>
              <a:t>JFs_t</a:t>
            </a:r>
            <a:r>
              <a:rPr lang="en-GB" sz="2200" spc="-100" dirty="0"/>
              <a:t>&gt;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class </a:t>
            </a:r>
            <a:r>
              <a:rPr lang="en-GB" sz="2200" spc="-100" dirty="0" err="1"/>
              <a:t>JRootfit</a:t>
            </a:r>
            <a:r>
              <a:rPr lang="en-GB" sz="2200" spc="-100" dirty="0"/>
              <a:t>: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public </a:t>
            </a:r>
            <a:r>
              <a:rPr lang="en-GB" sz="2200" spc="-100" dirty="0" err="1"/>
              <a:t>JGandalf</a:t>
            </a:r>
            <a:r>
              <a:rPr lang="en-GB" sz="2200" spc="-100" dirty="0"/>
              <a:t>&lt;</a:t>
            </a:r>
            <a:r>
              <a:rPr lang="en-GB" sz="2200" spc="-100" dirty="0" err="1"/>
              <a:t>JFs_t</a:t>
            </a:r>
            <a:r>
              <a:rPr lang="en-GB" sz="2200" spc="-100" dirty="0"/>
              <a:t>&gt;					//  Levenberg-Marquardt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{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</a:t>
            </a:r>
            <a:r>
              <a:rPr lang="en-GB" sz="2200" spc="-100" dirty="0" err="1"/>
              <a:t>JRootfit</a:t>
            </a:r>
            <a:r>
              <a:rPr lang="en-GB" sz="2200" spc="-100" dirty="0"/>
              <a:t> operator()(</a:t>
            </a:r>
            <a:r>
              <a:rPr lang="en-GB" sz="2200" spc="-100" dirty="0" err="1"/>
              <a:t>const</a:t>
            </a:r>
            <a:r>
              <a:rPr lang="en-GB" sz="2200" spc="-100" dirty="0"/>
              <a:t> TH2&amp;	h2,				//  input histogram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JFs_t</a:t>
            </a:r>
            <a:r>
              <a:rPr lang="en-GB" sz="2200" spc="-100" dirty="0"/>
              <a:t>&amp;	f2,				//  start value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T&amp;	type,				//  data type 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index_list</a:t>
            </a:r>
            <a:r>
              <a:rPr lang="en-GB" sz="2200" spc="-100" dirty="0"/>
              <a:t>&amp;	ls	=	</a:t>
            </a:r>
            <a:r>
              <a:rPr lang="en-GB" sz="2200" spc="-100" dirty="0" err="1"/>
              <a:t>index_list</a:t>
            </a:r>
            <a:r>
              <a:rPr lang="en-GB" sz="2200" spc="-100" dirty="0"/>
              <a:t>(),	//  fixed parameters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range_type</a:t>
            </a:r>
            <a:r>
              <a:rPr lang="en-GB" sz="2200" spc="-100" dirty="0"/>
              <a:t>&amp;	X 	=	</a:t>
            </a:r>
            <a:r>
              <a:rPr lang="en-GB" sz="2200" spc="-100" dirty="0" err="1"/>
              <a:t>range_type</a:t>
            </a:r>
            <a:r>
              <a:rPr lang="en-GB" sz="2200" spc="-100" dirty="0"/>
              <a:t>());	//  fit range</a:t>
            </a:r>
            <a:br>
              <a:rPr lang="en-GB" sz="2200" spc="-100" dirty="0"/>
            </a:b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range_type</a:t>
            </a:r>
            <a:r>
              <a:rPr lang="en-GB" sz="2200" spc="-100" dirty="0"/>
              <a:t>&amp;	Y 	=	</a:t>
            </a:r>
            <a:r>
              <a:rPr lang="en-GB" sz="2200" spc="-100" dirty="0" err="1"/>
              <a:t>range_type</a:t>
            </a:r>
            <a:r>
              <a:rPr lang="en-GB" sz="2200" spc="-100" dirty="0"/>
              <a:t>());	//  fit range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};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template&lt;class T, class </a:t>
            </a:r>
            <a:r>
              <a:rPr lang="en-GB" sz="2200" spc="-100" dirty="0" err="1"/>
              <a:t>JFs_t</a:t>
            </a:r>
            <a:r>
              <a:rPr lang="en-GB" sz="2200" spc="-100" dirty="0"/>
              <a:t>&gt;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inline  </a:t>
            </a:r>
            <a:r>
              <a:rPr lang="en-GB" sz="2200" spc="-100" dirty="0" err="1"/>
              <a:t>JRootfit</a:t>
            </a:r>
            <a:r>
              <a:rPr lang="en-GB" sz="2200" spc="-100" dirty="0"/>
              <a:t>&lt;</a:t>
            </a:r>
            <a:r>
              <a:rPr lang="en-GB" sz="2200" spc="-100" dirty="0" err="1"/>
              <a:t>JFs_t</a:t>
            </a:r>
            <a:r>
              <a:rPr lang="en-GB" sz="2200" spc="-100" dirty="0"/>
              <a:t>&gt;  Fit(…);					//  general fit function</a:t>
            </a:r>
          </a:p>
        </p:txBody>
      </p:sp>
    </p:spTree>
    <p:extLst>
      <p:ext uri="{BB962C8B-B14F-4D97-AF65-F5344CB8AC3E}">
        <p14:creationId xmlns:p14="http://schemas.microsoft.com/office/powerpoint/2010/main" val="3503659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FB72-132D-481D-9C0A-54093A81B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(2/4)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475432-4F77-4D00-BC4F-01080B35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15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31D0CB-D582-4C4C-894D-626AA8BC75B7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US" sz="2200" spc="-100" dirty="0"/>
              <a:t>TH2D h2("h2", NULL, </a:t>
            </a:r>
            <a:r>
              <a:rPr lang="en-US" sz="2200" spc="-100" dirty="0" err="1"/>
              <a:t>nx</a:t>
            </a:r>
            <a:r>
              <a:rPr lang="en-US" sz="2200" spc="-100" dirty="0"/>
              <a:t>, </a:t>
            </a:r>
            <a:r>
              <a:rPr lang="en-US" sz="2200" spc="-100" dirty="0" err="1"/>
              <a:t>xmin</a:t>
            </a:r>
            <a:r>
              <a:rPr lang="en-US" sz="2200" spc="-100" dirty="0"/>
              <a:t>, </a:t>
            </a:r>
            <a:r>
              <a:rPr lang="en-US" sz="2200" spc="-100" dirty="0" err="1"/>
              <a:t>xmax</a:t>
            </a:r>
            <a:r>
              <a:rPr lang="en-US" sz="2200" spc="-100" dirty="0"/>
              <a:t>, </a:t>
            </a:r>
            <a:r>
              <a:rPr lang="en-US" sz="2200" spc="-100" dirty="0" err="1"/>
              <a:t>ny</a:t>
            </a:r>
            <a:r>
              <a:rPr lang="en-US" sz="2200" spc="-100" dirty="0"/>
              <a:t>, </a:t>
            </a:r>
            <a:r>
              <a:rPr lang="en-US" sz="2200" spc="-100" dirty="0" err="1"/>
              <a:t>ymin</a:t>
            </a:r>
            <a:r>
              <a:rPr lang="en-US" sz="2200" spc="-100" dirty="0"/>
              <a:t>, </a:t>
            </a:r>
            <a:r>
              <a:rPr lang="en-US" sz="2200" spc="-100" dirty="0" err="1"/>
              <a:t>ymax</a:t>
            </a:r>
            <a:r>
              <a:rPr lang="en-US" sz="2200" spc="-100" dirty="0"/>
              <a:t>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br>
              <a:rPr lang="en-GB" spc="-100" dirty="0"/>
            </a:br>
            <a:r>
              <a:rPr lang="en-GB" spc="-100" dirty="0" err="1"/>
              <a:t>FillRandom</a:t>
            </a:r>
            <a:r>
              <a:rPr lang="en-GB" spc="-100" dirty="0"/>
              <a:t>(h2, f0, N);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x0	=	h2.GetMean(1);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</a:t>
            </a:r>
            <a:r>
              <a:rPr lang="en-GB" spc="-100" dirty="0" err="1"/>
              <a:t>xs</a:t>
            </a:r>
            <a:r>
              <a:rPr lang="en-GB" spc="-100" dirty="0"/>
              <a:t>	=	h2.GetStdDev(1) * 0.33;</a:t>
            </a:r>
            <a:br>
              <a:rPr lang="en-GB" spc="-100" dirty="0"/>
            </a:br>
            <a:r>
              <a:rPr lang="en-GB" spc="-100" dirty="0"/>
              <a:t>double y0	=	h2.GetMean(2);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</a:t>
            </a:r>
            <a:r>
              <a:rPr lang="en-GB" spc="-100" dirty="0" err="1"/>
              <a:t>ys</a:t>
            </a:r>
            <a:r>
              <a:rPr lang="en-GB" spc="-100" dirty="0"/>
              <a:t>	=	h2.GetStdDev(2) * 0.33;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signal	=	h2.GetMaximum();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background	=	h2.GetMinimum() + 0.1;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z="2200" spc="-100" dirty="0"/>
              <a:t>auto  </a:t>
            </a:r>
            <a:r>
              <a:rPr lang="en-GB" sz="2200" u="sng" spc="-100" dirty="0"/>
              <a:t>f2</a:t>
            </a:r>
            <a:r>
              <a:rPr lang="en-GB" sz="2200" spc="-100" dirty="0"/>
              <a:t>  =  JP0&lt;1&gt;(signal) * JGauss2X&lt;1&gt;(x0, </a:t>
            </a:r>
            <a:r>
              <a:rPr lang="en-GB" sz="2200" spc="-100" dirty="0" err="1"/>
              <a:t>xs</a:t>
            </a:r>
            <a:r>
              <a:rPr lang="en-GB" sz="2200" spc="-100" dirty="0"/>
              <a:t>) * JGauss2Y&lt;2&gt;(y0, </a:t>
            </a:r>
            <a:r>
              <a:rPr lang="en-GB" sz="2200" spc="-100" dirty="0" err="1"/>
              <a:t>ys</a:t>
            </a:r>
            <a:r>
              <a:rPr lang="en-GB" sz="2200" spc="-100" dirty="0"/>
              <a:t>)   +  JP0&lt;2&gt;(background);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US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US" sz="2200" spc="-100" dirty="0"/>
              <a:t>auto  </a:t>
            </a:r>
            <a:r>
              <a:rPr lang="en-US" sz="2200" u="sng" spc="-100" dirty="0"/>
              <a:t>result</a:t>
            </a:r>
            <a:r>
              <a:rPr lang="en-US" sz="2200" spc="-100" dirty="0"/>
              <a:t>   =   Fit&lt;</a:t>
            </a:r>
            <a:r>
              <a:rPr lang="en-US" sz="2200" spc="-100" dirty="0" err="1"/>
              <a:t>m_count</a:t>
            </a:r>
            <a:r>
              <a:rPr lang="en-US" sz="2200" spc="-100" dirty="0"/>
              <a:t>&gt;(</a:t>
            </a:r>
            <a:r>
              <a:rPr lang="en-US" sz="2200" u="sng" spc="-100" dirty="0"/>
              <a:t>h2</a:t>
            </a:r>
            <a:r>
              <a:rPr lang="en-US" sz="2200" spc="-100" dirty="0"/>
              <a:t> ,  </a:t>
            </a:r>
            <a:r>
              <a:rPr lang="en-US" sz="2200" u="sng" spc="-100" dirty="0"/>
              <a:t>f2 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, {} , </a:t>
            </a:r>
            <a:r>
              <a:rPr lang="en-US" sz="2200" spc="-100" dirty="0" err="1">
                <a:solidFill>
                  <a:schemeClr val="bg1">
                    <a:lumMod val="85000"/>
                  </a:schemeClr>
                </a:solidFill>
              </a:rPr>
              <a:t>range_type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(-3.5, +3.5), </a:t>
            </a:r>
            <a:r>
              <a:rPr lang="en-US" sz="2200" spc="-100" dirty="0" err="1">
                <a:solidFill>
                  <a:schemeClr val="bg1">
                    <a:lumMod val="85000"/>
                  </a:schemeClr>
                </a:solidFill>
              </a:rPr>
              <a:t>range_type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(-3.5, +3.5)</a:t>
            </a:r>
            <a:r>
              <a:rPr lang="en-US" sz="2200" spc="-100" dirty="0"/>
              <a:t>);</a:t>
            </a:r>
            <a:endParaRPr lang="en-GB" sz="2200" spc="-100" dirty="0"/>
          </a:p>
        </p:txBody>
      </p:sp>
    </p:spTree>
    <p:extLst>
      <p:ext uri="{BB962C8B-B14F-4D97-AF65-F5344CB8AC3E}">
        <p14:creationId xmlns:p14="http://schemas.microsoft.com/office/powerpoint/2010/main" val="4024909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60C9-13DD-40D4-A392-7D432DAE7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(3/4)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C6F824-3640-4BBA-A9E0-036C5F6D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21B4EC-0531-42F6-9DBF-45F61A77B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000" y="1800000"/>
            <a:ext cx="474345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55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DEB6EF-3E22-4F6C-8DB8-58094B39FDA4}"/>
              </a:ext>
            </a:extLst>
          </p:cNvPr>
          <p:cNvSpPr/>
          <p:nvPr/>
        </p:nvSpPr>
        <p:spPr>
          <a:xfrm>
            <a:off x="540000" y="1980000"/>
            <a:ext cx="10620000" cy="36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 err="1"/>
              <a:t>cout</a:t>
            </a:r>
            <a:r>
              <a:rPr lang="en-GB" sz="2000" spc="-100" dirty="0"/>
              <a:t> &lt;&lt; "chi2/NDF " &lt;&lt; FIXED(7,3) &lt;&lt; </a:t>
            </a:r>
            <a:r>
              <a:rPr lang="en-GB" sz="2000" u="sng" spc="-100" dirty="0"/>
              <a:t>result</a:t>
            </a:r>
            <a:r>
              <a:rPr lang="en-GB" sz="2000" spc="-100" dirty="0"/>
              <a:t>.getChi2() &lt;&lt; "/" &lt;&lt;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.getNDF</a:t>
            </a:r>
            <a:r>
              <a:rPr lang="en-GB" sz="2000" spc="-100" dirty="0"/>
              <a:t>() &lt;&lt;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 err="1"/>
              <a:t>cout</a:t>
            </a:r>
            <a:r>
              <a:rPr lang="en-GB" sz="2000" spc="-100" dirty="0"/>
              <a:t> &lt;&lt; "Number of iterations " &lt;&lt;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.numberOfIterations</a:t>
            </a:r>
            <a:r>
              <a:rPr lang="en-GB" sz="2000" spc="-100" dirty="0"/>
              <a:t> &lt;&lt;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US" sz="2000" spc="-100" dirty="0" err="1"/>
              <a:t>cout</a:t>
            </a:r>
            <a:r>
              <a:rPr lang="en-US" sz="2000" spc="-100" dirty="0"/>
              <a:t> &lt;&lt; "Elapsed time [us] " &lt;&lt; </a:t>
            </a:r>
            <a:r>
              <a:rPr lang="en-US" sz="2000" spc="-100" dirty="0" err="1"/>
              <a:t>setw</a:t>
            </a:r>
            <a:r>
              <a:rPr lang="en-US" sz="2000" spc="-100" dirty="0"/>
              <a:t>(8) &lt;&lt; chrono::</a:t>
            </a:r>
            <a:r>
              <a:rPr lang="en-US" sz="2000" spc="-100" dirty="0" err="1"/>
              <a:t>duration_cast</a:t>
            </a:r>
            <a:r>
              <a:rPr lang="en-US" sz="2000" spc="-100" dirty="0"/>
              <a:t>&lt;chrono::microseconds&gt;(t1 - t0).count() &lt;&lt; </a:t>
            </a:r>
            <a:r>
              <a:rPr lang="en-US" sz="2000" spc="-100" dirty="0" err="1"/>
              <a:t>endl</a:t>
            </a:r>
            <a:r>
              <a:rPr lang="en-US" sz="2000" spc="-100" dirty="0"/>
              <a:t>;</a:t>
            </a:r>
            <a:endParaRPr lang="en-GB" sz="2000" spc="-100" dirty="0"/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endParaRPr lang="en-GB" sz="2000" spc="-100" dirty="0"/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for (</a:t>
            </a:r>
            <a:r>
              <a:rPr lang="en-GB" sz="2000" spc="-100" dirty="0" err="1"/>
              <a:t>size_t</a:t>
            </a:r>
            <a:r>
              <a:rPr lang="en-GB" sz="2000" spc="-100" dirty="0"/>
              <a:t> </a:t>
            </a:r>
            <a:r>
              <a:rPr lang="en-GB" sz="2000" spc="-100" dirty="0" err="1"/>
              <a:t>i</a:t>
            </a:r>
            <a:r>
              <a:rPr lang="en-GB" sz="2000" spc="-100" dirty="0"/>
              <a:t> = 0; </a:t>
            </a:r>
            <a:r>
              <a:rPr lang="en-GB" sz="2000" spc="-100" dirty="0" err="1"/>
              <a:t>i</a:t>
            </a:r>
            <a:r>
              <a:rPr lang="en-GB" sz="2000" spc="-100" dirty="0"/>
              <a:t> !=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.getNumberOfParameters</a:t>
            </a:r>
            <a:r>
              <a:rPr lang="en-GB" sz="2000" spc="-100" dirty="0"/>
              <a:t>(); ++</a:t>
            </a:r>
            <a:r>
              <a:rPr lang="en-GB" sz="2000" spc="-100" dirty="0" err="1"/>
              <a:t>i</a:t>
            </a:r>
            <a:r>
              <a:rPr lang="en-GB" sz="2000" spc="-100" dirty="0"/>
              <a:t>) {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</a:t>
            </a:r>
            <a:r>
              <a:rPr lang="en-GB" sz="2000" spc="-100" dirty="0" err="1"/>
              <a:t>cout</a:t>
            </a:r>
            <a:r>
              <a:rPr lang="en-GB" sz="2000" spc="-100" dirty="0"/>
              <a:t>	&lt;&lt;  </a:t>
            </a:r>
            <a:r>
              <a:rPr lang="en-GB" sz="2000" spc="-100" dirty="0" err="1"/>
              <a:t>setw</a:t>
            </a:r>
            <a:r>
              <a:rPr lang="en-GB" sz="2000" spc="-100" dirty="0"/>
              <a:t>(2)	&lt;&lt;  </a:t>
            </a:r>
            <a:r>
              <a:rPr lang="en-GB" sz="2000" spc="-100" dirty="0" err="1"/>
              <a:t>i</a:t>
            </a:r>
            <a:r>
              <a:rPr lang="en-GB" sz="2000" spc="-100" dirty="0"/>
              <a:t>		&lt;&lt;  '   '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	&lt;&lt;  FIXED(15,9)	&lt;&lt; 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.getValue</a:t>
            </a:r>
            <a:r>
              <a:rPr lang="en-GB" sz="2000" spc="-100" dirty="0"/>
              <a:t>	(</a:t>
            </a:r>
            <a:r>
              <a:rPr lang="en-GB" sz="2000" spc="-100" dirty="0" err="1"/>
              <a:t>i</a:t>
            </a:r>
            <a:r>
              <a:rPr lang="en-GB" sz="2000" spc="-100" dirty="0"/>
              <a:t>)	&lt;&lt;  "  +/-  "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		&lt;&lt;  FIXED(15,9)	&lt;&lt;  </a:t>
            </a:r>
            <a:r>
              <a:rPr lang="en-GB" sz="2000" u="sng" spc="-100" dirty="0" err="1"/>
              <a:t>result</a:t>
            </a:r>
            <a:r>
              <a:rPr lang="en-GB" sz="2000" spc="-100" dirty="0" err="1"/>
              <a:t>.getError</a:t>
            </a:r>
            <a:r>
              <a:rPr lang="en-GB" sz="2000" spc="-100" dirty="0"/>
              <a:t>	(</a:t>
            </a:r>
            <a:r>
              <a:rPr lang="en-GB" sz="2000" spc="-100" dirty="0" err="1"/>
              <a:t>i</a:t>
            </a:r>
            <a:r>
              <a:rPr lang="en-GB" sz="2000" spc="-100" dirty="0"/>
              <a:t>)	&lt;&lt;  </a:t>
            </a:r>
            <a:r>
              <a:rPr lang="en-GB" sz="2000" spc="-100" dirty="0" err="1"/>
              <a:t>endl</a:t>
            </a:r>
            <a:r>
              <a:rPr lang="en-GB" sz="2000" spc="-100" dirty="0"/>
              <a:t>;</a:t>
            </a:r>
          </a:p>
          <a:p>
            <a:pPr>
              <a:lnSpc>
                <a:spcPts val="2500"/>
              </a:lnSpc>
              <a:tabLst>
                <a:tab pos="271463" algn="l"/>
                <a:tab pos="804863" algn="l"/>
                <a:tab pos="2328863" algn="l"/>
                <a:tab pos="4213225" algn="r"/>
                <a:tab pos="4397375" algn="l"/>
              </a:tabLst>
            </a:pPr>
            <a:r>
              <a:rPr lang="en-GB" sz="2000" spc="-100" dirty="0"/>
              <a:t>}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CC086B-2D44-4B0F-971E-114DE85E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>
                <a:solidFill>
                  <a:schemeClr val="bg1"/>
                </a:solidFill>
              </a:rPr>
              <a:t> (4/4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619FC4-2664-4906-B8B6-D5C7F5CEC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17</a:t>
            </a:fld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87D813-09F2-4482-BD07-25B49D39113F}"/>
              </a:ext>
            </a:extLst>
          </p:cNvPr>
          <p:cNvSpPr/>
          <p:nvPr/>
        </p:nvSpPr>
        <p:spPr>
          <a:xfrm>
            <a:off x="6480000" y="4320000"/>
            <a:ext cx="5040000" cy="2232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1AF5D9-BBB7-466F-8001-B0A125043B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774"/>
          <a:stretch/>
        </p:blipFill>
        <p:spPr>
          <a:xfrm>
            <a:off x="6591418" y="4451335"/>
            <a:ext cx="4805926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30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58E5A7-FA83-4C52-B601-30F65A9B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E842DA-6906-4CB9-8354-E4C5AAEE0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0000" cy="43513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It is possible to fit a function to a histogram without involving step sizes provided gradient of function is available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C++ compiler can be used to determine gradient of composite function from gradients of elementary functions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Functional interface to fit composite function to ROOT histogram works in 1D as well as 2D (and 3D)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595292-9D9A-4044-9297-371D4C92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13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051F8-2F4A-43C0-B218-6E6930CFD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ROOT and MINUIT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331EC0-2719-4852-92A3-FDD9D1734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sz="2400" dirty="0">
                    <a:solidFill>
                      <a:schemeClr val="bg1"/>
                    </a:solidFill>
                  </a:rPr>
                  <a:t>MINUIT requires step size for each parameter to be set </a:t>
                </a:r>
                <a:r>
                  <a:rPr lang="en-GB" sz="2400" i="1" dirty="0">
                    <a:solidFill>
                      <a:schemeClr val="bg1"/>
                    </a:solidFill>
                  </a:rPr>
                  <a:t>a priori </a:t>
                </a:r>
                <a:r>
                  <a:rPr lang="en-GB" sz="2400" dirty="0">
                    <a:solidFill>
                      <a:schemeClr val="bg1"/>
                    </a:solidFill>
                  </a:rPr>
                  <a:t>by user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sz="2400" dirty="0">
                    <a:solidFill>
                      <a:schemeClr val="bg1"/>
                    </a:solidFill>
                  </a:rPr>
                  <a:t>if not provided, ROOT guesses step size</a:t>
                </a:r>
                <a:br>
                  <a:rPr lang="en-GB" sz="2400" dirty="0">
                    <a:solidFill>
                      <a:schemeClr val="bg1"/>
                    </a:solidFill>
                  </a:rPr>
                </a:b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400" dirty="0">
                    <a:solidFill>
                      <a:schemeClr val="bg1"/>
                    </a:solidFill>
                  </a:rPr>
                  <a:t> guessed value changed from ROOT version 6.22 (</a:t>
                </a:r>
                <a:r>
                  <a:rPr lang="en-GB" sz="2400" dirty="0" err="1">
                    <a:solidFill>
                      <a:schemeClr val="bg1"/>
                    </a:solidFill>
                  </a:rPr>
                  <a:t>minuit</a:t>
                </a:r>
                <a:r>
                  <a:rPr lang="en-GB" sz="2400" dirty="0">
                    <a:solidFill>
                      <a:schemeClr val="bg1"/>
                    </a:solidFill>
                  </a:rPr>
                  <a:t>) to 6.30 (minuit2)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GB" sz="2400" dirty="0">
                    <a:solidFill>
                      <a:schemeClr val="bg1">
                        <a:lumMod val="85000"/>
                      </a:schemeClr>
                    </a:solidFill>
                  </a:rPr>
                  <a:t>ROOT uses same internal data for step sizes and errors</a:t>
                </a:r>
                <a:br>
                  <a:rPr lang="en-GB" sz="2400" dirty="0">
                    <a:solidFill>
                      <a:schemeClr val="bg1">
                        <a:lumMod val="85000"/>
                      </a:schemeClr>
                    </a:solidFill>
                  </a:rPr>
                </a:b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bg1">
                            <a:lumMod val="8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sz="2400" dirty="0">
                    <a:solidFill>
                      <a:schemeClr val="bg1">
                        <a:lumMod val="85000"/>
                      </a:schemeClr>
                    </a:solidFill>
                  </a:rPr>
                  <a:t> result depends on history (if same fit function is used)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331EC0-2719-4852-92A3-FDD9D1734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793E1-C896-495B-8D46-FAB5470B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347961-2293-4B46-B6A5-B36B1019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Alternative</a:t>
            </a:r>
            <a:r>
              <a:rPr lang="en-GB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48CE6-01DA-4806-913B-7F205688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3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1AD57E-CA3E-424C-99FE-EDFAACDD53C7}"/>
                  </a:ext>
                </a:extLst>
              </p:cNvPr>
              <p:cNvSpPr txBox="1"/>
              <p:nvPr/>
            </p:nvSpPr>
            <p:spPr>
              <a:xfrm>
                <a:off x="672316" y="2754431"/>
                <a:ext cx="10549298" cy="834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GB" sz="4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4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</m:d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4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GB" sz="40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40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∆</m:t>
                      </m:r>
                      <m:acc>
                        <m:accPr>
                          <m:chr m:val="̅"/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n-GB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GB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box>
                        <m:box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40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40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∆</m:t>
                      </m:r>
                      <m:acc>
                        <m:accPr>
                          <m:chr m:val="̅"/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1AD57E-CA3E-424C-99FE-EDFAACDD5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16" y="2754431"/>
                <a:ext cx="10549298" cy="8349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52162FD-6D3C-4851-A200-CCD0D5538DA4}"/>
                  </a:ext>
                </a:extLst>
              </p:cNvPr>
              <p:cNvSpPr/>
              <p:nvPr/>
            </p:nvSpPr>
            <p:spPr>
              <a:xfrm>
                <a:off x="3960000" y="4500000"/>
                <a:ext cx="4320000" cy="1800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tabLst>
                    <a:tab pos="446088" algn="l"/>
                    <a:tab pos="990600" algn="ctr"/>
                    <a:tab pos="1436688" algn="l"/>
                  </a:tabLst>
                </a:pPr>
                <a:r>
                  <a:rPr lang="en-GB" sz="32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  vector</a:t>
                </a:r>
              </a:p>
              <a:p>
                <a:pPr>
                  <a:tabLst>
                    <a:tab pos="446088" algn="l"/>
                    <a:tab pos="990600" algn="ctr"/>
                    <a:tab pos="1436688" algn="l"/>
                  </a:tabLst>
                </a:pPr>
                <a:r>
                  <a:rPr lang="en-GB" sz="3200" b="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32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3200" dirty="0">
                    <a:solidFill>
                      <a:schemeClr val="bg1"/>
                    </a:solidFill>
                  </a:rPr>
                  <a:t>  matrix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52162FD-6D3C-4851-A200-CCD0D5538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4500000"/>
                <a:ext cx="4320000" cy="180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38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A1991-4E9A-49EB-B1BF-B009991F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Alternative</a:t>
            </a:r>
            <a:r>
              <a:rPr lang="en-GB" dirty="0">
                <a:solidFill>
                  <a:schemeClr val="bg1"/>
                </a:solidFill>
              </a:rPr>
              <a:t> (2/3)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8E941A-8F51-45CE-9C4A-EFD8145E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4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2F19E32-6F60-4CB0-8AE6-BE52F7C018CB}"/>
                  </a:ext>
                </a:extLst>
              </p:cNvPr>
              <p:cNvSpPr/>
              <p:nvPr/>
            </p:nvSpPr>
            <p:spPr>
              <a:xfrm>
                <a:off x="3600000" y="4140000"/>
                <a:ext cx="5400000" cy="2160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rIns="288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GB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lang="en-GB" sz="2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6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6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26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26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GB" sz="26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GB" sz="2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GB" sz="26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GB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26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GB" sz="2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GB" sz="26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sSup>
                        <m:sSupPr>
                          <m:ctrlP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m:rPr>
                          <m:aln/>
                        </m:rPr>
                        <a:rPr lang="en-GB" sz="2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6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6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GB" sz="26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en-GB" sz="2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2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GB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2F19E32-6F60-4CB0-8AE6-BE52F7C018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4140000"/>
                <a:ext cx="5400000" cy="216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33F4D7-370A-4019-B520-AE74389854C3}"/>
                  </a:ext>
                </a:extLst>
              </p:cNvPr>
              <p:cNvSpPr txBox="1"/>
              <p:nvPr/>
            </p:nvSpPr>
            <p:spPr>
              <a:xfrm>
                <a:off x="4342097" y="2714509"/>
                <a:ext cx="3981603" cy="7144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acc>
                        <m:accPr>
                          <m:chr m:val="̅"/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≡− 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D33F4D7-370A-4019-B520-AE7438985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097" y="2714509"/>
                <a:ext cx="3981603" cy="7144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9481B9-7EB8-432C-BA45-66D25EE15FAF}"/>
              </a:ext>
            </a:extLst>
          </p:cNvPr>
          <p:cNvCxnSpPr/>
          <p:nvPr/>
        </p:nvCxnSpPr>
        <p:spPr>
          <a:xfrm>
            <a:off x="360000" y="648000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0D2C563-B84E-4C03-98C8-FA61E73218CF}"/>
              </a:ext>
            </a:extLst>
          </p:cNvPr>
          <p:cNvSpPr txBox="1"/>
          <p:nvPr/>
        </p:nvSpPr>
        <p:spPr>
          <a:xfrm>
            <a:off x="360000" y="6480000"/>
            <a:ext cx="1167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See e.g. Numerical Recipes in C++, W.H. Press, S.A. </a:t>
            </a:r>
            <a:r>
              <a:rPr lang="en-GB" dirty="0" err="1">
                <a:solidFill>
                  <a:schemeClr val="bg1"/>
                </a:solidFill>
              </a:rPr>
              <a:t>Teukolsky</a:t>
            </a:r>
            <a:r>
              <a:rPr lang="en-GB" dirty="0">
                <a:solidFill>
                  <a:schemeClr val="bg1"/>
                </a:solidFill>
              </a:rPr>
              <a:t>, W.T. </a:t>
            </a:r>
            <a:r>
              <a:rPr lang="en-GB" dirty="0" err="1">
                <a:solidFill>
                  <a:schemeClr val="bg1"/>
                </a:solidFill>
              </a:rPr>
              <a:t>Vetterling</a:t>
            </a:r>
            <a:r>
              <a:rPr lang="en-GB" dirty="0">
                <a:solidFill>
                  <a:schemeClr val="bg1"/>
                </a:solidFill>
              </a:rPr>
              <a:t> and B.P. Flannery, Cambridge University Press.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18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2FC962E-62C0-4E19-A481-64C56165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Alternative</a:t>
            </a:r>
            <a:r>
              <a:rPr lang="en-GB" dirty="0">
                <a:solidFill>
                  <a:schemeClr val="bg1"/>
                </a:solidFill>
              </a:rPr>
              <a:t> (3/3)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F98D16-882F-4628-BFB0-5B195EFA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110E266-1CDF-423C-BEB5-7014BB857885}"/>
                  </a:ext>
                </a:extLst>
              </p:cNvPr>
              <p:cNvSpPr/>
              <p:nvPr/>
            </p:nvSpPr>
            <p:spPr>
              <a:xfrm>
                <a:off x="2651394" y="4860000"/>
                <a:ext cx="7200000" cy="1440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bg1"/>
                    </a:solidFill>
                  </a:rPr>
                  <a:t>Need derivative of function value </a:t>
                </a:r>
                <a:br>
                  <a:rPr lang="en-GB" sz="2800" dirty="0">
                    <a:solidFill>
                      <a:schemeClr val="bg1"/>
                    </a:solidFill>
                  </a:rPr>
                </a:br>
                <a:r>
                  <a:rPr lang="en-GB" sz="2800" dirty="0">
                    <a:solidFill>
                      <a:schemeClr val="bg1"/>
                    </a:solidFill>
                  </a:rPr>
                  <a:t>to parameters (a.k.a. gradient of function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m:rPr>
                        <m:sty m:val="p"/>
                      </m:rPr>
                      <a:rPr lang="en-GB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GB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800" dirty="0">
                    <a:solidFill>
                      <a:schemeClr val="bg1"/>
                    </a:solidFill>
                  </a:rPr>
                  <a:t>)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110E266-1CDF-423C-BEB5-7014BB8578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394" y="4860000"/>
                <a:ext cx="7200000" cy="1440000"/>
              </a:xfrm>
              <a:prstGeom prst="rect">
                <a:avLst/>
              </a:prstGeom>
              <a:blipFill>
                <a:blip r:embed="rId2"/>
                <a:stretch>
                  <a:fillRect l="-1014" r="-84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BD14E41-3A79-4E71-8DC7-20D37DAF997C}"/>
                  </a:ext>
                </a:extLst>
              </p:cNvPr>
              <p:cNvSpPr txBox="1"/>
              <p:nvPr/>
            </p:nvSpPr>
            <p:spPr>
              <a:xfrm>
                <a:off x="3331029" y="2714400"/>
                <a:ext cx="5778120" cy="1193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BD14E41-3A79-4E71-8DC7-20D37DAF9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1029" y="2714400"/>
                <a:ext cx="5778120" cy="11937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34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71D5-943D-405D-960A-ACA5AE1E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JMathlib</a:t>
            </a:r>
            <a:r>
              <a:rPr lang="en-GB">
                <a:solidFill>
                  <a:schemeClr val="bg1"/>
                </a:solidFill>
              </a:rPr>
              <a:t> (1/2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004815-1751-4459-BB43-AE299816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6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0C043-94B5-4B7A-AE85-F8060E30BF45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endParaRPr lang="en-US" sz="2200" spc="-100" dirty="0"/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endParaRPr lang="en-US" sz="2200" spc="-100" dirty="0"/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/>
              <a:t>template&lt;int </a:t>
            </a:r>
            <a:r>
              <a:rPr lang="en-US" sz="2200" spc="-100" dirty="0" err="1"/>
              <a:t>ID_t</a:t>
            </a:r>
            <a:r>
              <a:rPr lang="en-US" sz="2200" spc="-100" dirty="0"/>
              <a:t>, </a:t>
            </a:r>
            <a:r>
              <a:rPr lang="en-US" sz="2200" spc="-100" dirty="0" err="1"/>
              <a:t>size_t</a:t>
            </a:r>
            <a:r>
              <a:rPr lang="en-US" sz="2200" spc="-100" dirty="0"/>
              <a:t> N&gt;</a:t>
            </a:r>
            <a:br>
              <a:rPr lang="en-US" sz="2200" spc="-100" dirty="0"/>
            </a:br>
            <a:r>
              <a:rPr lang="en-US" sz="2200" spc="-100" dirty="0"/>
              <a:t>struct </a:t>
            </a:r>
            <a:r>
              <a:rPr lang="en-US" sz="2200" spc="-100" dirty="0" err="1"/>
              <a:t>JPolynome</a:t>
            </a:r>
            <a:r>
              <a:rPr lang="en-US" sz="2200" spc="-100" dirty="0"/>
              <a:t> :</a:t>
            </a:r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/>
              <a:t>	</a:t>
            </a:r>
            <a:r>
              <a:rPr lang="en-US" sz="2200" spc="-100" dirty="0" err="1"/>
              <a:t>JMathlib</a:t>
            </a:r>
            <a:r>
              <a:rPr lang="en-US" sz="2200" spc="-100" dirty="0"/>
              <a:t>&lt;</a:t>
            </a:r>
            <a:r>
              <a:rPr lang="en-US" sz="2200" spc="-100" dirty="0" err="1"/>
              <a:t>JPolynome</a:t>
            </a:r>
            <a:r>
              <a:rPr lang="en-US" sz="2200" spc="-100" dirty="0"/>
              <a:t>&gt;	//  arithmetic operations on functions</a:t>
            </a:r>
            <a:br>
              <a:rPr lang="en-US" sz="2200" spc="-100" dirty="0"/>
            </a:br>
            <a:r>
              <a:rPr lang="en-US" sz="2200" spc="-100" dirty="0"/>
              <a:t>{</a:t>
            </a:r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/>
              <a:t>	double  </a:t>
            </a:r>
            <a:r>
              <a:rPr lang="en-US" sz="2200" spc="-100" dirty="0" err="1"/>
              <a:t>getValue</a:t>
            </a:r>
            <a:r>
              <a:rPr lang="en-US" sz="2200" spc="-100" dirty="0"/>
              <a:t>(double x);	//  function value</a:t>
            </a:r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	double  </a:t>
            </a:r>
            <a:r>
              <a:rPr lang="en-US" sz="2200" spc="-100" dirty="0" err="1">
                <a:solidFill>
                  <a:schemeClr val="bg1">
                    <a:lumMod val="85000"/>
                  </a:schemeClr>
                </a:solidFill>
              </a:rPr>
              <a:t>getDerivative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(double x);	//  derivative value</a:t>
            </a:r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/>
              <a:t>	</a:t>
            </a:r>
            <a:r>
              <a:rPr lang="en-US" sz="2200" spc="-100" dirty="0" err="1"/>
              <a:t>JPolynome</a:t>
            </a:r>
            <a:r>
              <a:rPr lang="en-US" sz="2200" spc="-100" dirty="0"/>
              <a:t>  </a:t>
            </a:r>
            <a:r>
              <a:rPr lang="fr-FR" sz="2200" spc="-100" dirty="0" err="1"/>
              <a:t>getGradient</a:t>
            </a:r>
            <a:r>
              <a:rPr lang="fr-FR" sz="2200" spc="-100" dirty="0"/>
              <a:t>(double x);	//  gradient</a:t>
            </a:r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endParaRPr lang="en-US" sz="2200" spc="-100" dirty="0"/>
          </a:p>
          <a:p>
            <a:pPr>
              <a:lnSpc>
                <a:spcPts val="2800"/>
              </a:lnSpc>
              <a:tabLst>
                <a:tab pos="358775" algn="l"/>
                <a:tab pos="6008688" algn="l"/>
              </a:tabLst>
            </a:pPr>
            <a:r>
              <a:rPr lang="en-US" sz="2200" spc="-100" dirty="0"/>
              <a:t>	static const </a:t>
            </a:r>
            <a:r>
              <a:rPr lang="en-US" sz="2200" spc="-100" dirty="0" err="1"/>
              <a:t>parameter_list</a:t>
            </a:r>
            <a:r>
              <a:rPr lang="en-US" sz="2200" spc="-100" dirty="0"/>
              <a:t>&lt;</a:t>
            </a:r>
            <a:r>
              <a:rPr lang="en-US" sz="2200" spc="-100" dirty="0" err="1"/>
              <a:t>JPolynome</a:t>
            </a:r>
            <a:r>
              <a:rPr lang="en-US" sz="2200" spc="-100" dirty="0"/>
              <a:t>&gt; parameters;	//  internal parameters</a:t>
            </a:r>
            <a:br>
              <a:rPr lang="en-US" sz="2200" spc="-100" dirty="0"/>
            </a:br>
            <a:r>
              <a:rPr lang="en-US" sz="2200" spc="-100" dirty="0"/>
              <a:t>};</a:t>
            </a:r>
          </a:p>
          <a:p>
            <a:pPr>
              <a:lnSpc>
                <a:spcPts val="2500"/>
              </a:lnSpc>
              <a:tabLst>
                <a:tab pos="358775" algn="l"/>
                <a:tab pos="5475288" algn="l"/>
              </a:tabLst>
            </a:pPr>
            <a:endParaRPr lang="en-US" sz="2200" spc="-100" dirty="0"/>
          </a:p>
          <a:p>
            <a:pPr>
              <a:lnSpc>
                <a:spcPts val="2500"/>
              </a:lnSpc>
              <a:tabLst>
                <a:tab pos="358775" algn="l"/>
                <a:tab pos="719138" algn="l"/>
                <a:tab pos="1077913" algn="l"/>
                <a:tab pos="6183313" algn="l"/>
              </a:tabLst>
            </a:pPr>
            <a:endParaRPr lang="en-US" sz="2200" spc="-1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F462770-00B8-4128-A636-6C2279144374}"/>
              </a:ext>
            </a:extLst>
          </p:cNvPr>
          <p:cNvCxnSpPr>
            <a:cxnSpLocks/>
          </p:cNvCxnSpPr>
          <p:nvPr/>
        </p:nvCxnSpPr>
        <p:spPr>
          <a:xfrm flipV="1">
            <a:off x="3900518" y="2236971"/>
            <a:ext cx="312255" cy="288000"/>
          </a:xfrm>
          <a:prstGeom prst="line">
            <a:avLst/>
          </a:prstGeom>
          <a:ln w="9525"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E90A1E-8769-41F9-AEBE-16872F4F4170}"/>
              </a:ext>
            </a:extLst>
          </p:cNvPr>
          <p:cNvSpPr txBox="1"/>
          <p:nvPr/>
        </p:nvSpPr>
        <p:spPr>
          <a:xfrm>
            <a:off x="1179552" y="1885206"/>
            <a:ext cx="10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identifier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D4DE6F-0309-4A1D-B24F-D18BBB19A6CB}"/>
              </a:ext>
            </a:extLst>
          </p:cNvPr>
          <p:cNvCxnSpPr>
            <a:cxnSpLocks/>
          </p:cNvCxnSpPr>
          <p:nvPr/>
        </p:nvCxnSpPr>
        <p:spPr>
          <a:xfrm flipH="1" flipV="1">
            <a:off x="2188036" y="2236971"/>
            <a:ext cx="335659" cy="288000"/>
          </a:xfrm>
          <a:prstGeom prst="line">
            <a:avLst/>
          </a:prstGeom>
          <a:ln w="9525"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98D37B5-685C-4025-AE57-4CA859AAE239}"/>
              </a:ext>
            </a:extLst>
          </p:cNvPr>
          <p:cNvSpPr txBox="1"/>
          <p:nvPr/>
        </p:nvSpPr>
        <p:spPr>
          <a:xfrm>
            <a:off x="4187218" y="1885206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degree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C928E78-9767-46C0-979B-A9496ACEB82A}"/>
              </a:ext>
            </a:extLst>
          </p:cNvPr>
          <p:cNvSpPr/>
          <p:nvPr/>
        </p:nvSpPr>
        <p:spPr>
          <a:xfrm>
            <a:off x="991568" y="3233057"/>
            <a:ext cx="771917" cy="1589314"/>
          </a:xfrm>
          <a:custGeom>
            <a:avLst/>
            <a:gdLst>
              <a:gd name="connsiteX0" fmla="*/ 380812 w 750926"/>
              <a:gd name="connsiteY0" fmla="*/ 1589314 h 1589314"/>
              <a:gd name="connsiteX1" fmla="*/ 10697 w 750926"/>
              <a:gd name="connsiteY1" fmla="*/ 533400 h 1589314"/>
              <a:gd name="connsiteX2" fmla="*/ 750926 w 750926"/>
              <a:gd name="connsiteY2" fmla="*/ 0 h 1589314"/>
              <a:gd name="connsiteX0" fmla="*/ 401803 w 771917"/>
              <a:gd name="connsiteY0" fmla="*/ 1589314 h 1589314"/>
              <a:gd name="connsiteX1" fmla="*/ 9917 w 771917"/>
              <a:gd name="connsiteY1" fmla="*/ 402771 h 1589314"/>
              <a:gd name="connsiteX2" fmla="*/ 771917 w 771917"/>
              <a:gd name="connsiteY2" fmla="*/ 0 h 158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1917" h="1589314">
                <a:moveTo>
                  <a:pt x="401803" y="1589314"/>
                </a:moveTo>
                <a:cubicBezTo>
                  <a:pt x="185902" y="1193800"/>
                  <a:pt x="-51769" y="667657"/>
                  <a:pt x="9917" y="402771"/>
                </a:cubicBezTo>
                <a:cubicBezTo>
                  <a:pt x="71603" y="137885"/>
                  <a:pt x="432645" y="134257"/>
                  <a:pt x="771917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35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483227-C764-4202-AD94-5FE7A1C30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JMathlib</a:t>
            </a:r>
            <a:r>
              <a:rPr lang="en-GB" dirty="0">
                <a:solidFill>
                  <a:schemeClr val="bg1"/>
                </a:solidFill>
              </a:rPr>
              <a:t>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E9BF7-E57A-4FF3-AAE8-2E66B975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7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813C6D-C287-488B-8A32-23D00DB35CA2}"/>
              </a:ext>
            </a:extLst>
          </p:cNvPr>
          <p:cNvSpPr/>
          <p:nvPr/>
        </p:nvSpPr>
        <p:spPr>
          <a:xfrm>
            <a:off x="1800000" y="2880000"/>
            <a:ext cx="8640000" cy="21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spc="-100" dirty="0"/>
              <a:t>auto  f0   =   JP0&lt;1&gt;(…) * </a:t>
            </a:r>
            <a:r>
              <a:rPr lang="en-GB" sz="2800" spc="-100" dirty="0" err="1"/>
              <a:t>JGauss</a:t>
            </a:r>
            <a:r>
              <a:rPr lang="en-GB" sz="2800" spc="-100" dirty="0"/>
              <a:t>&lt;1&gt;(…)  +  JP0&lt;2&gt;(…);</a:t>
            </a:r>
          </a:p>
        </p:txBody>
      </p:sp>
    </p:spTree>
    <p:extLst>
      <p:ext uri="{BB962C8B-B14F-4D97-AF65-F5344CB8AC3E}">
        <p14:creationId xmlns:p14="http://schemas.microsoft.com/office/powerpoint/2010/main" val="26539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1D04-367F-45FB-9BA2-2597B9C6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(1/4)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C48EF6-F2A3-430F-B378-AE200147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8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973AB3-77D7-4FDA-95F7-046974BCC7F3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template&lt;class JF1_t&gt;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class </a:t>
            </a:r>
            <a:r>
              <a:rPr lang="en-GB" sz="2200" spc="-100" dirty="0" err="1"/>
              <a:t>JRootfit</a:t>
            </a:r>
            <a:r>
              <a:rPr lang="en-GB" sz="2200" spc="-100" dirty="0"/>
              <a:t>: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public </a:t>
            </a:r>
            <a:r>
              <a:rPr lang="en-GB" sz="2200" spc="-100" dirty="0" err="1"/>
              <a:t>JGandalf</a:t>
            </a:r>
            <a:r>
              <a:rPr lang="en-GB" sz="2200" spc="-100" dirty="0"/>
              <a:t>&lt;JF1_t&gt;					//  Levenberg-Marquardt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{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</a:t>
            </a:r>
            <a:r>
              <a:rPr lang="en-GB" sz="2200" spc="-100" dirty="0" err="1"/>
              <a:t>JRootfit</a:t>
            </a:r>
            <a:r>
              <a:rPr lang="en-GB" sz="2200" spc="-100" dirty="0"/>
              <a:t> operator()(</a:t>
            </a:r>
            <a:r>
              <a:rPr lang="en-GB" sz="2200" spc="-100" dirty="0" err="1"/>
              <a:t>const</a:t>
            </a:r>
            <a:r>
              <a:rPr lang="en-GB" sz="2200" spc="-100" dirty="0"/>
              <a:t> TH1&amp;	h1,				//  input histogram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		</a:t>
            </a:r>
            <a:r>
              <a:rPr lang="en-GB" sz="2200" spc="-100" dirty="0" err="1"/>
              <a:t>const</a:t>
            </a:r>
            <a:r>
              <a:rPr lang="en-GB" sz="2200" spc="-100" dirty="0"/>
              <a:t> JF1_t&amp;	f1,				//  start value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T&amp;	type,				//  data type 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index_list</a:t>
            </a:r>
            <a:r>
              <a:rPr lang="en-GB" sz="2200" spc="-100" dirty="0"/>
              <a:t>&amp;	ls	=	</a:t>
            </a:r>
            <a:r>
              <a:rPr lang="en-GB" sz="2200" spc="-100" dirty="0" err="1"/>
              <a:t>index_list</a:t>
            </a:r>
            <a:r>
              <a:rPr lang="en-GB" sz="2200" spc="-100" dirty="0"/>
              <a:t>(),	//  fixed parameters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		</a:t>
            </a:r>
            <a:r>
              <a:rPr lang="en-GB" sz="2200" spc="-100" dirty="0" err="1"/>
              <a:t>const</a:t>
            </a:r>
            <a:r>
              <a:rPr lang="en-GB" sz="2200" spc="-100" dirty="0"/>
              <a:t> </a:t>
            </a:r>
            <a:r>
              <a:rPr lang="en-GB" sz="2200" spc="-100" dirty="0" err="1"/>
              <a:t>range_type</a:t>
            </a:r>
            <a:r>
              <a:rPr lang="en-GB" sz="2200" spc="-100" dirty="0"/>
              <a:t>&amp;	X 	=	</a:t>
            </a:r>
            <a:r>
              <a:rPr lang="en-GB" sz="2200" spc="-100" dirty="0" err="1"/>
              <a:t>range_type</a:t>
            </a:r>
            <a:r>
              <a:rPr lang="en-GB" sz="2200" spc="-100" dirty="0"/>
              <a:t>());	//  fit range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 };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template&lt;class T, class JF1_t&gt;</a:t>
            </a:r>
          </a:p>
          <a:p>
            <a:pPr>
              <a:lnSpc>
                <a:spcPts val="2500"/>
              </a:lnSpc>
              <a:tabLst>
                <a:tab pos="446088" algn="l"/>
                <a:tab pos="2328863" algn="l"/>
                <a:tab pos="3767138" algn="l"/>
                <a:tab pos="4397375" algn="l"/>
                <a:tab pos="4659313" algn="ctr"/>
                <a:tab pos="4843463" algn="l"/>
                <a:tab pos="6815138" algn="l"/>
              </a:tabLst>
            </a:pPr>
            <a:r>
              <a:rPr lang="en-GB" sz="2200" spc="-100" dirty="0"/>
              <a:t>inline  </a:t>
            </a:r>
            <a:r>
              <a:rPr lang="en-GB" sz="2200" spc="-100" dirty="0" err="1"/>
              <a:t>JRootfit</a:t>
            </a:r>
            <a:r>
              <a:rPr lang="en-GB" sz="2200" spc="-100" dirty="0"/>
              <a:t>&lt;JF1_t&gt;  Fit(…);					//  general fit function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1E5E89-C895-4EC9-91F7-947D458952C0}"/>
              </a:ext>
            </a:extLst>
          </p:cNvPr>
          <p:cNvCxnSpPr/>
          <p:nvPr/>
        </p:nvCxnSpPr>
        <p:spPr>
          <a:xfrm flipV="1">
            <a:off x="3842658" y="2373081"/>
            <a:ext cx="288000" cy="288000"/>
          </a:xfrm>
          <a:prstGeom prst="line">
            <a:avLst/>
          </a:prstGeom>
          <a:ln w="952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61ED479-BEA8-4AF3-A3F7-9EFAD30B6936}"/>
              </a:ext>
            </a:extLst>
          </p:cNvPr>
          <p:cNvSpPr txBox="1"/>
          <p:nvPr/>
        </p:nvSpPr>
        <p:spPr>
          <a:xfrm>
            <a:off x="4130660" y="1775148"/>
            <a:ext cx="6164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regressor used for muon and low-energy shower reconstruction </a:t>
            </a:r>
          </a:p>
          <a:p>
            <a:r>
              <a:rPr lang="en-GB" dirty="0">
                <a:solidFill>
                  <a:schemeClr val="bg1"/>
                </a:solidFill>
              </a:rPr>
              <a:t>as well as PMT and position calibrations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417B87-3936-438E-A5A5-419654511772}"/>
              </a:ext>
            </a:extLst>
          </p:cNvPr>
          <p:cNvCxnSpPr/>
          <p:nvPr/>
        </p:nvCxnSpPr>
        <p:spPr>
          <a:xfrm>
            <a:off x="2811937" y="5192315"/>
            <a:ext cx="0" cy="288000"/>
          </a:xfrm>
          <a:prstGeom prst="line">
            <a:avLst/>
          </a:prstGeom>
          <a:ln w="9525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F608874-8CC3-4096-8FA9-7F89CFA55482}"/>
              </a:ext>
            </a:extLst>
          </p:cNvPr>
          <p:cNvSpPr txBox="1"/>
          <p:nvPr/>
        </p:nvSpPr>
        <p:spPr>
          <a:xfrm>
            <a:off x="2273143" y="4821429"/>
            <a:ext cx="107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data type</a:t>
            </a:r>
          </a:p>
        </p:txBody>
      </p:sp>
    </p:spTree>
    <p:extLst>
      <p:ext uri="{BB962C8B-B14F-4D97-AF65-F5344CB8AC3E}">
        <p14:creationId xmlns:p14="http://schemas.microsoft.com/office/powerpoint/2010/main" val="191469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FB72-132D-481D-9C0A-54093A81B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JRootfit</a:t>
            </a:r>
            <a:r>
              <a:rPr lang="en-GB" dirty="0">
                <a:solidFill>
                  <a:schemeClr val="bg1"/>
                </a:solidFill>
              </a:rPr>
              <a:t> (2/4)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475432-4F77-4D00-BC4F-01080B35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290C-0566-432C-8896-32EF4FCD5AB5}" type="slidenum">
              <a:rPr lang="en-GB" smtClean="0"/>
              <a:t>9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31D0CB-D582-4C4C-894D-626AA8BC75B7}"/>
              </a:ext>
            </a:extLst>
          </p:cNvPr>
          <p:cNvSpPr/>
          <p:nvPr/>
        </p:nvSpPr>
        <p:spPr>
          <a:xfrm>
            <a:off x="1080000" y="1800000"/>
            <a:ext cx="100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US" sz="2200" spc="-100" dirty="0"/>
              <a:t>TH1D </a:t>
            </a:r>
            <a:r>
              <a:rPr lang="en-US" sz="2200" u="sng" spc="-100" dirty="0"/>
              <a:t>h1</a:t>
            </a:r>
            <a:r>
              <a:rPr lang="en-US" sz="2200" spc="-100" dirty="0"/>
              <a:t>("h1", NULL, </a:t>
            </a:r>
            <a:r>
              <a:rPr lang="en-US" sz="2200" spc="-100" dirty="0" err="1"/>
              <a:t>nx</a:t>
            </a:r>
            <a:r>
              <a:rPr lang="en-US" sz="2200" spc="-100" dirty="0"/>
              <a:t>, </a:t>
            </a:r>
            <a:r>
              <a:rPr lang="en-US" sz="2200" spc="-100" dirty="0" err="1"/>
              <a:t>xmin</a:t>
            </a:r>
            <a:r>
              <a:rPr lang="en-US" sz="2200" spc="-100" dirty="0"/>
              <a:t>, </a:t>
            </a:r>
            <a:r>
              <a:rPr lang="en-US" sz="2200" spc="-100" dirty="0" err="1"/>
              <a:t>xmax</a:t>
            </a:r>
            <a:r>
              <a:rPr lang="en-US" sz="2200" spc="-100" dirty="0"/>
              <a:t>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US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 err="1"/>
              <a:t>FillRandom</a:t>
            </a:r>
            <a:r>
              <a:rPr lang="en-GB" spc="-100" dirty="0"/>
              <a:t>(h1, f0, N);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</a:t>
            </a:r>
            <a:r>
              <a:rPr lang="en-GB" spc="-100" dirty="0" err="1"/>
              <a:t>center</a:t>
            </a:r>
            <a:r>
              <a:rPr lang="en-GB" spc="-100" dirty="0"/>
              <a:t>	=	h1.GetMean();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sigma	=	h1.GetStdDev() * 0.66;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signal	=	h1.GetMaximum();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pc="-100" dirty="0"/>
              <a:t>double background	=	h1.GetMinimum();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GB" sz="2200" spc="-100" dirty="0"/>
              <a:t>auto  </a:t>
            </a:r>
            <a:r>
              <a:rPr lang="en-GB" sz="2200" u="sng" spc="-100" dirty="0"/>
              <a:t>f1</a:t>
            </a:r>
            <a:r>
              <a:rPr lang="en-GB" sz="2200" spc="-100" dirty="0"/>
              <a:t>  =  JP0&lt;1&gt;(signal) * </a:t>
            </a:r>
            <a:r>
              <a:rPr lang="en-GB" sz="2200" spc="-100" dirty="0" err="1"/>
              <a:t>JGauss</a:t>
            </a:r>
            <a:r>
              <a:rPr lang="en-GB" sz="2200" spc="-100" dirty="0"/>
              <a:t>&lt;1&gt;(</a:t>
            </a:r>
            <a:r>
              <a:rPr lang="en-GB" sz="2200" spc="-100" dirty="0" err="1"/>
              <a:t>center</a:t>
            </a:r>
            <a:r>
              <a:rPr lang="en-GB" sz="2200" spc="-100" dirty="0"/>
              <a:t>, sigma)  +  JP0&lt;2&gt;(background);</a:t>
            </a:r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GB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endParaRPr lang="en-US" sz="2200" spc="-100" dirty="0"/>
          </a:p>
          <a:p>
            <a:pPr>
              <a:lnSpc>
                <a:spcPts val="2500"/>
              </a:lnSpc>
              <a:tabLst>
                <a:tab pos="1795463" algn="ctr"/>
                <a:tab pos="2057400" algn="l"/>
              </a:tabLst>
            </a:pPr>
            <a:r>
              <a:rPr lang="en-US" sz="2200" spc="-100" dirty="0"/>
              <a:t>auto  </a:t>
            </a:r>
            <a:r>
              <a:rPr lang="en-US" sz="2200" u="sng" spc="-100" dirty="0"/>
              <a:t>result</a:t>
            </a:r>
            <a:r>
              <a:rPr lang="en-US" sz="2200" spc="-100" dirty="0"/>
              <a:t>   =   Fit&lt;</a:t>
            </a:r>
            <a:r>
              <a:rPr lang="en-US" sz="2200" spc="-100" dirty="0" err="1"/>
              <a:t>m_count</a:t>
            </a:r>
            <a:r>
              <a:rPr lang="en-US" sz="2200" spc="-100" dirty="0"/>
              <a:t>&gt;(</a:t>
            </a:r>
            <a:r>
              <a:rPr lang="en-US" sz="2200" u="sng" spc="-100" dirty="0"/>
              <a:t>h1</a:t>
            </a:r>
            <a:r>
              <a:rPr lang="en-US" sz="2200" spc="-100" dirty="0"/>
              <a:t> ,  </a:t>
            </a:r>
            <a:r>
              <a:rPr lang="en-US" sz="2200" u="sng" spc="-100" dirty="0"/>
              <a:t>f1 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, {} , </a:t>
            </a:r>
            <a:r>
              <a:rPr lang="en-US" sz="2200" spc="-100" dirty="0" err="1">
                <a:solidFill>
                  <a:schemeClr val="bg1">
                    <a:lumMod val="85000"/>
                  </a:schemeClr>
                </a:solidFill>
              </a:rPr>
              <a:t>range_type</a:t>
            </a:r>
            <a:r>
              <a:rPr lang="en-US" sz="2200" spc="-100" dirty="0">
                <a:solidFill>
                  <a:schemeClr val="bg1">
                    <a:lumMod val="85000"/>
                  </a:schemeClr>
                </a:solidFill>
              </a:rPr>
              <a:t>(-3.5, +3.5)</a:t>
            </a:r>
            <a:r>
              <a:rPr lang="en-US" sz="2200" spc="-100" dirty="0"/>
              <a:t>);</a:t>
            </a:r>
            <a:endParaRPr lang="en-GB" sz="2200" spc="-1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242DEB-806B-43FC-9E94-CFB16A3D40BD}"/>
              </a:ext>
            </a:extLst>
          </p:cNvPr>
          <p:cNvCxnSpPr/>
          <p:nvPr/>
        </p:nvCxnSpPr>
        <p:spPr>
          <a:xfrm>
            <a:off x="5152366" y="5605974"/>
            <a:ext cx="0" cy="2880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FB02783-671F-492B-BEA1-621BFE1A4ECD}"/>
              </a:ext>
            </a:extLst>
          </p:cNvPr>
          <p:cNvSpPr txBox="1"/>
          <p:nvPr/>
        </p:nvSpPr>
        <p:spPr>
          <a:xfrm>
            <a:off x="4279461" y="5235088"/>
            <a:ext cx="1764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fixed parameters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E3E671F-A2C2-4CA7-B3F7-5C0A811C89B5}"/>
              </a:ext>
            </a:extLst>
          </p:cNvPr>
          <p:cNvCxnSpPr>
            <a:cxnSpLocks/>
          </p:cNvCxnSpPr>
          <p:nvPr/>
        </p:nvCxnSpPr>
        <p:spPr>
          <a:xfrm flipH="1">
            <a:off x="6785898" y="5605974"/>
            <a:ext cx="288000" cy="2880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2712A04-0297-43CA-9054-7A46875A7E0D}"/>
              </a:ext>
            </a:extLst>
          </p:cNvPr>
          <p:cNvSpPr txBox="1"/>
          <p:nvPr/>
        </p:nvSpPr>
        <p:spPr>
          <a:xfrm>
            <a:off x="7071913" y="5235088"/>
            <a:ext cx="968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fit range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82B157-9F04-4D86-A2E2-7FCD6224861B}"/>
              </a:ext>
            </a:extLst>
          </p:cNvPr>
          <p:cNvCxnSpPr/>
          <p:nvPr/>
        </p:nvCxnSpPr>
        <p:spPr>
          <a:xfrm>
            <a:off x="2833709" y="5605974"/>
            <a:ext cx="288000" cy="288000"/>
          </a:xfrm>
          <a:prstGeom prst="line">
            <a:avLst/>
          </a:prstGeom>
          <a:ln w="9525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4FBB80-D2FB-41D4-84CA-00E6AAC13D53}"/>
              </a:ext>
            </a:extLst>
          </p:cNvPr>
          <p:cNvSpPr txBox="1"/>
          <p:nvPr/>
        </p:nvSpPr>
        <p:spPr>
          <a:xfrm>
            <a:off x="1111417" y="5235088"/>
            <a:ext cx="175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Poisson statistics</a:t>
            </a:r>
          </a:p>
        </p:txBody>
      </p:sp>
    </p:spTree>
    <p:extLst>
      <p:ext uri="{BB962C8B-B14F-4D97-AF65-F5344CB8AC3E}">
        <p14:creationId xmlns:p14="http://schemas.microsoft.com/office/powerpoint/2010/main" val="19405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1553</Words>
  <Application>Microsoft Office PowerPoint</Application>
  <PresentationFormat>Widescreen</PresentationFormat>
  <Paragraphs>153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Fitting ROOT histograms with Jpp</vt:lpstr>
      <vt:lpstr>ROOT and MINUIT</vt:lpstr>
      <vt:lpstr>Alternative (1/3)</vt:lpstr>
      <vt:lpstr>Alternative (2/3)</vt:lpstr>
      <vt:lpstr>Alternative (3/3)</vt:lpstr>
      <vt:lpstr>JMathlib (1/2)</vt:lpstr>
      <vt:lpstr>JMathlib (2/2)</vt:lpstr>
      <vt:lpstr>JRootfit (1/4)</vt:lpstr>
      <vt:lpstr>JRootfit (2/4)</vt:lpstr>
      <vt:lpstr>JRootfit (3/4)</vt:lpstr>
      <vt:lpstr>JRootfit (4/4)</vt:lpstr>
      <vt:lpstr>JMathlib in 2D (1/1)</vt:lpstr>
      <vt:lpstr>JMathlib2D (1/1)</vt:lpstr>
      <vt:lpstr>JRootfit (1/4)</vt:lpstr>
      <vt:lpstr>JRootfit (2/4)</vt:lpstr>
      <vt:lpstr>JRootfit (3/4)</vt:lpstr>
      <vt:lpstr>JRootfit (4/4)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versus Jpp</dc:title>
  <dc:creator>Maarten de Jong</dc:creator>
  <cp:lastModifiedBy>Maarten de Jong</cp:lastModifiedBy>
  <cp:revision>287</cp:revision>
  <dcterms:created xsi:type="dcterms:W3CDTF">2024-02-13T11:55:07Z</dcterms:created>
  <dcterms:modified xsi:type="dcterms:W3CDTF">2024-03-11T07:57:29Z</dcterms:modified>
</cp:coreProperties>
</file>