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307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04DC-A94B-40A2-96DA-81C4A1D3B5C8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10A62-09F7-4C24-9648-54FE70CC3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9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56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5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6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05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7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4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6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7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9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F00AA-210C-43FD-9E8E-B5E55033CC4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5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Trigger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>
                <a:solidFill>
                  <a:schemeClr val="bg1"/>
                </a:solidFill>
              </a:rPr>
              <a:t>20/4/2020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JSummary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-f	&lt;raw data file&gt;	// real data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	// for simulations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-n	&lt;number of slices&gt;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-o	&lt;output file&gt;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94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JEventTimesliceWriter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87425"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-f	&lt;K40 event file&gt;	// coincidence data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-o	&lt;output file&gt;	// time slice data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-r	&lt;event rate [Hz]&gt;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-B	"R</a:t>
            </a:r>
            <a:r>
              <a:rPr lang="en-GB" baseline="-25000" dirty="0">
                <a:solidFill>
                  <a:schemeClr val="bg1"/>
                </a:solidFill>
              </a:rPr>
              <a:t>1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2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3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4</a:t>
            </a:r>
            <a:r>
              <a:rPr lang="en-GB" dirty="0">
                <a:solidFill>
                  <a:schemeClr val="bg1"/>
                </a:solidFill>
              </a:rPr>
              <a:t> ]]]" 	// background rates [Hz]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"%.QE=&lt;value&gt;;	// PMT simulation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pmt</a:t>
            </a:r>
            <a:r>
              <a:rPr lang="en-GB" dirty="0">
                <a:solidFill>
                  <a:schemeClr val="bg1"/>
                </a:solidFill>
              </a:rPr>
              <a:t>=&lt;module&gt; &lt;address&gt; QE=&lt;value&gt;;"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&lt;PMT simulation file&gt;</a:t>
            </a:r>
          </a:p>
          <a:p>
            <a:pPr marL="457200" lvl="1" indent="0">
              <a:buNone/>
              <a:tabLst>
                <a:tab pos="1071563" algn="l"/>
                <a:tab pos="3586163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1563" algn="l"/>
                <a:tab pos="3586163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72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Detector (1/1)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Data structures</a:t>
            </a:r>
          </a:p>
          <a:p>
            <a:pPr lvl="1">
              <a:tabLst>
                <a:tab pos="2157413" algn="ctr"/>
                <a:tab pos="2328863" algn="l"/>
              </a:tabLst>
            </a:pPr>
            <a:r>
              <a:rPr lang="en-GB" dirty="0" err="1">
                <a:solidFill>
                  <a:schemeClr val="bg1"/>
                </a:solidFill>
              </a:rPr>
              <a:t>JDetector</a:t>
            </a:r>
            <a:r>
              <a:rPr lang="en-GB" dirty="0">
                <a:solidFill>
                  <a:schemeClr val="bg1"/>
                </a:solidFill>
              </a:rPr>
              <a:t>	:	</a:t>
            </a:r>
            <a:r>
              <a:rPr lang="en-GB" dirty="0" err="1">
                <a:solidFill>
                  <a:schemeClr val="bg1"/>
                </a:solidFill>
              </a:rPr>
              <a:t>std</a:t>
            </a:r>
            <a:r>
              <a:rPr lang="en-GB" dirty="0">
                <a:solidFill>
                  <a:schemeClr val="bg1"/>
                </a:solidFill>
              </a:rPr>
              <a:t>::vector&lt;</a:t>
            </a:r>
            <a:r>
              <a:rPr lang="en-GB" dirty="0" err="1">
                <a:solidFill>
                  <a:schemeClr val="bg1"/>
                </a:solidFill>
              </a:rPr>
              <a:t>JModule</a:t>
            </a:r>
            <a:r>
              <a:rPr lang="en-GB" dirty="0">
                <a:solidFill>
                  <a:schemeClr val="bg1"/>
                </a:solidFill>
              </a:rPr>
              <a:t>&gt; {};</a:t>
            </a:r>
          </a:p>
          <a:p>
            <a:pPr lvl="1">
              <a:tabLst>
                <a:tab pos="2157413" algn="ctr"/>
                <a:tab pos="2328863" algn="l"/>
              </a:tabLst>
            </a:pPr>
            <a:r>
              <a:rPr lang="en-GB" dirty="0" err="1">
                <a:solidFill>
                  <a:schemeClr val="bg1"/>
                </a:solidFill>
              </a:rPr>
              <a:t>JModule</a:t>
            </a:r>
            <a:r>
              <a:rPr lang="en-GB" dirty="0">
                <a:solidFill>
                  <a:schemeClr val="bg1"/>
                </a:solidFill>
              </a:rPr>
              <a:t>	:	</a:t>
            </a:r>
            <a:r>
              <a:rPr lang="en-GB" dirty="0" err="1">
                <a:solidFill>
                  <a:schemeClr val="bg1"/>
                </a:solidFill>
              </a:rPr>
              <a:t>std</a:t>
            </a:r>
            <a:r>
              <a:rPr lang="en-GB" dirty="0">
                <a:solidFill>
                  <a:schemeClr val="bg1"/>
                </a:solidFill>
              </a:rPr>
              <a:t>::vector&lt;JPMT&gt; {};</a:t>
            </a:r>
          </a:p>
          <a:p>
            <a:pPr lvl="1">
              <a:tabLst>
                <a:tab pos="2157413" algn="ctr"/>
                <a:tab pos="2328863" algn="l"/>
              </a:tabLst>
            </a:pPr>
            <a:r>
              <a:rPr lang="en-GB" dirty="0">
                <a:solidFill>
                  <a:schemeClr val="bg1"/>
                </a:solidFill>
              </a:rPr>
              <a:t>JPMT	:	</a:t>
            </a:r>
            <a:r>
              <a:rPr lang="en-GB" dirty="0" err="1">
                <a:solidFill>
                  <a:schemeClr val="bg1"/>
                </a:solidFill>
              </a:rPr>
              <a:t>JObjectID</a:t>
            </a:r>
            <a:r>
              <a:rPr lang="en-GB" dirty="0">
                <a:solidFill>
                  <a:schemeClr val="bg1"/>
                </a:solidFill>
              </a:rPr>
              <a:t>, JAxis3D, 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 {};</a:t>
            </a:r>
          </a:p>
          <a:p>
            <a:pPr>
              <a:tabLst>
                <a:tab pos="1885950" algn="l"/>
                <a:tab pos="4300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JModuleRouter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  <a:latin typeface="Euclid Math One" panose="05050601010101010101" pitchFamily="18" charset="2"/>
              </a:rPr>
              <a:t>O</a:t>
            </a:r>
            <a:r>
              <a:rPr lang="en-GB" dirty="0">
                <a:solidFill>
                  <a:schemeClr val="bg1"/>
                </a:solidFill>
              </a:rPr>
              <a:t>(1) access to module data</a:t>
            </a:r>
          </a:p>
          <a:p>
            <a:pPr marL="914400" lvl="2" indent="0">
              <a:buNone/>
              <a:tabLst>
                <a:tab pos="1885950" algn="l"/>
                <a:tab pos="4300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JModule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getModule</a:t>
            </a:r>
            <a:r>
              <a:rPr lang="en-GB" dirty="0">
                <a:solidFill>
                  <a:schemeClr val="bg1"/>
                </a:solidFill>
              </a:rPr>
              <a:t>(&lt;module identifier&gt;);</a:t>
            </a:r>
          </a:p>
          <a:p>
            <a:pPr>
              <a:tabLst>
                <a:tab pos="1885950" algn="l"/>
                <a:tab pos="4300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JPMTRouter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  <a:latin typeface="Euclid Math One" panose="05050601010101010101" pitchFamily="18" charset="2"/>
              </a:rPr>
              <a:t>O</a:t>
            </a:r>
            <a:r>
              <a:rPr lang="en-GB" dirty="0">
                <a:solidFill>
                  <a:schemeClr val="bg1"/>
                </a:solidFill>
              </a:rPr>
              <a:t>(1) access to PMT data</a:t>
            </a:r>
          </a:p>
          <a:p>
            <a:pPr marL="914400" lvl="2" indent="0">
              <a:buNone/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</a:rPr>
              <a:t>JPMT	</a:t>
            </a:r>
            <a:r>
              <a:rPr lang="en-GB" dirty="0" err="1">
                <a:solidFill>
                  <a:schemeClr val="bg1"/>
                </a:solidFill>
              </a:rPr>
              <a:t>getPMT</a:t>
            </a:r>
            <a:r>
              <a:rPr lang="en-GB" dirty="0">
                <a:solidFill>
                  <a:schemeClr val="bg1"/>
                </a:solidFill>
              </a:rPr>
              <a:t>(&lt;PMT identifier&gt;);</a:t>
            </a:r>
          </a:p>
          <a:p>
            <a:pPr>
              <a:tabLst>
                <a:tab pos="1885950" algn="l"/>
                <a:tab pos="4300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JDAQHitRouter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  <a:latin typeface="Euclid Math One" panose="05050601010101010101" pitchFamily="18" charset="2"/>
              </a:rPr>
              <a:t>O</a:t>
            </a:r>
            <a:r>
              <a:rPr lang="en-GB" dirty="0">
                <a:solidFill>
                  <a:schemeClr val="bg1"/>
                </a:solidFill>
              </a:rPr>
              <a:t>(1) access to PMT data</a:t>
            </a:r>
          </a:p>
          <a:p>
            <a:pPr marL="914400" lvl="2" indent="0">
              <a:buNone/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</a:rPr>
              <a:t>JPMT	</a:t>
            </a:r>
            <a:r>
              <a:rPr lang="en-GB" dirty="0" err="1">
                <a:solidFill>
                  <a:schemeClr val="bg1"/>
                </a:solidFill>
              </a:rPr>
              <a:t>getPMT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JDAQKeyHit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&amp;</a:t>
            </a:r>
            <a:r>
              <a:rPr lang="en-GB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4300538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596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format (1/4)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41216" y="1597621"/>
            <a:ext cx="792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getPMT</a:t>
            </a:r>
            <a:r>
              <a:rPr lang="en-GB" sz="2200" dirty="0">
                <a:solidFill>
                  <a:schemeClr val="bg1"/>
                </a:solidFill>
              </a:rPr>
              <a:t>();	// get PMT (0, …, 30)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getT</a:t>
            </a:r>
            <a:r>
              <a:rPr lang="en-GB" sz="2200" dirty="0">
                <a:solidFill>
                  <a:schemeClr val="bg1"/>
                </a:solidFill>
              </a:rPr>
              <a:t>();	// get time [ns]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getToT</a:t>
            </a:r>
            <a:r>
              <a:rPr lang="en-GB" sz="2200" dirty="0">
                <a:solidFill>
                  <a:schemeClr val="bg1"/>
                </a:solidFill>
              </a:rPr>
              <a:t>();	// get time-over-threshold [ns]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38848" y="3929077"/>
            <a:ext cx="7920000" cy="288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JDAQFrame</a:t>
            </a:r>
            <a:r>
              <a:rPr lang="en-GB" sz="2200" dirty="0">
                <a:solidFill>
                  <a:schemeClr val="bg1"/>
                </a:solidFill>
              </a:rPr>
              <a:t>		// low-level data frame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			// one per optical module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const_iterator</a:t>
            </a:r>
            <a:r>
              <a:rPr lang="en-GB" sz="2200" dirty="0">
                <a:solidFill>
                  <a:schemeClr val="bg1"/>
                </a:solidFill>
              </a:rPr>
              <a:t>	begin();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const_iterator</a:t>
            </a:r>
            <a:r>
              <a:rPr lang="en-GB" sz="2200" dirty="0">
                <a:solidFill>
                  <a:schemeClr val="bg1"/>
                </a:solidFill>
              </a:rPr>
              <a:t>	end();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	empty();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	size();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&amp;	operator[](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847381" y="4702185"/>
            <a:ext cx="72000" cy="158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081412" y="5253354"/>
            <a:ext cx="25597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chemeClr val="bg1"/>
                </a:solidFill>
              </a:rPr>
              <a:t>mimics 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::vector&lt;&gt;</a:t>
            </a:r>
          </a:p>
        </p:txBody>
      </p:sp>
    </p:spTree>
    <p:extLst>
      <p:ext uri="{BB962C8B-B14F-4D97-AF65-F5344CB8AC3E}">
        <p14:creationId xmlns:p14="http://schemas.microsoft.com/office/powerpoint/2010/main" val="1245545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format (2/4)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38848" y="1686152"/>
            <a:ext cx="720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 :	// high-level data frame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// one per optical module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JDAQSuperFrameHeader</a:t>
            </a:r>
            <a:r>
              <a:rPr lang="en-GB" sz="2200" dirty="0">
                <a:solidFill>
                  <a:schemeClr val="bg1"/>
                </a:solidFill>
              </a:rPr>
              <a:t>,	// run number, etc.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JDAQFrame</a:t>
            </a:r>
            <a:r>
              <a:rPr lang="en-GB" sz="2200" dirty="0">
                <a:solidFill>
                  <a:schemeClr val="bg1"/>
                </a:solidFill>
              </a:rPr>
              <a:t>		// PMT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38848" y="4206152"/>
            <a:ext cx="720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	:	// all data there are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JDAQTimesliceHeader</a:t>
            </a:r>
            <a:r>
              <a:rPr lang="en-GB" sz="2200" dirty="0">
                <a:solidFill>
                  <a:schemeClr val="bg1"/>
                </a:solidFill>
              </a:rPr>
              <a:t>,	// run number, etc.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vector&lt;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&gt;	// PMT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905186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format (3/4)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640000" cy="504000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JDAQSummaryFrame</a:t>
            </a:r>
            <a:r>
              <a:rPr lang="en-GB" sz="2200" dirty="0">
                <a:solidFill>
                  <a:prstClr val="white"/>
                </a:solidFill>
              </a:rPr>
              <a:t> :		// summary information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..			// one per optical module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 	</a:t>
            </a:r>
            <a:r>
              <a:rPr lang="en-GB" sz="2200" dirty="0" err="1">
                <a:solidFill>
                  <a:prstClr val="white"/>
                </a:solidFill>
              </a:rPr>
              <a:t>JDAQModuleIdentifier</a:t>
            </a:r>
            <a:r>
              <a:rPr lang="en-GB" sz="2200" dirty="0">
                <a:solidFill>
                  <a:prstClr val="white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JDAQFrameStatus</a:t>
            </a:r>
            <a:endParaRPr lang="en-GB" sz="22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testDAQStatus</a:t>
            </a:r>
            <a:r>
              <a:rPr lang="en-GB" sz="2200" dirty="0">
                <a:solidFill>
                  <a:prstClr val="white"/>
                </a:solidFill>
              </a:rPr>
              <a:t>();		// UDP packet test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testWhiteRabbitStatus</a:t>
            </a:r>
            <a:r>
              <a:rPr lang="en-GB" sz="2200" dirty="0">
                <a:solidFill>
                  <a:prstClr val="white"/>
                </a:solidFill>
              </a:rPr>
              <a:t>();	// White Rabbit test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testHighRateVeto</a:t>
            </a:r>
            <a:r>
              <a:rPr lang="en-GB" sz="2200" dirty="0">
                <a:solidFill>
                  <a:prstClr val="white"/>
                </a:solidFill>
              </a:rPr>
              <a:t>();	// high-rate veto (do this first)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testHighRateVeto</a:t>
            </a:r>
            <a:r>
              <a:rPr lang="en-GB" sz="2200" dirty="0">
                <a:solidFill>
                  <a:prstClr val="white"/>
                </a:solidFill>
              </a:rPr>
              <a:t>(</a:t>
            </a:r>
            <a:r>
              <a:rPr lang="en-GB" sz="2200" dirty="0" err="1">
                <a:solidFill>
                  <a:prstClr val="white"/>
                </a:solidFill>
              </a:rPr>
              <a:t>int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tdc</a:t>
            </a:r>
            <a:r>
              <a:rPr lang="en-GB" sz="2200" dirty="0">
                <a:solidFill>
                  <a:prstClr val="white"/>
                </a:solidFill>
              </a:rPr>
              <a:t>);	// high-rate veto</a:t>
            </a:r>
            <a:br>
              <a:rPr lang="en-GB" sz="2200" dirty="0">
                <a:solidFill>
                  <a:prstClr val="white"/>
                </a:solidFill>
              </a:rPr>
            </a:br>
            <a:endParaRPr lang="en-GB" sz="22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double </a:t>
            </a:r>
            <a:r>
              <a:rPr lang="en-GB" sz="2200" dirty="0" err="1">
                <a:solidFill>
                  <a:prstClr val="white"/>
                </a:solidFill>
              </a:rPr>
              <a:t>getRate</a:t>
            </a:r>
            <a:r>
              <a:rPr lang="en-GB" sz="2200" dirty="0">
                <a:solidFill>
                  <a:prstClr val="white"/>
                </a:solidFill>
              </a:rPr>
              <a:t>(</a:t>
            </a:r>
            <a:r>
              <a:rPr lang="en-GB" sz="2200" dirty="0" err="1">
                <a:solidFill>
                  <a:prstClr val="white"/>
                </a:solidFill>
              </a:rPr>
              <a:t>int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tdc</a:t>
            </a:r>
            <a:r>
              <a:rPr lang="en-GB" sz="2200" dirty="0">
                <a:solidFill>
                  <a:prstClr val="white"/>
                </a:solidFill>
              </a:rPr>
              <a:t>);	// rate [Hz]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7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format (4/4)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49000"/>
            <a:ext cx="8640000" cy="2880000"/>
          </a:xfrm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JDAQSummaryslice</a:t>
            </a:r>
            <a:r>
              <a:rPr lang="en-GB" sz="2200" dirty="0">
                <a:solidFill>
                  <a:prstClr val="white"/>
                </a:solidFill>
              </a:rPr>
              <a:t> :		// all summary information 	..			// there is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JDAQSummarysliceHeader</a:t>
            </a:r>
            <a:r>
              <a:rPr lang="en-GB" sz="2200" dirty="0">
                <a:solidFill>
                  <a:prstClr val="white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vector&lt;</a:t>
            </a:r>
            <a:r>
              <a:rPr lang="en-GB" sz="2200" dirty="0" err="1">
                <a:solidFill>
                  <a:prstClr val="white"/>
                </a:solidFill>
              </a:rPr>
              <a:t>JDAQSummaryFrame</a:t>
            </a:r>
            <a:r>
              <a:rPr lang="en-GB" sz="2200" dirty="0">
                <a:solidFill>
                  <a:prstClr val="white"/>
                </a:solidFill>
              </a:rPr>
              <a:t>&gt;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</a:t>
            </a:r>
            <a:r>
              <a:rPr lang="en-GB" sz="2200" dirty="0" err="1">
                <a:solidFill>
                  <a:prstClr val="white"/>
                </a:solidFill>
              </a:rPr>
              <a:t>JDAQSummaryslice</a:t>
            </a:r>
            <a:r>
              <a:rPr lang="en-GB" sz="2200" dirty="0">
                <a:solidFill>
                  <a:prstClr val="white"/>
                </a:solidFill>
              </a:rPr>
              <a:t>(	</a:t>
            </a:r>
            <a:r>
              <a:rPr lang="en-GB" sz="2200" dirty="0" err="1">
                <a:solidFill>
                  <a:prstClr val="white"/>
                </a:solidFill>
              </a:rPr>
              <a:t>JDAQTimeslice</a:t>
            </a:r>
            <a:r>
              <a:rPr lang="en-GB" sz="2200" dirty="0">
                <a:solidFill>
                  <a:prstClr val="white"/>
                </a:solidFill>
              </a:rPr>
              <a:t>);	// build summaries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27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processing (1/6)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171575" algn="l"/>
                <a:tab pos="2328863" algn="l"/>
                <a:tab pos="3143250" algn="l"/>
                <a:tab pos="4843463" algn="l"/>
              </a:tabLst>
            </a:pPr>
            <a:r>
              <a:rPr lang="en-GB" dirty="0">
                <a:solidFill>
                  <a:schemeClr val="bg1"/>
                </a:solidFill>
              </a:rPr>
              <a:t>global methods</a:t>
            </a:r>
          </a:p>
          <a:p>
            <a:pPr marL="457200" lvl="1" indent="0">
              <a:buNone/>
              <a:tabLst>
                <a:tab pos="1428750" algn="l"/>
                <a:tab pos="2600325" algn="l"/>
                <a:tab pos="3414713" algn="l"/>
                <a:tab pos="5114925" algn="l"/>
              </a:tabLst>
            </a:pP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double	</a:t>
            </a:r>
            <a:r>
              <a:rPr lang="en-GB" dirty="0" err="1">
                <a:solidFill>
                  <a:schemeClr val="bg1"/>
                </a:solidFill>
              </a:rPr>
              <a:t>getTime</a:t>
            </a:r>
            <a:r>
              <a:rPr lang="en-GB" dirty="0">
                <a:solidFill>
                  <a:schemeClr val="bg1"/>
                </a:solidFill>
              </a:rPr>
              <a:t>(	t [ns],	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)	{}</a:t>
            </a:r>
          </a:p>
          <a:p>
            <a:pPr marL="457200" lvl="1" indent="0">
              <a:buNone/>
              <a:tabLst>
                <a:tab pos="1428750" algn="l"/>
                <a:tab pos="2600325" algn="l"/>
                <a:tab pos="3414713" algn="l"/>
                <a:tab pos="5114925" algn="l"/>
              </a:tabLst>
            </a:pPr>
            <a:r>
              <a:rPr lang="en-GB" dirty="0">
                <a:solidFill>
                  <a:schemeClr val="bg1"/>
                </a:solidFill>
              </a:rPr>
              <a:t>double	</a:t>
            </a:r>
            <a:r>
              <a:rPr lang="en-GB" dirty="0" err="1">
                <a:solidFill>
                  <a:schemeClr val="bg1"/>
                </a:solidFill>
              </a:rPr>
              <a:t>putTime</a:t>
            </a:r>
            <a:r>
              <a:rPr lang="en-GB" dirty="0">
                <a:solidFill>
                  <a:schemeClr val="bg1"/>
                </a:solidFill>
              </a:rPr>
              <a:t>(	t [ns],	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)	{}</a:t>
            </a:r>
            <a:endParaRPr lang="en-GB" sz="2800" dirty="0">
              <a:solidFill>
                <a:schemeClr val="bg1"/>
              </a:solidFill>
            </a:endParaRPr>
          </a:p>
          <a:p>
            <a:pPr>
              <a:tabLst>
                <a:tab pos="1171575" algn="l"/>
                <a:tab pos="2328863" algn="l"/>
                <a:tab pos="3143250" algn="l"/>
                <a:tab pos="4843463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1171575" algn="l"/>
                <a:tab pos="2328863" algn="l"/>
                <a:tab pos="3143250" algn="l"/>
                <a:tab pos="4843463" algn="l"/>
              </a:tabLst>
            </a:pPr>
            <a:r>
              <a:rPr lang="en-GB" dirty="0">
                <a:solidFill>
                  <a:schemeClr val="bg1"/>
                </a:solidFill>
              </a:rPr>
              <a:t>auxiliary methods</a:t>
            </a:r>
          </a:p>
          <a:p>
            <a:pPr marL="457200" lvl="1" indent="0">
              <a:buNone/>
              <a:tabLst>
                <a:tab pos="1428750" algn="l"/>
                <a:tab pos="2600325" algn="l"/>
                <a:tab pos="3671888" algn="l"/>
                <a:tab pos="5386388" algn="l"/>
              </a:tabLst>
            </a:pP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double	</a:t>
            </a:r>
            <a:r>
              <a:rPr lang="en-GB" dirty="0" err="1">
                <a:solidFill>
                  <a:schemeClr val="bg1"/>
                </a:solidFill>
              </a:rPr>
              <a:t>getTime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JDAQHit</a:t>
            </a:r>
            <a:r>
              <a:rPr lang="en-GB" dirty="0">
                <a:solidFill>
                  <a:schemeClr val="bg1"/>
                </a:solidFill>
              </a:rPr>
              <a:t>,	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)	{}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Right Brace 4"/>
          <p:cNvSpPr/>
          <p:nvPr/>
        </p:nvSpPr>
        <p:spPr>
          <a:xfrm>
            <a:off x="7535152" y="2679312"/>
            <a:ext cx="144000" cy="648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813218" y="2751817"/>
            <a:ext cx="2142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sign convention</a:t>
            </a:r>
          </a:p>
        </p:txBody>
      </p:sp>
    </p:spTree>
    <p:extLst>
      <p:ext uri="{BB962C8B-B14F-4D97-AF65-F5344CB8AC3E}">
        <p14:creationId xmlns:p14="http://schemas.microsoft.com/office/powerpoint/2010/main" val="2848836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processing (2/6)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dirty="0" err="1">
                    <a:solidFill>
                      <a:schemeClr val="bg1"/>
                    </a:solidFill>
                  </a:rPr>
                  <a:t>JDAQFrame</a:t>
                </a:r>
                <a:endParaRPr lang="en-GB" dirty="0">
                  <a:solidFill>
                    <a:schemeClr val="bg1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contains all data from one optical module within pre-set time window (= frame time)</a:t>
                </a:r>
                <a:endParaRPr lang="en-GB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marL="628650" lvl="1" indent="0">
                  <a:lnSpc>
                    <a:spcPct val="150000"/>
                  </a:lnSpc>
                  <a:buNone/>
                </a:pPr>
                <a:r>
                  <a:rPr lang="en-GB" dirty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⋯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ctrlPr>
                                  <a:rPr lang="en-GB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nl-NL" b="0" i="0" smtClean="0">
                                    <a:solidFill>
                                      <a:schemeClr val="bg1"/>
                                    </a:solidFill>
                                  </a:rPr>
                                  <m:t>JDAQHit</m:t>
                                </m:r>
                              </m:e>
                            </m:d>
                          </m:e>
                          <m:sub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nl-NL" b="0" i="0" smtClean="0">
                                    <a:solidFill>
                                      <a:schemeClr val="bg1"/>
                                    </a:solidFill>
                                  </a:rPr>
                                  <m:t>JDAQHit</m:t>
                                </m:r>
                              </m:e>
                            </m:d>
                          </m:e>
                          <m:sub>
                            <m: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</m:e>
                    </m:d>
                  </m:oMath>
                </a14:m>
                <a:r>
                  <a:rPr lang="en-GB" dirty="0">
                    <a:solidFill>
                      <a:schemeClr val="bg1"/>
                    </a:solidFill>
                  </a:rPr>
                  <a:t>;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>
                    <a:solidFill>
                      <a:schemeClr val="bg1"/>
                    </a:solidFill>
                  </a:rPr>
                  <a:t>specification</a:t>
                </a:r>
                <a:endParaRPr lang="en-GB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8650" lvl="1" indent="14288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 </m:t>
                      </m:r>
                      <m:d>
                        <m:dPr>
                          <m:ctrlP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b="0" i="0" dirty="0" smtClean="0">
                          <a:solidFill>
                            <a:schemeClr val="bg1"/>
                          </a:solidFill>
                        </a:rPr>
                        <m:t>where</m:t>
                      </m:r>
                      <m:r>
                        <m:rPr>
                          <m:nor/>
                        </m:rPr>
                        <a:rPr lang="nl-NL" b="0" i="0" dirty="0" smtClean="0">
                          <a:solidFill>
                            <a:schemeClr val="bg1"/>
                          </a:solidFill>
                        </a:rPr>
                        <m:t> </m:t>
                      </m:r>
                      <m:r>
                        <a:rPr lang="nl-NL" b="0" i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JDAQHit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::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getPMT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()</m:t>
                          </m:r>
                        </m:e>
                        <m:sub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JDAQHi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t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::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getPM</m:t>
                          </m:r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bg1"/>
                              </a:solidFill>
                            </a:rPr>
                            <m:t>T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()</m:t>
                          </m:r>
                        </m:e>
                        <m:sub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nl-NL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8650" lvl="1" indent="14288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</m:t>
                    </m:r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JDAQHit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::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get</m:t>
                        </m:r>
                        <m:r>
                          <m:rPr>
                            <m:nor/>
                          </m:rPr>
                          <a:rPr lang="en-GB">
                            <a:solidFill>
                              <a:schemeClr val="bg1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bg1"/>
                            </a:solidFill>
                          </a:rPr>
                          <m:t>()</m:t>
                        </m:r>
                      </m:e>
                      <m:sub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JDAQHit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::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get</m:t>
                        </m:r>
                        <m:r>
                          <m:rPr>
                            <m:nor/>
                          </m:rPr>
                          <a:rPr lang="en-GB">
                            <a:solidFill>
                              <a:schemeClr val="bg1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bg1"/>
                            </a:solidFill>
                          </a:rPr>
                          <m:t>()</m:t>
                        </m:r>
                      </m:e>
                      <m:sub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dirty="0"/>
                  <a:t>	</a:t>
                </a:r>
              </a:p>
              <a:p>
                <a:pPr lvl="1"/>
                <a:endParaRPr lang="en-GB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61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Data processing (3/6)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first step</a:t>
            </a:r>
            <a:endParaRPr lang="en-GB" dirty="0"/>
          </a:p>
          <a:p>
            <a:pPr marL="1028700" lvl="1" indent="-571500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convert 1-dimensional mixed array of DAQ hits to collection of time calibrated and time sorted 1-dimensional arrays per PMT</a:t>
            </a:r>
          </a:p>
          <a:p>
            <a:pPr marL="357188" indent="-357188"/>
            <a:endParaRPr lang="en-GB" dirty="0">
              <a:solidFill>
                <a:schemeClr val="bg1"/>
              </a:solidFill>
            </a:endParaRPr>
          </a:p>
          <a:p>
            <a:pPr marL="357188" indent="-357188"/>
            <a:r>
              <a:rPr lang="en-GB" dirty="0">
                <a:solidFill>
                  <a:schemeClr val="bg1"/>
                </a:solidFill>
              </a:rPr>
              <a:t>additional steps</a:t>
            </a:r>
          </a:p>
          <a:p>
            <a:pPr marL="1028700" lvl="1" indent="-571500">
              <a:buFont typeface="+mj-lt"/>
              <a:buAutoNum type="romanUcPeriod" startAt="2"/>
            </a:pPr>
            <a:r>
              <a:rPr lang="en-GB" dirty="0">
                <a:solidFill>
                  <a:schemeClr val="bg1"/>
                </a:solidFill>
              </a:rPr>
              <a:t>merge collection of 1-dimensional arrays to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single time sorted 1-dimensional array</a:t>
            </a:r>
          </a:p>
          <a:p>
            <a:pPr marL="1028700" lvl="1" indent="-571500">
              <a:buFont typeface="+mj-lt"/>
              <a:buAutoNum type="romanUcPeriod" startAt="2"/>
            </a:pPr>
            <a:r>
              <a:rPr lang="en-GB" dirty="0">
                <a:solidFill>
                  <a:schemeClr val="bg1"/>
                </a:solidFill>
              </a:rPr>
              <a:t>apply coincidence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3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“All-data-to-shore”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2143037"/>
            <a:ext cx="8229600" cy="3564000"/>
          </a:xfrm>
          <a:ln>
            <a:solidFill>
              <a:schemeClr val="bg1"/>
            </a:solidFill>
          </a:ln>
        </p:spPr>
        <p:txBody>
          <a:bodyPr anchor="ctr" anchorCtr="0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analogue pulses from all PMTs that pass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 pre-set threshold are timestamped off-shore;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timestamped data are sent to shore;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data are calibrated and filtered on shore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in real time using a farm of commodity PCs;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filtered and some summary data are distributed and saved on persistent media for further analyses;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19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processing (4/6)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first step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16000" y="2374446"/>
            <a:ext cx="8280000" cy="324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JSuperFrame2D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JModuleHeader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vector&lt;</a:t>
            </a:r>
            <a:r>
              <a:rPr lang="en-GB" sz="2200" dirty="0" err="1">
                <a:solidFill>
                  <a:schemeClr val="bg1"/>
                </a:solidFill>
              </a:rPr>
              <a:t>JFrame</a:t>
            </a:r>
            <a:r>
              <a:rPr lang="en-GB" sz="2200" dirty="0">
                <a:solidFill>
                  <a:schemeClr val="bg1"/>
                </a:solidFill>
              </a:rPr>
              <a:t>&gt;		// time calibrated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JSuperFrame1D&amp; operator()(	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&amp;,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	</a:t>
            </a:r>
            <a:r>
              <a:rPr lang="en-GB" sz="2200" dirty="0" err="1">
                <a:solidFill>
                  <a:schemeClr val="bg1"/>
                </a:solidFill>
              </a:rPr>
              <a:t>JModule</a:t>
            </a:r>
            <a:r>
              <a:rPr lang="en-GB" sz="2200" dirty="0">
                <a:solidFill>
                  <a:schemeClr val="bg1"/>
                </a:solidFill>
              </a:rPr>
              <a:t>&amp;);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static JSuperFrame2D&lt;&gt; 	</a:t>
            </a:r>
            <a:r>
              <a:rPr lang="en-GB" sz="2200" dirty="0" err="1">
                <a:solidFill>
                  <a:schemeClr val="bg1"/>
                </a:solidFill>
              </a:rPr>
              <a:t>demultiplex</a:t>
            </a:r>
            <a:r>
              <a:rPr lang="en-GB" sz="2200" dirty="0">
                <a:solidFill>
                  <a:schemeClr val="bg1"/>
                </a:solidFill>
              </a:rPr>
              <a:t>;  // </a:t>
            </a:r>
            <a:r>
              <a:rPr lang="en-GB" sz="2200" dirty="0" err="1">
                <a:solidFill>
                  <a:schemeClr val="bg1"/>
                </a:solidFill>
              </a:rPr>
              <a:t>Demultiplexer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12" name="Oval 11"/>
          <p:cNvSpPr/>
          <p:nvPr/>
        </p:nvSpPr>
        <p:spPr>
          <a:xfrm>
            <a:off x="5067527" y="3688140"/>
            <a:ext cx="396000" cy="576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743647" y="4150080"/>
            <a:ext cx="360000" cy="216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0859" y="4203181"/>
            <a:ext cx="174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I/O operator</a:t>
            </a:r>
          </a:p>
        </p:txBody>
      </p:sp>
    </p:spTree>
    <p:extLst>
      <p:ext uri="{BB962C8B-B14F-4D97-AF65-F5344CB8AC3E}">
        <p14:creationId xmlns:p14="http://schemas.microsoft.com/office/powerpoint/2010/main" val="2951222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processing (5/6)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additional steps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16000" y="2374446"/>
            <a:ext cx="8280000" cy="324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JSuperFrame1D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JModuleHeader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vector&lt;</a:t>
            </a:r>
            <a:r>
              <a:rPr lang="en-GB" sz="2200" dirty="0" err="1">
                <a:solidFill>
                  <a:schemeClr val="bg1"/>
                </a:solidFill>
              </a:rPr>
              <a:t>JElement_t</a:t>
            </a:r>
            <a:r>
              <a:rPr lang="en-GB" sz="2200" dirty="0">
                <a:solidFill>
                  <a:schemeClr val="bg1"/>
                </a:solidFill>
              </a:rPr>
              <a:t>&gt;		// time calibrated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JSuperFrame1D&amp; operator()(	JSuperFrame2D&amp;);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static JSuperFrame1D&lt;&gt; 	multiplex;  // Multiplexer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Oval 5"/>
          <p:cNvSpPr/>
          <p:nvPr/>
        </p:nvSpPr>
        <p:spPr>
          <a:xfrm>
            <a:off x="5035242" y="3688140"/>
            <a:ext cx="396000" cy="576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711362" y="4150080"/>
            <a:ext cx="360000" cy="216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38574" y="4203181"/>
            <a:ext cx="174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I/O operator</a:t>
            </a:r>
          </a:p>
        </p:txBody>
      </p:sp>
    </p:spTree>
    <p:extLst>
      <p:ext uri="{BB962C8B-B14F-4D97-AF65-F5344CB8AC3E}">
        <p14:creationId xmlns:p14="http://schemas.microsoft.com/office/powerpoint/2010/main" val="1632185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processing (6/6)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additional steps (2)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JBuildL0&lt;&gt;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convert raw data to JHitL0 data</a:t>
            </a:r>
          </a:p>
          <a:p>
            <a:pPr lvl="3"/>
            <a:r>
              <a:rPr lang="en-GB" dirty="0">
                <a:solidFill>
                  <a:schemeClr val="bg1"/>
                </a:solidFill>
              </a:rPr>
              <a:t>JHitL0 : </a:t>
            </a:r>
            <a:r>
              <a:rPr lang="en-GB" dirty="0" err="1">
                <a:solidFill>
                  <a:schemeClr val="bg1"/>
                </a:solidFill>
              </a:rPr>
              <a:t>JDAQPMTIdentifier</a:t>
            </a:r>
            <a:r>
              <a:rPr lang="en-GB" dirty="0">
                <a:solidFill>
                  <a:schemeClr val="bg1"/>
                </a:solidFill>
              </a:rPr>
              <a:t>, JAxis3D, </a:t>
            </a:r>
            <a:r>
              <a:rPr lang="en-GB" dirty="0" err="1">
                <a:solidFill>
                  <a:schemeClr val="bg1"/>
                </a:solidFill>
              </a:rPr>
              <a:t>JHit</a:t>
            </a:r>
            <a:r>
              <a:rPr lang="en-GB" dirty="0">
                <a:solidFill>
                  <a:schemeClr val="bg1"/>
                </a:solidFill>
              </a:rPr>
              <a:t> {};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JBuildL1&lt;&gt;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convert raw data to compressed L1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convert raw data to JHitL1 data</a:t>
            </a:r>
          </a:p>
          <a:p>
            <a:pPr lvl="3"/>
            <a:r>
              <a:rPr lang="en-GB" dirty="0">
                <a:solidFill>
                  <a:schemeClr val="bg1"/>
                </a:solidFill>
              </a:rPr>
              <a:t>JHitL1 : vector&lt;JHitL0&gt; {};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JBuildL2&lt;&gt;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select subset of L1 data</a:t>
            </a:r>
          </a:p>
          <a:p>
            <a:pPr lvl="3"/>
            <a:r>
              <a:rPr lang="en-GB" dirty="0">
                <a:solidFill>
                  <a:schemeClr val="bg1"/>
                </a:solidFill>
              </a:rPr>
              <a:t>multiplicity of L1</a:t>
            </a:r>
          </a:p>
          <a:p>
            <a:pPr lvl="3"/>
            <a:r>
              <a:rPr lang="en-GB" dirty="0">
                <a:solidFill>
                  <a:schemeClr val="bg1"/>
                </a:solidFill>
              </a:rPr>
              <a:t>maximal angle between PMT axes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94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Hit clustering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clusterize</a:t>
            </a:r>
            <a:r>
              <a:rPr lang="en-GB" dirty="0">
                <a:solidFill>
                  <a:schemeClr val="bg1"/>
                </a:solidFill>
              </a:rPr>
              <a:t>(.., </a:t>
            </a:r>
            <a:r>
              <a:rPr lang="en-GB" dirty="0" err="1">
                <a:solidFill>
                  <a:schemeClr val="bg1"/>
                </a:solidFill>
              </a:rPr>
              <a:t>JMatch</a:t>
            </a:r>
            <a:r>
              <a:rPr lang="en-GB" dirty="0">
                <a:solidFill>
                  <a:schemeClr val="bg1"/>
                </a:solidFill>
              </a:rPr>
              <a:t>&amp;)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count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remove element with least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stop when least number of friends = number of elements;</a:t>
            </a:r>
          </a:p>
          <a:p>
            <a:r>
              <a:rPr lang="en-GB" dirty="0" err="1">
                <a:solidFill>
                  <a:schemeClr val="bg1"/>
                </a:solidFill>
              </a:rPr>
              <a:t>reverse_clusterize</a:t>
            </a:r>
            <a:r>
              <a:rPr lang="en-GB" dirty="0">
                <a:solidFill>
                  <a:schemeClr val="bg1"/>
                </a:solidFill>
              </a:rPr>
              <a:t>(.., </a:t>
            </a:r>
            <a:r>
              <a:rPr lang="en-GB" dirty="0" err="1">
                <a:solidFill>
                  <a:schemeClr val="bg1"/>
                </a:solidFill>
              </a:rPr>
              <a:t>JMatch</a:t>
            </a:r>
            <a:r>
              <a:rPr lang="en-GB" dirty="0">
                <a:solidFill>
                  <a:schemeClr val="bg1"/>
                </a:solidFill>
              </a:rPr>
              <a:t>&amp;)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count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keep element with most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stop when most number of friends = number of elements;</a:t>
            </a:r>
          </a:p>
          <a:p>
            <a:r>
              <a:rPr lang="en-GB" dirty="0" err="1">
                <a:solidFill>
                  <a:schemeClr val="bg1"/>
                </a:solidFill>
              </a:rPr>
              <a:t>clusteriseWeight</a:t>
            </a:r>
            <a:r>
              <a:rPr lang="en-GB" dirty="0">
                <a:solidFill>
                  <a:schemeClr val="bg1"/>
                </a:solidFill>
              </a:rPr>
              <a:t>(.., </a:t>
            </a:r>
            <a:r>
              <a:rPr lang="en-GB" dirty="0" err="1">
                <a:solidFill>
                  <a:schemeClr val="bg1"/>
                </a:solidFill>
              </a:rPr>
              <a:t>JMatch</a:t>
            </a:r>
            <a:r>
              <a:rPr lang="en-GB" dirty="0">
                <a:solidFill>
                  <a:schemeClr val="bg1"/>
                </a:solidFill>
              </a:rPr>
              <a:t>&amp;)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idem using weight of elements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Curved Down Arrow 4"/>
          <p:cNvSpPr/>
          <p:nvPr/>
        </p:nvSpPr>
        <p:spPr>
          <a:xfrm rot="16200000">
            <a:off x="408003" y="2754254"/>
            <a:ext cx="864000" cy="288000"/>
          </a:xfrm>
          <a:prstGeom prst="curved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 rot="16200000">
            <a:off x="408001" y="4409694"/>
            <a:ext cx="864000" cy="288000"/>
          </a:xfrm>
          <a:prstGeom prst="curved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02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Hit clustering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JMatch3D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simple causality</a:t>
            </a:r>
          </a:p>
          <a:p>
            <a:r>
              <a:rPr lang="en-GB" dirty="0">
                <a:solidFill>
                  <a:schemeClr val="bg1"/>
                </a:solidFill>
              </a:rPr>
              <a:t>JMatch3G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causality for shower with distance dependent time window (improvement due to J. </a:t>
            </a:r>
            <a:r>
              <a:rPr lang="en-GB" dirty="0" err="1">
                <a:solidFill>
                  <a:schemeClr val="bg1"/>
                </a:solidFill>
              </a:rPr>
              <a:t>Hofestädt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  <a:p>
            <a:r>
              <a:rPr lang="en-GB" dirty="0">
                <a:solidFill>
                  <a:schemeClr val="bg1"/>
                </a:solidFill>
              </a:rPr>
              <a:t>JMatch3B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causality for muon with distance dependent time window (improvement due to B. Bakker)</a:t>
            </a:r>
          </a:p>
          <a:p>
            <a:r>
              <a:rPr lang="en-GB" dirty="0">
                <a:solidFill>
                  <a:schemeClr val="bg1"/>
                </a:solidFill>
              </a:rPr>
              <a:t>JMatch1D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causality for muon along z-axis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02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Accidental coincidence rate (1/2)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45720" y="2491878"/>
                <a:ext cx="5264583" cy="807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sz="28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sz="28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719" y="2491877"/>
                <a:ext cx="5264583" cy="8079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14202" y="4846471"/>
                <a:ext cx="4730269" cy="9017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201" y="4846471"/>
                <a:ext cx="4730269" cy="9017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Brace 6"/>
          <p:cNvSpPr/>
          <p:nvPr/>
        </p:nvSpPr>
        <p:spPr>
          <a:xfrm rot="5400000">
            <a:off x="5177997" y="5696936"/>
            <a:ext cx="144000" cy="468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 rot="5400000">
            <a:off x="6794848" y="5314415"/>
            <a:ext cx="144000" cy="122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530807" y="6211165"/>
            <a:ext cx="145514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600" dirty="0">
                <a:solidFill>
                  <a:schemeClr val="bg1"/>
                </a:solidFill>
              </a:rPr>
              <a:t>Total rate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1170" y="6214413"/>
            <a:ext cx="16476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600" dirty="0">
                <a:solidFill>
                  <a:schemeClr val="bg1"/>
                </a:solidFill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21681" y="3600454"/>
                <a:ext cx="4184479" cy="921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680" y="3600453"/>
                <a:ext cx="4184479" cy="9217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3333104" y="3310773"/>
            <a:ext cx="720000" cy="50400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75985" y="3757622"/>
            <a:ext cx="1552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minimum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cluster size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311337" y="1957621"/>
            <a:ext cx="720000" cy="50400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01185" y="1486625"/>
            <a:ext cx="1502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number of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sources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736000" y="1943333"/>
            <a:ext cx="720000" cy="504000"/>
          </a:xfrm>
          <a:prstGeom prst="line">
            <a:avLst/>
          </a:prstGeom>
          <a:ln w="25400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69348" y="1480517"/>
            <a:ext cx="1670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rate of each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694657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Accidental coincidence rate (2/2)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18847" y="4027230"/>
                <a:ext cx="2747932" cy="899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𝑛𝐷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≅5 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7" y="4027230"/>
                <a:ext cx="2747932" cy="8990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01729" y="1807278"/>
                <a:ext cx="5698035" cy="9017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728" y="1807278"/>
                <a:ext cx="5698035" cy="9017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18848" y="5874308"/>
                <a:ext cx="21012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 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𝑘𝐻𝑧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8" y="5874308"/>
                <a:ext cx="2101216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99776" y="5095640"/>
                <a:ext cx="39487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=115×18=2070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" y="5095640"/>
                <a:ext cx="3948773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59129" y="4034696"/>
                <a:ext cx="2922660" cy="899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𝑛𝑅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≅0.5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129" y="4034696"/>
                <a:ext cx="2922660" cy="8990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76016" y="5867486"/>
                <a:ext cx="21012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 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𝑘𝐻𝑧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016" y="5867486"/>
                <a:ext cx="2101216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76001" y="5088818"/>
                <a:ext cx="16741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≅50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000" y="5088818"/>
                <a:ext cx="1674113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666869" y="3200391"/>
            <a:ext cx="3888000" cy="34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600" b="1" dirty="0"/>
              <a:t>3D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662666" y="3181339"/>
            <a:ext cx="3888000" cy="34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600" b="1" dirty="0"/>
              <a:t>1D</a:t>
            </a:r>
          </a:p>
        </p:txBody>
      </p:sp>
      <p:sp>
        <p:nvSpPr>
          <p:cNvPr id="17" name="Striped Right Arrow 16"/>
          <p:cNvSpPr/>
          <p:nvPr/>
        </p:nvSpPr>
        <p:spPr>
          <a:xfrm>
            <a:off x="5838816" y="4740408"/>
            <a:ext cx="576000" cy="432000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43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Trigger logic (1/1)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Level 1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JBuildL1	local coincidences	(</a:t>
            </a:r>
            <a:r>
              <a:rPr lang="en-GB" dirty="0">
                <a:solidFill>
                  <a:schemeClr val="bg1"/>
                </a:solidFill>
                <a:latin typeface="Symbol" panose="05050102010706020507" pitchFamily="18" charset="2"/>
              </a:rPr>
              <a:t>D</a:t>
            </a:r>
            <a:r>
              <a:rPr lang="en-GB" dirty="0">
                <a:solidFill>
                  <a:schemeClr val="bg1"/>
                </a:solidFill>
              </a:rPr>
              <a:t>t)</a:t>
            </a:r>
          </a:p>
          <a:p>
            <a:pPr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Level 2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JBuildL2	local coincidences	(</a:t>
            </a:r>
            <a:r>
              <a:rPr lang="en-GB" dirty="0">
                <a:solidFill>
                  <a:schemeClr val="bg1"/>
                </a:solidFill>
                <a:latin typeface="Symbol" panose="05050102010706020507" pitchFamily="18" charset="2"/>
              </a:rPr>
              <a:t>D</a:t>
            </a:r>
            <a:r>
              <a:rPr lang="en-GB" dirty="0">
                <a:solidFill>
                  <a:schemeClr val="bg1"/>
                </a:solidFill>
              </a:rPr>
              <a:t>t; cos(</a:t>
            </a:r>
            <a:r>
              <a:rPr lang="en-GB" dirty="0">
                <a:solidFill>
                  <a:schemeClr val="bg1"/>
                </a:solidFill>
                <a:latin typeface="Symbol" panose="05050102010706020507" pitchFamily="18" charset="2"/>
              </a:rPr>
              <a:t>q</a:t>
            </a:r>
            <a:r>
              <a:rPr lang="en-GB" dirty="0">
                <a:solidFill>
                  <a:schemeClr val="bg1"/>
                </a:solidFill>
              </a:rPr>
              <a:t>); M ≥ 2)</a:t>
            </a:r>
          </a:p>
          <a:p>
            <a:pPr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Level 3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trigger3DMuon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trigger3DShower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…</a:t>
            </a:r>
          </a:p>
          <a:p>
            <a:pPr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Merge events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>
                <a:solidFill>
                  <a:schemeClr val="bg1"/>
                </a:solidFill>
              </a:rPr>
              <a:t>overlap in time	</a:t>
            </a:r>
          </a:p>
          <a:p>
            <a:pPr lvl="2">
              <a:tabLst>
                <a:tab pos="2057400" algn="l"/>
                <a:tab pos="4657725" algn="l"/>
              </a:tabLst>
            </a:pPr>
            <a:r>
              <a:rPr lang="en-GB" dirty="0" err="1">
                <a:solidFill>
                  <a:schemeClr val="bg1"/>
                </a:solidFill>
              </a:rPr>
              <a:t>JDAQEvent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getOverlays</a:t>
            </a:r>
            <a:r>
              <a:rPr lang="en-GB" dirty="0">
                <a:solidFill>
                  <a:schemeClr val="bg1"/>
                </a:solidFill>
              </a:rPr>
              <a:t>()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318784" y="3577483"/>
            <a:ext cx="144000" cy="93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675897" y="3618626"/>
            <a:ext cx="4410631" cy="810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GB" sz="2400" dirty="0">
                <a:solidFill>
                  <a:schemeClr val="bg1"/>
                </a:solidFill>
              </a:rPr>
              <a:t>multiple trigger algorithms can be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applied to the same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646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initialisation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detector geometry and calibration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setup detector simulation</a:t>
            </a:r>
          </a:p>
          <a:p>
            <a:r>
              <a:rPr lang="en-GB" dirty="0">
                <a:solidFill>
                  <a:schemeClr val="bg1"/>
                </a:solidFill>
              </a:rPr>
              <a:t>event loop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input Monte Carlo event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add background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create </a:t>
            </a:r>
            <a:r>
              <a:rPr lang="en-GB" dirty="0" err="1">
                <a:solidFill>
                  <a:schemeClr val="bg1"/>
                </a:solidFill>
              </a:rPr>
              <a:t>JDAQTimeslice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calibrate data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application of trigger(s)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output </a:t>
            </a:r>
            <a:r>
              <a:rPr lang="en-GB" dirty="0" err="1">
                <a:solidFill>
                  <a:schemeClr val="bg1"/>
                </a:solidFill>
              </a:rPr>
              <a:t>JDAQEvent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output </a:t>
            </a:r>
            <a:r>
              <a:rPr lang="en-GB" dirty="0" err="1">
                <a:solidFill>
                  <a:schemeClr val="bg1"/>
                </a:solidFill>
              </a:rPr>
              <a:t>JDAQSummaryslice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termination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close files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4" name="Right Brace 3"/>
          <p:cNvSpPr/>
          <p:nvPr/>
        </p:nvSpPr>
        <p:spPr>
          <a:xfrm>
            <a:off x="6269160" y="4192985"/>
            <a:ext cx="144000" cy="1152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43488" y="4366244"/>
            <a:ext cx="3186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same as </a:t>
            </a:r>
            <a:r>
              <a:rPr lang="en-GB" sz="2400" dirty="0" err="1">
                <a:solidFill>
                  <a:schemeClr val="bg1"/>
                </a:solidFill>
              </a:rPr>
              <a:t>JDataFilter</a:t>
            </a:r>
            <a:r>
              <a:rPr lang="en-GB" sz="2400" dirty="0">
                <a:solidFill>
                  <a:schemeClr val="bg1"/>
                </a:solidFill>
              </a:rPr>
              <a:t> and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 err="1">
                <a:solidFill>
                  <a:schemeClr val="bg1"/>
                </a:solidFill>
              </a:rPr>
              <a:t>JTriggerProcessor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269833" y="3438090"/>
            <a:ext cx="144000" cy="57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644162" y="3319001"/>
            <a:ext cx="3006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handled via interfaces,</a:t>
            </a:r>
          </a:p>
          <a:p>
            <a:r>
              <a:rPr lang="en-GB" sz="2400" dirty="0">
                <a:solidFill>
                  <a:schemeClr val="bg1"/>
                </a:solidFill>
              </a:rPr>
              <a:t>see next slides</a:t>
            </a:r>
          </a:p>
        </p:txBody>
      </p:sp>
    </p:spTree>
    <p:extLst>
      <p:ext uri="{BB962C8B-B14F-4D97-AF65-F5344CB8AC3E}">
        <p14:creationId xmlns:p14="http://schemas.microsoft.com/office/powerpoint/2010/main" val="1141500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3411538" algn="l"/>
              </a:tabLst>
            </a:pPr>
            <a:r>
              <a:rPr lang="en-GB" dirty="0">
                <a:solidFill>
                  <a:schemeClr val="bg1"/>
                </a:solidFill>
              </a:rPr>
              <a:t>JK40Simulator</a:t>
            </a:r>
          </a:p>
          <a:p>
            <a:pPr lvl="1">
              <a:tabLst>
                <a:tab pos="3411538" algn="l"/>
              </a:tabLst>
            </a:pPr>
            <a:r>
              <a:rPr lang="en-GB" dirty="0">
                <a:solidFill>
                  <a:schemeClr val="bg1"/>
                </a:solidFill>
              </a:rPr>
              <a:t>generation of random background</a:t>
            </a:r>
          </a:p>
          <a:p>
            <a:pPr marL="914400" lvl="2" indent="0" defTabSz="1014413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void </a:t>
            </a:r>
            <a:r>
              <a:rPr lang="en-GB" sz="2200" dirty="0" err="1">
                <a:solidFill>
                  <a:schemeClr val="bg1"/>
                </a:solidFill>
              </a:rPr>
              <a:t>generateHits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JModule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JTimeRange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JModuleData</a:t>
            </a:r>
            <a:r>
              <a:rPr lang="en-GB" sz="2200" dirty="0">
                <a:solidFill>
                  <a:schemeClr val="bg1"/>
                </a:solidFill>
              </a:rPr>
              <a:t>&amp; output);</a:t>
            </a:r>
          </a:p>
          <a:p>
            <a:pPr marL="914400" lvl="2" indent="0" defTabSz="1014413">
              <a:buNone/>
              <a:tabLst>
                <a:tab pos="34115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JModuleData</a:t>
            </a:r>
            <a:r>
              <a:rPr lang="en-GB" sz="2200" dirty="0">
                <a:solidFill>
                  <a:schemeClr val="bg1"/>
                </a:solidFill>
              </a:rPr>
              <a:t> : vector&lt; 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JPMTSignal</a:t>
            </a:r>
            <a:r>
              <a:rPr lang="en-GB" sz="2200" dirty="0">
                <a:solidFill>
                  <a:schemeClr val="bg1"/>
                </a:solidFill>
              </a:rPr>
              <a:t>&gt; &gt; {};</a:t>
            </a:r>
          </a:p>
          <a:p>
            <a:pPr>
              <a:tabLst>
                <a:tab pos="3411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JPMTSimulator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3411538" algn="l"/>
              </a:tabLst>
            </a:pPr>
            <a:r>
              <a:rPr lang="en-GB" dirty="0">
                <a:solidFill>
                  <a:schemeClr val="bg1"/>
                </a:solidFill>
              </a:rPr>
              <a:t>simulation of PMT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void </a:t>
            </a:r>
            <a:r>
              <a:rPr lang="en-GB" sz="2200" dirty="0" err="1">
                <a:solidFill>
                  <a:schemeClr val="bg1"/>
                </a:solidFill>
              </a:rPr>
              <a:t>processHits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JCalibration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JStatus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JPMTSignal</a:t>
            </a:r>
            <a:r>
              <a:rPr lang="en-GB" sz="2200" dirty="0">
                <a:solidFill>
                  <a:schemeClr val="bg1"/>
                </a:solidFill>
              </a:rPr>
              <a:t>&gt;&amp; input,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JPMTPulse</a:t>
            </a:r>
            <a:r>
              <a:rPr lang="en-GB" sz="2200" dirty="0">
                <a:solidFill>
                  <a:schemeClr val="bg1"/>
                </a:solidFill>
              </a:rPr>
              <a:t>&gt;&amp; output);</a:t>
            </a:r>
          </a:p>
          <a:p>
            <a:pPr>
              <a:tabLst>
                <a:tab pos="3411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JCLBSimulator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3411538" algn="l"/>
              </a:tabLst>
            </a:pPr>
            <a:r>
              <a:rPr lang="en-GB" dirty="0">
                <a:solidFill>
                  <a:schemeClr val="bg1"/>
                </a:solidFill>
              </a:rPr>
              <a:t>Simulation of CLB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 vector&lt; 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JPMTPulse</a:t>
            </a:r>
            <a:r>
              <a:rPr lang="en-GB" sz="2200" dirty="0">
                <a:solidFill>
                  <a:schemeClr val="bg1"/>
                </a:solidFill>
              </a:rPr>
              <a:t>&gt; &gt; </a:t>
            </a:r>
            <a:r>
              <a:rPr lang="en-GB" sz="2200" dirty="0" err="1">
                <a:solidFill>
                  <a:schemeClr val="bg1"/>
                </a:solidFill>
              </a:rPr>
              <a:t>JCLBInput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void </a:t>
            </a:r>
            <a:r>
              <a:rPr lang="en-GB" sz="2200" dirty="0" err="1">
                <a:solidFill>
                  <a:schemeClr val="bg1"/>
                </a:solidFill>
              </a:rPr>
              <a:t>processData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JModuleIdentifier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JCLBInput</a:t>
            </a:r>
            <a:r>
              <a:rPr lang="en-GB" sz="2200" dirty="0">
                <a:solidFill>
                  <a:schemeClr val="bg1"/>
                </a:solidFill>
              </a:rPr>
              <a:t> input, 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&amp; output);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6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JDataFilter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real time filtering of detector data (not this talk)</a:t>
            </a:r>
          </a:p>
          <a:p>
            <a:r>
              <a:rPr lang="en-GB" dirty="0" err="1">
                <a:solidFill>
                  <a:schemeClr val="bg1"/>
                </a:solidFill>
              </a:rPr>
              <a:t>JRandomTimesliceWriter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produce time slices with random data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JTriggerProcessor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offline filtering of detector data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JTriggerReprocessor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reprocess triggered data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31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JK40DefaultSimulatorInterface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JK40Simulator</a:t>
            </a:r>
          </a:p>
          <a:p>
            <a:r>
              <a:rPr lang="en-GB" dirty="0">
                <a:solidFill>
                  <a:schemeClr val="bg1"/>
                </a:solidFill>
              </a:rPr>
              <a:t>interface methods</a:t>
            </a:r>
          </a:p>
          <a:p>
            <a:pPr marL="457200" lvl="1" indent="0">
              <a:buNone/>
              <a:tabLst>
                <a:tab pos="50292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getSinglesRate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getCoincidenceRate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JModuleIdentifier</a:t>
            </a:r>
            <a:r>
              <a:rPr lang="en-GB" sz="2200" dirty="0">
                <a:solidFill>
                  <a:schemeClr val="bg1"/>
                </a:solidFill>
              </a:rPr>
              <a:t>, multiplicity);</a:t>
            </a:r>
          </a:p>
          <a:p>
            <a:pPr marL="457200" lvl="1" indent="0">
              <a:buNone/>
              <a:tabLst>
                <a:tab pos="50292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getProbability</a:t>
            </a:r>
            <a:r>
              <a:rPr lang="en-GB" sz="2200" dirty="0">
                <a:solidFill>
                  <a:schemeClr val="bg1"/>
                </a:solidFill>
              </a:rPr>
              <a:t>(cos(</a:t>
            </a:r>
            <a:r>
              <a:rPr lang="en-GB" sz="2200" dirty="0">
                <a:solidFill>
                  <a:schemeClr val="bg1"/>
                </a:solidFill>
                <a:latin typeface="Symbol" panose="05050102010706020507" pitchFamily="18" charset="2"/>
              </a:rPr>
              <a:t>q</a:t>
            </a:r>
            <a:r>
              <a:rPr lang="en-GB" sz="2200" dirty="0">
                <a:solidFill>
                  <a:schemeClr val="bg1"/>
                </a:solidFill>
              </a:rPr>
              <a:t>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22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JPMTDefaultSimulatorInterface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implements</a:t>
            </a:r>
          </a:p>
          <a:p>
            <a:pPr lvl="1">
              <a:tabLst>
                <a:tab pos="6459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JPMTSimulator</a:t>
            </a: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interface methods</a:t>
            </a:r>
          </a:p>
          <a:p>
            <a:pPr marL="457200" lvl="1" indent="0">
              <a:buNone/>
              <a:tabLst>
                <a:tab pos="3408363" algn="l"/>
                <a:tab pos="6459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getPMTstatus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JTimeRange</a:t>
            </a:r>
            <a:r>
              <a:rPr lang="en-GB" sz="2200" dirty="0">
                <a:solidFill>
                  <a:schemeClr val="bg1"/>
                </a:solidFill>
              </a:rPr>
              <a:t>,	// time dependence </a:t>
            </a:r>
          </a:p>
          <a:p>
            <a:pPr marL="457200" lvl="1" indent="0">
              <a:buNone/>
              <a:tabLst>
                <a:tab pos="3408363" algn="l"/>
                <a:tab pos="6459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JStatus</a:t>
            </a:r>
            <a:r>
              <a:rPr lang="en-GB" sz="2200" dirty="0">
                <a:solidFill>
                  <a:schemeClr val="bg1"/>
                </a:solidFill>
              </a:rPr>
              <a:t>);	// on/off</a:t>
            </a:r>
          </a:p>
          <a:p>
            <a:pPr marL="457200" lvl="1" indent="0">
              <a:buNone/>
              <a:tabLst>
                <a:tab pos="3408363" algn="l"/>
                <a:tab pos="6459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JPMTSignalProcessorInterface</a:t>
            </a:r>
            <a:r>
              <a:rPr lang="en-GB" sz="2200" dirty="0">
                <a:solidFill>
                  <a:schemeClr val="bg1"/>
                </a:solidFill>
              </a:rPr>
              <a:t>	// see next slide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>
                <a:solidFill>
                  <a:schemeClr val="bg1"/>
                </a:solidFill>
              </a:rPr>
              <a:t>getPMTSignalProcessor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6818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JPMTSignalProcessorInterface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 methods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applyQE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getRandomTime</a:t>
            </a:r>
            <a:r>
              <a:rPr lang="en-GB" sz="2200" dirty="0">
                <a:solidFill>
                  <a:schemeClr val="bg1"/>
                </a:solidFill>
              </a:rPr>
              <a:t>(double </a:t>
            </a:r>
            <a:r>
              <a:rPr lang="en-GB" sz="2200" dirty="0" err="1">
                <a:solidFill>
                  <a:schemeClr val="bg1"/>
                </a:solidFill>
              </a:rPr>
              <a:t>t_ns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bool compare(</a:t>
            </a:r>
            <a:r>
              <a:rPr lang="en-GB" sz="2200" dirty="0" err="1">
                <a:solidFill>
                  <a:schemeClr val="bg1"/>
                </a:solidFill>
              </a:rPr>
              <a:t>JPhotoElectron</a:t>
            </a:r>
            <a:r>
              <a:rPr lang="en-GB" sz="2200" dirty="0">
                <a:solidFill>
                  <a:schemeClr val="bg1"/>
                </a:solidFill>
              </a:rPr>
              <a:t>,  </a:t>
            </a:r>
            <a:r>
              <a:rPr lang="en-GB" sz="2200" dirty="0" err="1">
                <a:solidFill>
                  <a:schemeClr val="bg1"/>
                </a:solidFill>
              </a:rPr>
              <a:t>JPhotoElectron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getRandomCharge</a:t>
            </a:r>
            <a:r>
              <a:rPr lang="en-GB" sz="2200" dirty="0">
                <a:solidFill>
                  <a:schemeClr val="bg1"/>
                </a:solidFill>
              </a:rPr>
              <a:t>(int NPE);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JChargeDomains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applyThreshold</a:t>
            </a:r>
            <a:r>
              <a:rPr lang="en-GB" sz="2200" dirty="0">
                <a:solidFill>
                  <a:schemeClr val="bg1"/>
                </a:solidFill>
              </a:rPr>
              <a:t>(double </a:t>
            </a:r>
            <a:r>
              <a:rPr lang="en-GB" sz="2200" dirty="0" err="1">
                <a:solidFill>
                  <a:schemeClr val="bg1"/>
                </a:solidFill>
              </a:rPr>
              <a:t>npe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getTimeOverThreshold</a:t>
            </a:r>
            <a:r>
              <a:rPr lang="en-GB" sz="2200" dirty="0">
                <a:solidFill>
                  <a:schemeClr val="bg1"/>
                </a:solidFill>
              </a:rPr>
              <a:t>(double </a:t>
            </a:r>
            <a:r>
              <a:rPr lang="en-GB" sz="2200" dirty="0" err="1">
                <a:solidFill>
                  <a:schemeClr val="bg1"/>
                </a:solidFill>
              </a:rPr>
              <a:t>npe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getSurvivalProbability</a:t>
            </a:r>
            <a:r>
              <a:rPr lang="en-GB" sz="2200" dirty="0">
                <a:solidFill>
                  <a:schemeClr val="bg1"/>
                </a:solidFill>
              </a:rPr>
              <a:t>(int NPE);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void merge(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JPMTHit</a:t>
            </a:r>
            <a:r>
              <a:rPr lang="en-GB" sz="2200" dirty="0">
                <a:solidFill>
                  <a:schemeClr val="bg1"/>
                </a:solidFill>
              </a:rPr>
              <a:t>&gt;&amp;);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411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JCLBDefaultSimulatorInterface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implements</a:t>
            </a:r>
          </a:p>
          <a:p>
            <a:pPr lvl="1"/>
            <a:r>
              <a:rPr lang="en-GB" dirty="0" err="1">
                <a:solidFill>
                  <a:schemeClr val="bg1"/>
                </a:solidFill>
              </a:rPr>
              <a:t>JCLBSimulator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interface methods</a:t>
            </a:r>
          </a:p>
          <a:p>
            <a:pPr marL="457200" lvl="1" indent="0">
              <a:buNone/>
              <a:tabLst>
                <a:tab pos="6272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  JTDC::</a:t>
            </a:r>
            <a:r>
              <a:rPr lang="en-GB" sz="2200" dirty="0" err="1">
                <a:solidFill>
                  <a:schemeClr val="bg1"/>
                </a:solidFill>
              </a:rPr>
              <a:t>makeHit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JPMT_t</a:t>
            </a:r>
            <a:r>
              <a:rPr lang="en-GB" sz="2200" dirty="0">
                <a:solidFill>
                  <a:schemeClr val="bg1"/>
                </a:solidFill>
              </a:rPr>
              <a:t>, double, </a:t>
            </a:r>
            <a:r>
              <a:rPr lang="en-GB" sz="2200" dirty="0" err="1">
                <a:solidFill>
                  <a:schemeClr val="bg1"/>
                </a:solidFill>
              </a:rPr>
              <a:t>JTOT_t</a:t>
            </a:r>
            <a:r>
              <a:rPr lang="en-GB" sz="2200" dirty="0">
                <a:solidFill>
                  <a:schemeClr val="bg1"/>
                </a:solidFill>
              </a:rPr>
              <a:t>);		// non-linearity</a:t>
            </a:r>
          </a:p>
          <a:p>
            <a:pPr marL="457200" lvl="1" indent="0">
              <a:buNone/>
              <a:tabLst>
                <a:tab pos="6272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bool  </a:t>
            </a:r>
            <a:r>
              <a:rPr lang="en-GB" sz="2200" dirty="0" err="1">
                <a:solidFill>
                  <a:schemeClr val="bg1"/>
                </a:solidFill>
              </a:rPr>
              <a:t>JStateMachine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maybeSwapped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);	// state machine</a:t>
            </a:r>
          </a:p>
          <a:p>
            <a:pPr marL="457200" lvl="1" indent="0">
              <a:buNone/>
              <a:tabLst>
                <a:tab pos="62722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6272213" algn="l"/>
              </a:tabLst>
            </a:pPr>
            <a:r>
              <a:rPr lang="en-US" sz="2200" dirty="0">
                <a:solidFill>
                  <a:schemeClr val="bg1"/>
                </a:solidFill>
              </a:rPr>
              <a:t>virtual int </a:t>
            </a:r>
            <a:r>
              <a:rPr lang="en-US" sz="2200" dirty="0" err="1">
                <a:solidFill>
                  <a:schemeClr val="bg1"/>
                </a:solidFill>
              </a:rPr>
              <a:t>getUDPNumberOfReceivedPackets</a:t>
            </a:r>
            <a:r>
              <a:rPr lang="en-US" sz="2200" dirty="0">
                <a:solidFill>
                  <a:schemeClr val="bg1"/>
                </a:solidFill>
              </a:rPr>
              <a:t>(</a:t>
            </a:r>
            <a:r>
              <a:rPr lang="en-US" sz="2200" dirty="0" err="1">
                <a:solidFill>
                  <a:schemeClr val="bg1"/>
                </a:solidFill>
              </a:rPr>
              <a:t>JModuleIdentifier</a:t>
            </a:r>
            <a:r>
              <a:rPr lang="en-US" sz="2200" dirty="0">
                <a:solidFill>
                  <a:schemeClr val="bg1"/>
                </a:solidFill>
              </a:rPr>
              <a:t>);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virtual int </a:t>
            </a:r>
            <a:r>
              <a:rPr lang="en-US" sz="2200" dirty="0" err="1">
                <a:solidFill>
                  <a:schemeClr val="bg1"/>
                </a:solidFill>
              </a:rPr>
              <a:t>getUDPMaximalSequenceNumber</a:t>
            </a:r>
            <a:r>
              <a:rPr lang="en-US" sz="2200" dirty="0">
                <a:solidFill>
                  <a:schemeClr val="bg1"/>
                </a:solidFill>
              </a:rPr>
              <a:t>(const </a:t>
            </a:r>
            <a:r>
              <a:rPr lang="en-US" sz="2200" dirty="0" err="1">
                <a:solidFill>
                  <a:schemeClr val="bg1"/>
                </a:solidFill>
              </a:rPr>
              <a:t>JModuleIdentifier</a:t>
            </a:r>
            <a:r>
              <a:rPr lang="en-US" sz="2200" dirty="0">
                <a:solidFill>
                  <a:schemeClr val="bg1"/>
                </a:solidFill>
              </a:rPr>
              <a:t>);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virtual bool </a:t>
            </a:r>
            <a:r>
              <a:rPr lang="en-US" sz="2200" dirty="0" err="1">
                <a:solidFill>
                  <a:schemeClr val="bg1"/>
                </a:solidFill>
              </a:rPr>
              <a:t>hasUDPTrailer</a:t>
            </a:r>
            <a:r>
              <a:rPr lang="en-US" sz="2200" dirty="0">
                <a:solidFill>
                  <a:schemeClr val="bg1"/>
                </a:solidFill>
              </a:rPr>
              <a:t>(const </a:t>
            </a:r>
            <a:r>
              <a:rPr lang="en-US" sz="2200" dirty="0" err="1">
                <a:solidFill>
                  <a:schemeClr val="bg1"/>
                </a:solidFill>
              </a:rPr>
              <a:t>JModuleIdentifier</a:t>
            </a:r>
            <a:r>
              <a:rPr lang="en-US" sz="2200" dirty="0">
                <a:solidFill>
                  <a:schemeClr val="bg1"/>
                </a:solidFill>
              </a:rPr>
              <a:t>);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getHighRateVeto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);				// high-rate veto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6737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Available implementations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JK40DefaultSimulator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single rates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multiple rates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angular dependence of coincidence rates</a:t>
            </a:r>
          </a:p>
          <a:p>
            <a:r>
              <a:rPr lang="en-GB" dirty="0" err="1">
                <a:solidFill>
                  <a:schemeClr val="bg1"/>
                </a:solidFill>
              </a:rPr>
              <a:t>JPMTAnalogueSignalProcessor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transition time spread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gain spread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threshold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time-over-threshold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hit merging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6308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E9B8-D4D3-496D-B2CC-181A16E5C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Available implementations (2/3)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0FFC3-3D46-4438-B6F5-EA4C1BECA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JCLBDefaultSimulator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TDC non-</a:t>
            </a:r>
            <a:r>
              <a:rPr lang="en-GB" dirty="0" err="1">
                <a:solidFill>
                  <a:schemeClr val="bg1"/>
                </a:solidFill>
              </a:rPr>
              <a:t>lenarity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hit re-shuffling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126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Available implementations (3/3)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JK40RunByRunSimulator :</a:t>
            </a:r>
          </a:p>
          <a:p>
            <a:pPr marL="457200" lvl="1" indent="0">
              <a:buNone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	JK40DefaultSimulator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single rates from real data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multiple rates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angular dependence of coincidence rates</a:t>
            </a:r>
          </a:p>
          <a:p>
            <a:pPr>
              <a:tabLst>
                <a:tab pos="715963" algn="l"/>
              </a:tabLst>
            </a:pPr>
            <a:r>
              <a:rPr lang="en-GB" dirty="0" err="1">
                <a:solidFill>
                  <a:schemeClr val="bg1"/>
                </a:solidFill>
              </a:rPr>
              <a:t>JPMTRunByRunSimulator</a:t>
            </a:r>
            <a:r>
              <a:rPr lang="en-GB" dirty="0">
                <a:solidFill>
                  <a:schemeClr val="bg1"/>
                </a:solidFill>
              </a:rPr>
              <a:t> :</a:t>
            </a:r>
          </a:p>
          <a:p>
            <a:pPr marL="457200" lvl="1" indent="0">
              <a:buNone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JPMTDefaultSimulator</a:t>
            </a:r>
            <a:endParaRPr lang="en-GB" dirty="0">
              <a:solidFill>
                <a:schemeClr val="bg1"/>
              </a:solidFill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PMT status from real data</a:t>
            </a:r>
          </a:p>
          <a:p>
            <a:pPr>
              <a:tabLst>
                <a:tab pos="715963" algn="l"/>
              </a:tabLst>
            </a:pPr>
            <a:r>
              <a:rPr lang="en-GB" dirty="0" err="1">
                <a:solidFill>
                  <a:schemeClr val="bg1"/>
                </a:solidFill>
              </a:rPr>
              <a:t>JCLBRunByRunSimulator</a:t>
            </a:r>
            <a:r>
              <a:rPr lang="en-GB" dirty="0">
                <a:solidFill>
                  <a:schemeClr val="bg1"/>
                </a:solidFill>
              </a:rPr>
              <a:t> :</a:t>
            </a:r>
          </a:p>
          <a:p>
            <a:pPr marL="457200" lvl="1" indent="0">
              <a:buNone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JCLBDefaultSimulator</a:t>
            </a:r>
            <a:endParaRPr lang="en-GB" dirty="0">
              <a:solidFill>
                <a:schemeClr val="bg1"/>
              </a:solidFill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high-rate veto from real data</a:t>
            </a:r>
          </a:p>
          <a:p>
            <a:pPr marL="0" indent="0">
              <a:buNone/>
              <a:tabLst>
                <a:tab pos="715963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715963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292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Detector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00000" cy="4680000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/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JDetectorSimulator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JPMTRouter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fast access to PMT data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JK40Simulator,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JPMTSimulator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JCLBSimulator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JDetectorSimulator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JDetector</a:t>
            </a:r>
            <a:r>
              <a:rPr lang="en-GB" sz="2200" dirty="0">
                <a:solidFill>
                  <a:schemeClr val="bg1"/>
                </a:solidFill>
              </a:rPr>
              <a:t>);	//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 input detector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protected: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auto_ptr</a:t>
            </a:r>
            <a:r>
              <a:rPr lang="en-GB" sz="2200" dirty="0">
                <a:solidFill>
                  <a:schemeClr val="bg1"/>
                </a:solidFill>
              </a:rPr>
              <a:t>&lt;JK40Simulator&gt;	k40Simulator;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auto_ptr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JPMTSimulator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pmtSimulator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auto_ptr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JCLBSimulator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clbSimulator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608570" y="5056507"/>
            <a:ext cx="250163" cy="93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997598" y="5273995"/>
            <a:ext cx="3960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GB" sz="2200" dirty="0">
                <a:solidFill>
                  <a:schemeClr val="bg1"/>
                </a:solidFill>
              </a:rPr>
              <a:t>set your favourite simulator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1320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PMT simulation (1/1)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JMonitorK40</a:t>
            </a: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	// </a:t>
            </a:r>
            <a:r>
              <a:rPr lang="en-GB" dirty="0" err="1">
                <a:solidFill>
                  <a:schemeClr val="bg1"/>
                </a:solidFill>
              </a:rPr>
              <a:t>JDAQTimeslice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-o	&lt;output file&gt;	// histograms</a:t>
            </a:r>
          </a:p>
          <a:p>
            <a:pPr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JFitK40</a:t>
            </a: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	// histograms</a:t>
            </a: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-P	&lt;PMT efficiency file&gt;	//</a:t>
            </a:r>
          </a:p>
          <a:p>
            <a:pPr>
              <a:tabLst>
                <a:tab pos="985838" algn="l"/>
                <a:tab pos="5029200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410272" y="5121000"/>
            <a:ext cx="7560000" cy="118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n-GB" sz="2600" dirty="0"/>
              <a:t>PMT efficiency file can be input to </a:t>
            </a:r>
            <a:r>
              <a:rPr lang="en-GB" sz="2600" dirty="0" err="1"/>
              <a:t>JTriggerEfficiency</a:t>
            </a:r>
            <a:r>
              <a:rPr lang="en-GB" sz="2600" dirty="0"/>
              <a:t>, </a:t>
            </a:r>
            <a:r>
              <a:rPr lang="en-GB" sz="2600" dirty="0" err="1"/>
              <a:t>JEventTimeslice</a:t>
            </a:r>
            <a:r>
              <a:rPr lang="en-GB" sz="2600" dirty="0"/>
              <a:t>, </a:t>
            </a:r>
            <a:r>
              <a:rPr lang="en-GB" sz="2600" dirty="0" err="1"/>
              <a:t>JRandomTimesliceWriter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5138695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941728" y="1845391"/>
            <a:ext cx="6480000" cy="46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Muon depth dependence (1/1)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39</a:t>
            </a:fld>
            <a:endParaRPr lang="en-GB"/>
          </a:p>
        </p:txBody>
      </p:sp>
      <p:pic>
        <p:nvPicPr>
          <p:cNvPr id="5" name="Picture 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t="10762" r="11408" b="11090"/>
          <a:stretch/>
        </p:blipFill>
        <p:spPr>
          <a:xfrm>
            <a:off x="4082679" y="2205320"/>
            <a:ext cx="4824000" cy="342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3656" y="5984867"/>
            <a:ext cx="1478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Depth [km]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2744621" y="3710371"/>
            <a:ext cx="12289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Rate [Hz]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297799" y="5604096"/>
            <a:ext cx="4464594" cy="369332"/>
            <a:chOff x="1780182" y="5976000"/>
            <a:chExt cx="483605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178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2.8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2.9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2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3.0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4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3.1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6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3.2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8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3.3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3.4</a:t>
              </a:r>
              <a:endParaRPr lang="en-GB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542335" y="1845392"/>
            <a:ext cx="59343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100"/>
              </a:lnSpc>
            </a:pPr>
            <a:r>
              <a:rPr lang="nl-NL" dirty="0"/>
              <a:t>0.05</a:t>
            </a:r>
          </a:p>
          <a:p>
            <a:pPr>
              <a:lnSpc>
                <a:spcPts val="5100"/>
              </a:lnSpc>
            </a:pPr>
            <a:r>
              <a:rPr lang="nl-NL" dirty="0"/>
              <a:t>0.04</a:t>
            </a:r>
          </a:p>
          <a:p>
            <a:pPr>
              <a:lnSpc>
                <a:spcPts val="5100"/>
              </a:lnSpc>
            </a:pPr>
            <a:r>
              <a:rPr lang="nl-NL" dirty="0"/>
              <a:t>0.03</a:t>
            </a:r>
          </a:p>
          <a:p>
            <a:pPr>
              <a:lnSpc>
                <a:spcPts val="5100"/>
              </a:lnSpc>
            </a:pPr>
            <a:r>
              <a:rPr lang="nl-NL" dirty="0"/>
              <a:t>0.02</a:t>
            </a:r>
          </a:p>
          <a:p>
            <a:pPr>
              <a:lnSpc>
                <a:spcPts val="5100"/>
              </a:lnSpc>
            </a:pPr>
            <a:r>
              <a:rPr lang="nl-NL" dirty="0"/>
              <a:t>0.01</a:t>
            </a:r>
          </a:p>
          <a:p>
            <a:pPr>
              <a:lnSpc>
                <a:spcPts val="5100"/>
              </a:lnSpc>
            </a:pPr>
            <a:r>
              <a:rPr lang="nl-NL" dirty="0"/>
              <a:t>0.0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744072" y="2378250"/>
            <a:ext cx="2052000" cy="68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data</a:t>
            </a:r>
          </a:p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fit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6922161" y="256513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858351" y="2881402"/>
            <a:ext cx="21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62216" y="2276873"/>
            <a:ext cx="82715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/>
              <a:t>KM3NeT</a:t>
            </a:r>
          </a:p>
        </p:txBody>
      </p:sp>
    </p:spTree>
    <p:extLst>
      <p:ext uri="{BB962C8B-B14F-4D97-AF65-F5344CB8AC3E}">
        <p14:creationId xmlns:p14="http://schemas.microsoft.com/office/powerpoint/2010/main" val="18074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processing of Monte Carlo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output of km3, KM3Sim, </a:t>
            </a:r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, …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addition of random background</a:t>
            </a:r>
          </a:p>
          <a:p>
            <a:r>
              <a:rPr lang="en-GB" dirty="0" err="1">
                <a:solidFill>
                  <a:schemeClr val="bg1"/>
                </a:solidFill>
              </a:rPr>
              <a:t>JEventTimesliceWriter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processing of Monte Carlo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output of K40 simulations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addition random background (e.g. singles rates)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44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941728" y="1845391"/>
            <a:ext cx="6480000" cy="46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Muon depth dependence (1/1)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40</a:t>
            </a:fld>
            <a:endParaRPr lang="en-GB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t="10762" r="11408" b="11090"/>
          <a:stretch/>
        </p:blipFill>
        <p:spPr>
          <a:xfrm>
            <a:off x="4082111" y="2201992"/>
            <a:ext cx="4824000" cy="342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46943" y="2378250"/>
            <a:ext cx="2052000" cy="68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data (corrected)</a:t>
            </a:r>
          </a:p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fit</a:t>
            </a: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925032" y="256513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61222" y="2881402"/>
            <a:ext cx="21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2744621" y="3710371"/>
            <a:ext cx="12289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Rate [Hz]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2335" y="1845392"/>
            <a:ext cx="59343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100"/>
              </a:lnSpc>
            </a:pPr>
            <a:r>
              <a:rPr lang="nl-NL" dirty="0"/>
              <a:t>0.05</a:t>
            </a:r>
          </a:p>
          <a:p>
            <a:pPr>
              <a:lnSpc>
                <a:spcPts val="5100"/>
              </a:lnSpc>
            </a:pPr>
            <a:r>
              <a:rPr lang="nl-NL" dirty="0"/>
              <a:t>0.04</a:t>
            </a:r>
          </a:p>
          <a:p>
            <a:pPr>
              <a:lnSpc>
                <a:spcPts val="5100"/>
              </a:lnSpc>
            </a:pPr>
            <a:r>
              <a:rPr lang="nl-NL" dirty="0"/>
              <a:t>0.03</a:t>
            </a:r>
          </a:p>
          <a:p>
            <a:pPr>
              <a:lnSpc>
                <a:spcPts val="5100"/>
              </a:lnSpc>
            </a:pPr>
            <a:r>
              <a:rPr lang="nl-NL" dirty="0"/>
              <a:t>0.02</a:t>
            </a:r>
          </a:p>
          <a:p>
            <a:pPr>
              <a:lnSpc>
                <a:spcPts val="5100"/>
              </a:lnSpc>
            </a:pPr>
            <a:r>
              <a:rPr lang="nl-NL" dirty="0"/>
              <a:t>0.01</a:t>
            </a:r>
          </a:p>
          <a:p>
            <a:pPr>
              <a:lnSpc>
                <a:spcPts val="5100"/>
              </a:lnSpc>
            </a:pPr>
            <a:r>
              <a:rPr lang="nl-NL" dirty="0"/>
              <a:t>0.0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793656" y="5984867"/>
            <a:ext cx="1478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Depth [km]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97799" y="5604096"/>
            <a:ext cx="4464594" cy="369332"/>
            <a:chOff x="1780182" y="5976000"/>
            <a:chExt cx="4836050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178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2.8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2.9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2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3.0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4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3.1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6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3.2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8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3.3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3.4</a:t>
              </a:r>
              <a:endParaRPr lang="en-GB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462216" y="2276873"/>
            <a:ext cx="82715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/>
              <a:t>KM3NeT</a:t>
            </a:r>
          </a:p>
        </p:txBody>
      </p:sp>
    </p:spTree>
    <p:extLst>
      <p:ext uri="{BB962C8B-B14F-4D97-AF65-F5344CB8AC3E}">
        <p14:creationId xmlns:p14="http://schemas.microsoft.com/office/powerpoint/2010/main" val="20030697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Time slice (1/1)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71390"/>
            <a:ext cx="8280000" cy="360000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JEventTimeslice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as raw data (!)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JEventTimeslice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JDAQChronometer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RUN number, etc.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 err="1">
                <a:solidFill>
                  <a:schemeClr val="bg1"/>
                </a:solidFill>
              </a:rPr>
              <a:t>JDetectorSimulator</a:t>
            </a:r>
            <a:r>
              <a:rPr lang="en-GB" sz="2200" dirty="0">
                <a:solidFill>
                  <a:schemeClr val="bg1"/>
                </a:solidFill>
              </a:rPr>
              <a:t>,	//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 detector simulation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Event,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Monte Carlo event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[</a:t>
            </a:r>
            <a:r>
              <a:rPr lang="en-GB" sz="2200" dirty="0" err="1">
                <a:solidFill>
                  <a:schemeClr val="bg1"/>
                </a:solidFill>
              </a:rPr>
              <a:t>JTimeRange</a:t>
            </a:r>
            <a:r>
              <a:rPr lang="en-GB" sz="2200" dirty="0">
                <a:solidFill>
                  <a:schemeClr val="bg1"/>
                </a:solidFill>
              </a:rPr>
              <a:t>]);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time window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513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(1/6)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528" y="1735881"/>
            <a:ext cx="8280000" cy="4680000"/>
          </a:xfrm>
          <a:ln>
            <a:solidFill>
              <a:schemeClr val="bg1"/>
            </a:solidFill>
          </a:ln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 err="1">
                <a:solidFill>
                  <a:schemeClr val="bg1"/>
                </a:solidFill>
              </a:rPr>
              <a:t>JDAQEvent</a:t>
            </a:r>
            <a:r>
              <a:rPr lang="en-GB" sz="3100" dirty="0">
                <a:solidFill>
                  <a:schemeClr val="bg1"/>
                </a:solidFill>
              </a:rPr>
              <a:t> :</a:t>
            </a: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JDAQChronometer</a:t>
            </a:r>
            <a:r>
              <a:rPr lang="en-GB" sz="31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JDAQTriggerCounter</a:t>
            </a:r>
            <a:r>
              <a:rPr lang="en-GB" sz="3100" dirty="0">
                <a:solidFill>
                  <a:schemeClr val="bg1"/>
                </a:solidFill>
              </a:rPr>
              <a:t>,	</a:t>
            </a:r>
            <a:r>
              <a:rPr lang="en-GB" sz="3100" dirty="0">
                <a:solidFill>
                  <a:schemeClr val="bg1"/>
                </a:solidFill>
                <a:sym typeface="Wingdings" panose="05000000000000000000" pitchFamily="2" charset="2"/>
              </a:rPr>
              <a:t>//	real data:	unique per thread</a:t>
            </a: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  <a:sym typeface="Wingdings" panose="05000000000000000000" pitchFamily="2" charset="2"/>
              </a:rPr>
              <a:t>		//	Monte Carlo:	index to </a:t>
            </a:r>
            <a:r>
              <a:rPr lang="en-GB" sz="3100" dirty="0" err="1">
                <a:solidFill>
                  <a:schemeClr val="bg1"/>
                </a:solidFill>
                <a:sym typeface="Wingdings" panose="05000000000000000000" pitchFamily="2" charset="2"/>
              </a:rPr>
              <a:t>TTree</a:t>
            </a:r>
            <a:endParaRPr lang="en-GB" sz="31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JDAQTriggerMask</a:t>
            </a: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>
                <a:solidFill>
                  <a:schemeClr val="bg1"/>
                </a:solidFill>
                <a:sym typeface="Wingdings" panose="05000000000000000000" pitchFamily="2" charset="2"/>
              </a:rPr>
              <a:t>//	trigger bits of event</a:t>
            </a:r>
            <a:endParaRPr lang="en-GB" sz="31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{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const_iterator</a:t>
            </a:r>
            <a:r>
              <a:rPr lang="en-GB" sz="3100" dirty="0">
                <a:solidFill>
                  <a:schemeClr val="bg1"/>
                </a:solidFill>
              </a:rPr>
              <a:t>&lt;..&gt; begin&lt;..&gt;();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const_iterator</a:t>
            </a:r>
            <a:r>
              <a:rPr lang="en-GB" sz="3100" dirty="0">
                <a:solidFill>
                  <a:schemeClr val="bg1"/>
                </a:solidFill>
              </a:rPr>
              <a:t>&lt;..&gt; end&lt;..&gt;();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unsigned </a:t>
            </a:r>
            <a:r>
              <a:rPr lang="en-GB" sz="3100" dirty="0" err="1">
                <a:solidFill>
                  <a:schemeClr val="bg1"/>
                </a:solidFill>
              </a:rPr>
              <a:t>int</a:t>
            </a:r>
            <a:r>
              <a:rPr lang="en-GB" sz="3100" dirty="0">
                <a:solidFill>
                  <a:schemeClr val="bg1"/>
                </a:solidFill>
              </a:rPr>
              <a:t> size&lt;..&gt;();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unsigned </a:t>
            </a:r>
            <a:r>
              <a:rPr lang="en-GB" sz="3100" dirty="0" err="1">
                <a:solidFill>
                  <a:schemeClr val="bg1"/>
                </a:solidFill>
              </a:rPr>
              <a:t>int</a:t>
            </a:r>
            <a:r>
              <a:rPr lang="en-GB" sz="3100" dirty="0">
                <a:solidFill>
                  <a:schemeClr val="bg1"/>
                </a:solidFill>
              </a:rPr>
              <a:t> </a:t>
            </a:r>
            <a:r>
              <a:rPr lang="en-GB" sz="3100" dirty="0" err="1">
                <a:solidFill>
                  <a:schemeClr val="bg1"/>
                </a:solidFill>
              </a:rPr>
              <a:t>getOverlays</a:t>
            </a:r>
            <a:r>
              <a:rPr lang="en-GB" sz="3100" dirty="0">
                <a:solidFill>
                  <a:schemeClr val="bg1"/>
                </a:solidFill>
              </a:rPr>
              <a:t>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protected:</a:t>
            </a:r>
          </a:p>
          <a:p>
            <a:pPr marL="0" indent="0">
              <a:buNone/>
              <a:tabLst>
                <a:tab pos="442913" algn="l"/>
                <a:tab pos="4129088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std</a:t>
            </a:r>
            <a:r>
              <a:rPr lang="en-GB" sz="3100" dirty="0">
                <a:solidFill>
                  <a:schemeClr val="bg1"/>
                </a:solidFill>
              </a:rPr>
              <a:t>::vector&lt;</a:t>
            </a:r>
            <a:r>
              <a:rPr lang="en-GB" sz="3100" dirty="0" err="1">
                <a:solidFill>
                  <a:schemeClr val="bg1"/>
                </a:solidFill>
              </a:rPr>
              <a:t>JDAQTriggeredHit</a:t>
            </a:r>
            <a:r>
              <a:rPr lang="en-GB" sz="3100" dirty="0">
                <a:solidFill>
                  <a:schemeClr val="bg1"/>
                </a:solidFill>
              </a:rPr>
              <a:t>&gt;	</a:t>
            </a:r>
            <a:r>
              <a:rPr lang="en-GB" sz="3100" dirty="0" err="1">
                <a:solidFill>
                  <a:schemeClr val="bg1"/>
                </a:solidFill>
              </a:rPr>
              <a:t>triggeredHits</a:t>
            </a:r>
            <a:r>
              <a:rPr lang="en-GB" sz="3100" dirty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  <a:tabLst>
                <a:tab pos="442913" algn="l"/>
                <a:tab pos="4129088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std</a:t>
            </a:r>
            <a:r>
              <a:rPr lang="en-GB" sz="3100" dirty="0">
                <a:solidFill>
                  <a:schemeClr val="bg1"/>
                </a:solidFill>
              </a:rPr>
              <a:t>::vector&lt;</a:t>
            </a:r>
            <a:r>
              <a:rPr lang="en-GB" sz="3100" dirty="0" err="1">
                <a:solidFill>
                  <a:schemeClr val="bg1"/>
                </a:solidFill>
              </a:rPr>
              <a:t>JDAQSnapshotHit</a:t>
            </a:r>
            <a:r>
              <a:rPr lang="en-GB" sz="3100" dirty="0">
                <a:solidFill>
                  <a:schemeClr val="bg1"/>
                </a:solidFill>
              </a:rPr>
              <a:t>&gt;	</a:t>
            </a:r>
            <a:r>
              <a:rPr lang="en-GB" sz="3100" dirty="0" err="1">
                <a:solidFill>
                  <a:schemeClr val="bg1"/>
                </a:solidFill>
              </a:rPr>
              <a:t>snapshotHits</a:t>
            </a:r>
            <a:r>
              <a:rPr lang="en-GB" sz="3100" dirty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124576" y="3789000"/>
            <a:ext cx="144000" cy="86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556624" y="3976449"/>
            <a:ext cx="269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&lt;..&gt; select data type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5400000" flipH="1" flipV="1">
            <a:off x="5389728" y="3861000"/>
            <a:ext cx="864000" cy="2160000"/>
          </a:xfrm>
          <a:prstGeom prst="bentConnector3">
            <a:avLst>
              <a:gd name="adj1" fmla="val 17078"/>
            </a:avLst>
          </a:prstGeom>
          <a:ln w="254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42</a:t>
            </a:fld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36000" y="2686392"/>
            <a:ext cx="2160000" cy="43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490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80000" cy="5040000"/>
          </a:xfrm>
          <a:ln>
            <a:solidFill>
              <a:schemeClr val="bg1"/>
            </a:solidFill>
          </a:ln>
        </p:spPr>
        <p:txBody>
          <a:bodyPr anchor="ctr">
            <a:normAutofit lnSpcReduction="10000"/>
          </a:bodyPr>
          <a:lstStyle/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 {};	// 64 bit coded word, 1 bit per trigger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	// macro </a:t>
            </a:r>
            <a:r>
              <a:rPr lang="en-GB" sz="2200" dirty="0" err="1">
                <a:solidFill>
                  <a:schemeClr val="bg1"/>
                </a:solidFill>
              </a:rPr>
              <a:t>setTriggerBit</a:t>
            </a:r>
            <a:r>
              <a:rPr lang="en-GB" sz="2200" dirty="0">
                <a:solidFill>
                  <a:schemeClr val="bg1"/>
                </a:solidFill>
              </a:rPr>
              <a:t>(&lt;trigger&gt;, &lt;bit&gt;);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JDAQKeyHit</a:t>
            </a:r>
            <a:r>
              <a:rPr lang="en-GB" sz="2200" dirty="0">
                <a:solidFill>
                  <a:schemeClr val="bg1"/>
                </a:solidFill>
              </a:rPr>
              <a:t> :	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,	// module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		// PMT hit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{};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 </a:t>
            </a:r>
            <a:r>
              <a:rPr lang="en-GB" sz="2200" dirty="0" err="1">
                <a:solidFill>
                  <a:schemeClr val="bg1"/>
                </a:solidFill>
              </a:rPr>
              <a:t>JDAQKeyHit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JDAQSnapshotHit</a:t>
            </a:r>
            <a:r>
              <a:rPr lang="en-GB" sz="2200" dirty="0">
                <a:solidFill>
                  <a:schemeClr val="bg1"/>
                </a:solidFill>
              </a:rPr>
              <a:t>;	// snap shot hit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JDAQTriggeredHit</a:t>
            </a:r>
            <a:r>
              <a:rPr lang="en-GB" sz="2200" dirty="0">
                <a:solidFill>
                  <a:schemeClr val="bg1"/>
                </a:solidFill>
              </a:rPr>
              <a:t> :		// triggered hit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JDAQKeyHit</a:t>
            </a:r>
            <a:r>
              <a:rPr lang="en-GB" sz="2200" dirty="0">
                <a:solidFill>
                  <a:schemeClr val="bg1"/>
                </a:solidFill>
              </a:rPr>
              <a:t>,	// same as snapshot hit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	// trigger bits of hit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742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(3/6)</a:t>
            </a:r>
          </a:p>
        </p:txBody>
      </p:sp>
      <p:sp>
        <p:nvSpPr>
          <p:cNvPr id="5" name="Rectangle 4"/>
          <p:cNvSpPr/>
          <p:nvPr/>
        </p:nvSpPr>
        <p:spPr>
          <a:xfrm>
            <a:off x="4656000" y="3278860"/>
            <a:ext cx="2736000" cy="648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451883" y="4060150"/>
            <a:ext cx="720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254160" y="4883767"/>
            <a:ext cx="360000" cy="0"/>
          </a:xfrm>
          <a:prstGeom prst="line">
            <a:avLst/>
          </a:prstGeom>
          <a:ln w="254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10200" y="4624688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time</a:t>
            </a:r>
            <a:endParaRPr lang="en-GB" sz="2400" baseline="300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585126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7329589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99866" y="4217015"/>
            <a:ext cx="558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8400" y="4217015"/>
            <a:ext cx="58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-5400000">
            <a:off x="5938692" y="977927"/>
            <a:ext cx="155448" cy="266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4004" y="1694339"/>
            <a:ext cx="1321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trigger(s)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9585987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67760" y="4217015"/>
            <a:ext cx="1090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r>
              <a:rPr lang="en-GB" sz="2000" baseline="-2500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+ </a:t>
            </a:r>
            <a:r>
              <a:rPr lang="en-GB" sz="20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0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382276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97754" y="4217015"/>
            <a:ext cx="1034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r>
              <a:rPr lang="en-GB" sz="2000" dirty="0">
                <a:solidFill>
                  <a:schemeClr val="bg1"/>
                </a:solidFill>
              </a:rPr>
              <a:t> - </a:t>
            </a:r>
            <a:r>
              <a:rPr lang="en-GB" sz="20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000" dirty="0">
                <a:solidFill>
                  <a:schemeClr val="bg1"/>
                </a:solidFill>
              </a:rPr>
              <a:t>T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-5400000">
            <a:off x="5960677" y="-528073"/>
            <a:ext cx="155448" cy="720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381519" y="2506008"/>
            <a:ext cx="1321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snapshot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42706" y="3365359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{ hit }</a:t>
            </a:r>
            <a:r>
              <a:rPr lang="en-GB" sz="2400" i="1" baseline="-25000" dirty="0"/>
              <a:t>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3600" y="6400800"/>
            <a:ext cx="583249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 </a:t>
            </a:r>
            <a:r>
              <a:rPr lang="en-GB" sz="20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000" dirty="0">
                <a:solidFill>
                  <a:schemeClr val="bg1"/>
                </a:solidFill>
              </a:rPr>
              <a:t>T  =  </a:t>
            </a:r>
            <a:r>
              <a:rPr lang="en-GB" sz="2000" dirty="0" err="1">
                <a:solidFill>
                  <a:schemeClr val="bg1"/>
                </a:solidFill>
              </a:rPr>
              <a:t>nD</a:t>
            </a:r>
            <a:r>
              <a:rPr lang="en-GB" sz="2000" dirty="0">
                <a:solidFill>
                  <a:schemeClr val="bg1"/>
                </a:solidFill>
              </a:rPr>
              <a:t>/c (where D corresponds to size of detector)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209800" y="6416040"/>
            <a:ext cx="324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392000" y="3280150"/>
            <a:ext cx="2232000" cy="64800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,</a:t>
            </a:r>
            <a:r>
              <a:rPr lang="en-GB" sz="2000" dirty="0" err="1">
                <a:solidFill>
                  <a:schemeClr val="tx1"/>
                </a:solidFill>
              </a:rPr>
              <a:t>JDAQSnapshotHit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24000" y="3280150"/>
            <a:ext cx="2232000" cy="64800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JDAQSnapshotHit</a:t>
            </a:r>
            <a:r>
              <a:rPr lang="en-GB" sz="2000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75245" y="5415608"/>
            <a:ext cx="6997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snapshot</a:t>
            </a:r>
            <a:r>
              <a:rPr lang="en-GB" sz="2400" baseline="30000" dirty="0">
                <a:solidFill>
                  <a:schemeClr val="bg1"/>
                </a:solidFill>
              </a:rPr>
              <a:t>¶</a:t>
            </a:r>
            <a:r>
              <a:rPr lang="en-GB" sz="2400" dirty="0">
                <a:solidFill>
                  <a:schemeClr val="bg1"/>
                </a:solidFill>
              </a:rPr>
              <a:t>  =  </a:t>
            </a:r>
            <a:r>
              <a:rPr lang="en-GB" sz="2400" u="sng" dirty="0">
                <a:solidFill>
                  <a:schemeClr val="bg1"/>
                </a:solidFill>
              </a:rPr>
              <a:t>All</a:t>
            </a:r>
            <a:r>
              <a:rPr lang="en-GB" sz="2400" dirty="0">
                <a:solidFill>
                  <a:schemeClr val="bg1"/>
                </a:solidFill>
              </a:rPr>
              <a:t> raw data between [</a:t>
            </a:r>
            <a:r>
              <a:rPr lang="en-GB" sz="2400" dirty="0" err="1">
                <a:solidFill>
                  <a:schemeClr val="bg1"/>
                </a:solidFill>
              </a:rPr>
              <a:t>T</a:t>
            </a:r>
            <a:r>
              <a:rPr lang="en-GB" sz="2400" baseline="-25000" dirty="0" err="1">
                <a:solidFill>
                  <a:schemeClr val="bg1"/>
                </a:solidFill>
              </a:rPr>
              <a:t>min</a:t>
            </a:r>
            <a:r>
              <a:rPr lang="en-GB" sz="2400" dirty="0">
                <a:solidFill>
                  <a:schemeClr val="bg1"/>
                </a:solidFill>
              </a:rPr>
              <a:t> - </a:t>
            </a:r>
            <a:r>
              <a:rPr lang="en-GB" sz="24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400" dirty="0">
                <a:solidFill>
                  <a:schemeClr val="bg1"/>
                </a:solidFill>
              </a:rPr>
              <a:t>T, </a:t>
            </a:r>
            <a:r>
              <a:rPr lang="en-GB" sz="2400" dirty="0" err="1">
                <a:solidFill>
                  <a:schemeClr val="bg1"/>
                </a:solidFill>
              </a:rPr>
              <a:t>T</a:t>
            </a:r>
            <a:r>
              <a:rPr lang="en-GB" sz="2400" baseline="-25000" dirty="0" err="1">
                <a:solidFill>
                  <a:schemeClr val="bg1"/>
                </a:solidFill>
              </a:rPr>
              <a:t>max</a:t>
            </a:r>
            <a:r>
              <a:rPr lang="en-GB" sz="2400" baseline="-25000" dirty="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+ </a:t>
            </a:r>
            <a:r>
              <a:rPr lang="en-GB" sz="24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400" dirty="0">
                <a:solidFill>
                  <a:schemeClr val="bg1"/>
                </a:solidFill>
              </a:rPr>
              <a:t>T]</a:t>
            </a:r>
            <a:endParaRPr lang="en-GB" sz="2400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8053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(4/6)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89201" y="1529876"/>
            <a:ext cx="2592000" cy="504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248307" y="2181281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801753" y="1374680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63047" y="2261681"/>
            <a:ext cx="558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0564" y="916856"/>
            <a:ext cx="58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51988" y="2146340"/>
            <a:ext cx="2592000" cy="504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3996104" y="279774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844" y="2878145"/>
            <a:ext cx="558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6556724" y="2015092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45535" y="1500118"/>
            <a:ext cx="58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98721" y="3405084"/>
            <a:ext cx="4320000" cy="504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042872" y="3007666"/>
            <a:ext cx="576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328381" y="3007666"/>
            <a:ext cx="576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1433368" y="4625112"/>
            <a:ext cx="576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 </a:t>
            </a:r>
            <a:r>
              <a:rPr lang="en-GB" sz="2200" dirty="0" err="1">
                <a:solidFill>
                  <a:schemeClr val="bg1"/>
                </a:solidFill>
                <a:sym typeface="Wingdings" panose="05000000000000000000" pitchFamily="2" charset="2"/>
              </a:rPr>
              <a:t>ORed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unsigned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getOverlays</a:t>
            </a:r>
            <a:r>
              <a:rPr lang="en-GB" sz="2200" dirty="0">
                <a:solidFill>
                  <a:schemeClr val="bg1"/>
                </a:solidFill>
              </a:rPr>
              <a:t>();	//  incremented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7623084" y="3473544"/>
            <a:ext cx="3960000" cy="144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66775">
              <a:buNone/>
              <a:tabLst>
                <a:tab pos="269875" algn="l"/>
                <a:tab pos="2773363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JDAQTriggeredHit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866775">
              <a:buNone/>
              <a:tabLst>
                <a:tab pos="269875" algn="l"/>
                <a:tab pos="2773363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	// </a:t>
            </a:r>
            <a:r>
              <a:rPr lang="en-GB" sz="2200" dirty="0" err="1">
                <a:solidFill>
                  <a:schemeClr val="bg1"/>
                </a:solidFill>
                <a:sym typeface="Wingdings" panose="05000000000000000000" pitchFamily="2" charset="2"/>
              </a:rPr>
              <a:t>ORed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269875" algn="l"/>
                <a:tab pos="2773363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</a:t>
            </a:r>
          </a:p>
        </p:txBody>
      </p:sp>
      <p:sp>
        <p:nvSpPr>
          <p:cNvPr id="33" name="Striped Right Arrow 32"/>
          <p:cNvSpPr/>
          <p:nvPr/>
        </p:nvSpPr>
        <p:spPr>
          <a:xfrm>
            <a:off x="6741714" y="3499626"/>
            <a:ext cx="432000" cy="360000"/>
          </a:xfrm>
          <a:prstGeom prst="stripedRightArrow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triped Right Arrow 33"/>
          <p:cNvSpPr/>
          <p:nvPr/>
        </p:nvSpPr>
        <p:spPr>
          <a:xfrm rot="5400000">
            <a:off x="4104624" y="4093686"/>
            <a:ext cx="432000" cy="360000"/>
          </a:xfrm>
          <a:prstGeom prst="stripedRightArrow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5832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(5/6)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2071390"/>
            <a:ext cx="8280000" cy="360000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JTriggeredEvent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I/O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JTriggeredEvent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JEvent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internal to trigger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 err="1">
                <a:solidFill>
                  <a:schemeClr val="bg1"/>
                </a:solidFill>
              </a:rPr>
              <a:t>JTimesliceRouter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see next slide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 err="1">
                <a:solidFill>
                  <a:schemeClr val="bg1"/>
                </a:solidFill>
              </a:rPr>
              <a:t>TMaxLocal_ns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L1 time window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[snapshot]);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option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4491695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(6/6)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47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2071390"/>
            <a:ext cx="7920000" cy="3600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JTimesliceRouter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</a:t>
            </a:r>
            <a:r>
              <a:rPr lang="en-GB" sz="2200" dirty="0" err="1">
                <a:solidFill>
                  <a:schemeClr val="bg1"/>
                </a:solidFill>
              </a:rPr>
              <a:t>JPointer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&gt;	//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 pointer to raw data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configure(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);	// input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JDAQFrameSubset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getFrameSubset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,				</a:t>
            </a:r>
            <a:r>
              <a:rPr lang="en-GB" sz="2200" dirty="0" err="1">
                <a:solidFill>
                  <a:schemeClr val="bg1"/>
                </a:solidFill>
              </a:rPr>
              <a:t>JTimeRange</a:t>
            </a:r>
            <a:r>
              <a:rPr lang="en-GB" sz="2200" dirty="0">
                <a:solidFill>
                  <a:schemeClr val="bg1"/>
                </a:solidFill>
              </a:rPr>
              <a:t>);		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751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Oval 5"/>
          <p:cNvSpPr/>
          <p:nvPr/>
        </p:nvSpPr>
        <p:spPr>
          <a:xfrm>
            <a:off x="2431414" y="3864284"/>
            <a:ext cx="2664000" cy="79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3763414" y="4676753"/>
            <a:ext cx="0" cy="1152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18911" y="5892627"/>
            <a:ext cx="32930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subset of 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662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JSignalL1 &amp; JRandomL1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L1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>
                <a:solidFill>
                  <a:schemeClr val="bg1"/>
                </a:solidFill>
              </a:rPr>
              <a:t>L2 coincidence logic</a:t>
            </a:r>
          </a:p>
          <a:p>
            <a:r>
              <a:rPr lang="en-GB" dirty="0" err="1">
                <a:solidFill>
                  <a:schemeClr val="bg1"/>
                </a:solidFill>
              </a:rPr>
              <a:t>JFilter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cluster methods</a:t>
            </a:r>
          </a:p>
          <a:p>
            <a:r>
              <a:rPr lang="en-GB" dirty="0">
                <a:solidFill>
                  <a:schemeClr val="bg1"/>
                </a:solidFill>
              </a:rPr>
              <a:t>JVolume1D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plot trigger effective volume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5867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(2/4)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637811" y="5789033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1145269" y="3738284"/>
            <a:ext cx="1275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efficiency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12240" y="1760393"/>
            <a:ext cx="201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JRandomL1.sh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9947" y="1758744"/>
            <a:ext cx="1702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JSignalL1.sh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9616" b="10158"/>
          <a:stretch/>
        </p:blipFill>
        <p:spPr>
          <a:xfrm>
            <a:off x="6607424" y="2248985"/>
            <a:ext cx="3780000" cy="3600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66191" y="5778098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9616" b="10158"/>
          <a:stretch/>
        </p:blipFill>
        <p:spPr>
          <a:xfrm>
            <a:off x="2136000" y="2248985"/>
            <a:ext cx="3780000" cy="360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16200000">
            <a:off x="5644937" y="3747807"/>
            <a:ext cx="1275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2397606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(3/3)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JSummary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convert real summary data to summary data suitable for simulations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output of ARCA or ORCA detector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JTriggerMonitor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print trigger statistics</a:t>
            </a:r>
          </a:p>
          <a:p>
            <a:r>
              <a:rPr lang="en-GB">
                <a:solidFill>
                  <a:schemeClr val="bg1"/>
                </a:solidFill>
              </a:rPr>
              <a:t>JTrigger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provides statistical information about the signal processing during detector simulation of </a:t>
            </a:r>
            <a:r>
              <a:rPr lang="en-GB" dirty="0" err="1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possible explanation why there are no triggered events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283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(3/4)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50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5806" b="10158"/>
          <a:stretch/>
        </p:blipFill>
        <p:spPr>
          <a:xfrm>
            <a:off x="2136000" y="2248986"/>
            <a:ext cx="3960000" cy="36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5806" b="10158"/>
          <a:stretch/>
        </p:blipFill>
        <p:spPr>
          <a:xfrm>
            <a:off x="6601682" y="2248986"/>
            <a:ext cx="3960000" cy="360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46359" y="5789033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6191" y="5778098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61759" y="1758744"/>
            <a:ext cx="129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JFilter.sh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145269" y="3738284"/>
            <a:ext cx="1275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efficiency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5850700" y="3747807"/>
            <a:ext cx="8643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purity</a:t>
            </a:r>
          </a:p>
        </p:txBody>
      </p:sp>
    </p:spTree>
    <p:extLst>
      <p:ext uri="{BB962C8B-B14F-4D97-AF65-F5344CB8AC3E}">
        <p14:creationId xmlns:p14="http://schemas.microsoft.com/office/powerpoint/2010/main" val="3455748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(4/4)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2" t="7718" r="7327" b="9808"/>
          <a:stretch/>
        </p:blipFill>
        <p:spPr>
          <a:xfrm>
            <a:off x="3799942" y="2056092"/>
            <a:ext cx="4356043" cy="40786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95148" y="6099168"/>
            <a:ext cx="1120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err="1"/>
              <a:t>E</a:t>
            </a:r>
            <a:r>
              <a:rPr lang="en-GB" sz="2200" baseline="-25000" dirty="0" err="1">
                <a:latin typeface="Symbol" panose="05050102010706020507" pitchFamily="18" charset="2"/>
              </a:rPr>
              <a:t>n</a:t>
            </a:r>
            <a:r>
              <a:rPr lang="en-GB" sz="2200" dirty="0"/>
              <a:t> [GeV</a:t>
            </a:r>
            <a:r>
              <a:rPr lang="en-GB" dirty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2623135" y="3785855"/>
            <a:ext cx="1730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Volume [km</a:t>
            </a:r>
            <a:r>
              <a:rPr lang="en-GB" sz="2200" baseline="30000" dirty="0"/>
              <a:t>3</a:t>
            </a:r>
            <a:r>
              <a:rPr lang="en-GB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31260" y="1687304"/>
            <a:ext cx="197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JVolume1D.sh</a:t>
            </a:r>
          </a:p>
        </p:txBody>
      </p:sp>
    </p:spTree>
    <p:extLst>
      <p:ext uri="{BB962C8B-B14F-4D97-AF65-F5344CB8AC3E}">
        <p14:creationId xmlns:p14="http://schemas.microsoft.com/office/powerpoint/2010/main" val="39396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JRandomTimesliceWriter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-B	"R</a:t>
            </a:r>
            <a:r>
              <a:rPr lang="en-GB" baseline="-25000" dirty="0">
                <a:solidFill>
                  <a:schemeClr val="bg1"/>
                </a:solidFill>
              </a:rPr>
              <a:t>1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2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3</a:t>
            </a:r>
            <a:r>
              <a:rPr lang="en-GB" dirty="0">
                <a:solidFill>
                  <a:schemeClr val="bg1"/>
                </a:solidFill>
              </a:rPr>
              <a:t> [...]]]"	// background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-o	&lt;output file&gt;	// time slice data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"%.QE=&lt;value&gt;;	// PMT simulation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pmt</a:t>
            </a:r>
            <a:r>
              <a:rPr lang="en-GB" dirty="0">
                <a:solidFill>
                  <a:schemeClr val="bg1"/>
                </a:solidFill>
              </a:rPr>
              <a:t>=&lt;module&gt; &lt;address&gt; QE=&lt;value&gt;; "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&lt;PMT simulation file&gt;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980002" y="3333980"/>
            <a:ext cx="396000" cy="576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40786" y="3763292"/>
            <a:ext cx="360000" cy="288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1486" y="3882418"/>
            <a:ext cx="131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wild card</a:t>
            </a:r>
          </a:p>
        </p:txBody>
      </p:sp>
    </p:spTree>
    <p:extLst>
      <p:ext uri="{BB962C8B-B14F-4D97-AF65-F5344CB8AC3E}">
        <p14:creationId xmlns:p14="http://schemas.microsoft.com/office/powerpoint/2010/main" val="2080762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JTriggerProcessor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	// time slice data (see below)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-@	"&lt;trigger parameter&gt;=&lt;value&gt;; …"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-@	"&lt;trigger parameter file&gt;"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43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 (1/2)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-f	&lt;Monte Carlo event file&gt;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-@	"&lt;trigger parameter&gt;=&lt;value&gt;; …"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-@	"&lt;trigger parameter file&gt;"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-P	"%.QE=&lt;value&gt;;	// PMT simulation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>
                <a:solidFill>
                  <a:schemeClr val="bg1"/>
                </a:solidFill>
              </a:rPr>
              <a:t>pmt</a:t>
            </a:r>
            <a:r>
              <a:rPr lang="en-GB" dirty="0">
                <a:solidFill>
                  <a:schemeClr val="bg1"/>
                </a:solidFill>
              </a:rPr>
              <a:t>=&lt;module&gt; &lt;address&gt; QE=&lt;value&gt;;"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-P	&lt;PMT simulation file&gt;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-S	&lt;seed&gt;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-O	&lt;</a:t>
            </a:r>
            <a:r>
              <a:rPr lang="en-GB" dirty="0" err="1">
                <a:solidFill>
                  <a:schemeClr val="bg1"/>
                </a:solidFill>
              </a:rPr>
              <a:t>triggeredEventsOnly</a:t>
            </a:r>
            <a:r>
              <a:rPr lang="en-GB" dirty="0">
                <a:solidFill>
                  <a:schemeClr val="bg1"/>
                </a:solidFill>
              </a:rPr>
              <a:t>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82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87425"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-B	"R</a:t>
            </a:r>
            <a:r>
              <a:rPr lang="en-GB" baseline="-25000" dirty="0">
                <a:solidFill>
                  <a:schemeClr val="bg1"/>
                </a:solidFill>
              </a:rPr>
              <a:t>1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2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3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4</a:t>
            </a:r>
            <a:r>
              <a:rPr lang="en-GB" dirty="0">
                <a:solidFill>
                  <a:schemeClr val="bg1"/>
                </a:solidFill>
              </a:rPr>
              <a:t> ]]]"	// background rates [Hz]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-r	"file=&lt;file name&gt;"	// run-by-run simulation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-r	&lt;run-by-run simulation file&gt;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N.B.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singles rates from run-by-run data (option -r) prevails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but multiples rates are taken from option -B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3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2765</Words>
  <Application>Microsoft Office PowerPoint</Application>
  <PresentationFormat>Widescreen</PresentationFormat>
  <Paragraphs>567</Paragraphs>
  <Slides>51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Calibri Light</vt:lpstr>
      <vt:lpstr>Cambria Math</vt:lpstr>
      <vt:lpstr>Euclid Math One</vt:lpstr>
      <vt:lpstr>Symbol</vt:lpstr>
      <vt:lpstr>Times New Roman</vt:lpstr>
      <vt:lpstr>Wingdings</vt:lpstr>
      <vt:lpstr>Office Theme</vt:lpstr>
      <vt:lpstr>Trigger</vt:lpstr>
      <vt:lpstr>“All-data-to-shore”</vt:lpstr>
      <vt:lpstr>Applications (1/3)</vt:lpstr>
      <vt:lpstr>Applications (2/3)</vt:lpstr>
      <vt:lpstr>Applications (3/3)</vt:lpstr>
      <vt:lpstr>JRandomTimesliceWriter</vt:lpstr>
      <vt:lpstr>JTriggerProcessor</vt:lpstr>
      <vt:lpstr>JTriggerEfficiency (1/2)</vt:lpstr>
      <vt:lpstr>JTriggerEfficiency (2/2)</vt:lpstr>
      <vt:lpstr>JSummary</vt:lpstr>
      <vt:lpstr>JEventTimesliceWriter</vt:lpstr>
      <vt:lpstr>Detector (1/1)</vt:lpstr>
      <vt:lpstr>Data format (1/4)</vt:lpstr>
      <vt:lpstr>Data format (2/4)</vt:lpstr>
      <vt:lpstr>Data format (3/4)</vt:lpstr>
      <vt:lpstr>Data format (4/4)</vt:lpstr>
      <vt:lpstr>Data processing (1/6)</vt:lpstr>
      <vt:lpstr>Data processing (2/6)</vt:lpstr>
      <vt:lpstr>Data processing (3/6)</vt:lpstr>
      <vt:lpstr>Data processing (4/6)</vt:lpstr>
      <vt:lpstr>Data processing (5/6)</vt:lpstr>
      <vt:lpstr>Data processing (6/6)</vt:lpstr>
      <vt:lpstr>Hit clustering (1/2)</vt:lpstr>
      <vt:lpstr>Hit clustering (2/2)</vt:lpstr>
      <vt:lpstr>Accidental coincidence rate (1/2)</vt:lpstr>
      <vt:lpstr>Accidental coincidence rate (2/2)</vt:lpstr>
      <vt:lpstr>Trigger logic (1/1)</vt:lpstr>
      <vt:lpstr>JTriggerEfficiency</vt:lpstr>
      <vt:lpstr>Interfaces</vt:lpstr>
      <vt:lpstr>JK40DefaultSimulatorInterface</vt:lpstr>
      <vt:lpstr>JPMTDefaultSimulatorInterface</vt:lpstr>
      <vt:lpstr>JPMTSignalProcessorInterface</vt:lpstr>
      <vt:lpstr>JCLBDefaultSimulatorInterface</vt:lpstr>
      <vt:lpstr>Available implementations (1/3)</vt:lpstr>
      <vt:lpstr>Available implementations (2/3)</vt:lpstr>
      <vt:lpstr>Available implementations (3/3)</vt:lpstr>
      <vt:lpstr>Detector simulation</vt:lpstr>
      <vt:lpstr>PMT simulation (1/1)</vt:lpstr>
      <vt:lpstr>Muon depth dependence (1/1)</vt:lpstr>
      <vt:lpstr>Muon depth dependence (1/1)</vt:lpstr>
      <vt:lpstr>Time slice (1/1)</vt:lpstr>
      <vt:lpstr>Event (1/6)</vt:lpstr>
      <vt:lpstr>Event (2/6)</vt:lpstr>
      <vt:lpstr>Event (3/6)</vt:lpstr>
      <vt:lpstr>Event (4/6)</vt:lpstr>
      <vt:lpstr>Event (5/6)</vt:lpstr>
      <vt:lpstr>Event (6/6)</vt:lpstr>
      <vt:lpstr>Examples (1/4)</vt:lpstr>
      <vt:lpstr>Examples (2/4)</vt:lpstr>
      <vt:lpstr>Examples (3/4)</vt:lpstr>
      <vt:lpstr>Examples (4/4)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Maarten de Jong</cp:lastModifiedBy>
  <cp:revision>45</cp:revision>
  <dcterms:created xsi:type="dcterms:W3CDTF">2018-04-03T03:13:09Z</dcterms:created>
  <dcterms:modified xsi:type="dcterms:W3CDTF">2020-04-20T10:54:34Z</dcterms:modified>
</cp:coreProperties>
</file>