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2" r:id="rId2"/>
    <p:sldId id="315" r:id="rId3"/>
    <p:sldId id="306" r:id="rId4"/>
    <p:sldId id="295" r:id="rId5"/>
    <p:sldId id="297" r:id="rId6"/>
    <p:sldId id="296" r:id="rId7"/>
    <p:sldId id="302" r:id="rId8"/>
    <p:sldId id="314" r:id="rId9"/>
    <p:sldId id="311" r:id="rId10"/>
    <p:sldId id="313" r:id="rId11"/>
    <p:sldId id="312" r:id="rId12"/>
    <p:sldId id="308" r:id="rId13"/>
    <p:sldId id="304" r:id="rId14"/>
    <p:sldId id="301" r:id="rId15"/>
    <p:sldId id="305" r:id="rId16"/>
    <p:sldId id="300" r:id="rId17"/>
    <p:sldId id="310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05/09/2017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05/09/2017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trigger for ORCA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7024" y="744927"/>
            <a:ext cx="8360302" cy="5112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JTimesliceClone</a:t>
            </a:r>
            <a:r>
              <a:rPr lang="en-GB" dirty="0" smtClean="0">
                <a:solidFill>
                  <a:schemeClr val="bg1"/>
                </a:solidFill>
              </a:rPr>
              <a:t>&lt;..&gt; </a:t>
            </a:r>
            <a:r>
              <a:rPr lang="en-GB" dirty="0">
                <a:solidFill>
                  <a:schemeClr val="bg1"/>
                </a:solidFill>
              </a:rPr>
              <a:t>clone(inputL0, mapper</a:t>
            </a:r>
            <a:r>
              <a:rPr lang="en-GB" dirty="0" smtClean="0">
                <a:solidFill>
                  <a:schemeClr val="bg1"/>
                </a:solidFill>
              </a:rPr>
              <a:t>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JTriggerInput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root = inputL1.begin(); root != inputL1.end(); ++root)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: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typename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JList_t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mod = </a:t>
            </a:r>
            <a:r>
              <a:rPr lang="en-GB" dirty="0" err="1">
                <a:solidFill>
                  <a:schemeClr val="bg1"/>
                </a:solidFill>
              </a:rPr>
              <a:t>zip.begin</a:t>
            </a:r>
            <a:r>
              <a:rPr lang="en-GB" dirty="0">
                <a:solidFill>
                  <a:schemeClr val="bg1"/>
                </a:solidFill>
              </a:rPr>
              <a:t>(); mod != </a:t>
            </a:r>
            <a:r>
              <a:rPr lang="en-GB" dirty="0" err="1">
                <a:solidFill>
                  <a:schemeClr val="bg1"/>
                </a:solidFill>
              </a:rPr>
              <a:t>zip.end</a:t>
            </a:r>
            <a:r>
              <a:rPr lang="en-GB" dirty="0">
                <a:solidFill>
                  <a:schemeClr val="bg1"/>
                </a:solidFill>
              </a:rPr>
              <a:t>(); ++mod)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: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typename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JFrame_t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 = </a:t>
            </a:r>
            <a:r>
              <a:rPr lang="en-GB" dirty="0" err="1">
                <a:solidFill>
                  <a:schemeClr val="bg1"/>
                </a:solidFill>
              </a:rPr>
              <a:t>frame.get</a:t>
            </a:r>
            <a:r>
              <a:rPr lang="en-GB" dirty="0">
                <a:solidFill>
                  <a:schemeClr val="bg1"/>
                </a:solidFill>
              </a:rPr>
              <a:t>(); *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 &lt;= </a:t>
            </a:r>
            <a:r>
              <a:rPr lang="en-GB" dirty="0" err="1">
                <a:solidFill>
                  <a:schemeClr val="bg1"/>
                </a:solidFill>
              </a:rPr>
              <a:t>Tmax</a:t>
            </a:r>
            <a:r>
              <a:rPr lang="en-GB" dirty="0">
                <a:solidFill>
                  <a:schemeClr val="bg1"/>
                </a:solidFill>
              </a:rPr>
              <a:t>; ++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)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if </a:t>
            </a:r>
            <a:r>
              <a:rPr lang="en-GB" dirty="0">
                <a:solidFill>
                  <a:schemeClr val="bg1"/>
                </a:solidFill>
              </a:rPr>
              <a:t>(*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 &gt;= </a:t>
            </a:r>
            <a:r>
              <a:rPr lang="en-GB" dirty="0" err="1">
                <a:solidFill>
                  <a:schemeClr val="bg1"/>
                </a:solidFill>
              </a:rPr>
              <a:t>Tmin</a:t>
            </a:r>
            <a:r>
              <a:rPr lang="en-GB" dirty="0">
                <a:solidFill>
                  <a:schemeClr val="bg1"/>
                </a:solidFill>
              </a:rPr>
              <a:t>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	</a:t>
            </a:r>
            <a:r>
              <a:rPr lang="en-GB" dirty="0" err="1" smtClean="0">
                <a:solidFill>
                  <a:schemeClr val="bg1"/>
                </a:solidFill>
              </a:rPr>
              <a:t>buffer.push_back</a:t>
            </a:r>
            <a:r>
              <a:rPr lang="en-GB" dirty="0" smtClean="0">
                <a:solidFill>
                  <a:schemeClr val="bg1"/>
                </a:solidFill>
              </a:rPr>
              <a:t>(	JHitR1(	</a:t>
            </a:r>
            <a:r>
              <a:rPr lang="en-GB" dirty="0" err="1" smtClean="0">
                <a:solidFill>
                  <a:schemeClr val="bg1"/>
                </a:solidFill>
              </a:rPr>
              <a:t>frame.getModuleID</a:t>
            </a:r>
            <a:r>
              <a:rPr lang="en-GB" dirty="0" smtClean="0">
                <a:solidFill>
                  <a:schemeClr val="bg1"/>
                </a:solidFill>
              </a:rPr>
              <a:t>(),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					</a:t>
            </a:r>
            <a:r>
              <a:rPr lang="en-GB" dirty="0" err="1" smtClean="0">
                <a:solidFill>
                  <a:schemeClr val="bg1"/>
                </a:solidFill>
              </a:rPr>
              <a:t>frame.getPosition</a:t>
            </a:r>
            <a:r>
              <a:rPr lang="en-GB" dirty="0">
                <a:solidFill>
                  <a:schemeClr val="bg1"/>
                </a:solidFill>
              </a:rPr>
              <a:t>(),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						</a:t>
            </a:r>
            <a:r>
              <a:rPr lang="en-GB" dirty="0" err="1" smtClean="0">
                <a:solidFill>
                  <a:schemeClr val="bg1"/>
                </a:solidFill>
              </a:rPr>
              <a:t>frame.getJHit</a:t>
            </a:r>
            <a:r>
              <a:rPr lang="en-GB" dirty="0">
                <a:solidFill>
                  <a:schemeClr val="bg1"/>
                </a:solidFill>
              </a:rPr>
              <a:t>(*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)));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	}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}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}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: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  <a:tab pos="35814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}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197704" y="3918977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99272" y="3702953"/>
            <a:ext cx="15418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fill L0 buffer</a:t>
            </a:r>
            <a:endParaRPr lang="en-GB" sz="2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3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7429" y="739352"/>
            <a:ext cx="8360302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JTimesliceClone</a:t>
            </a:r>
            <a:r>
              <a:rPr lang="en-GB" dirty="0">
                <a:solidFill>
                  <a:schemeClr val="bg1"/>
                </a:solidFill>
              </a:rPr>
              <a:t>&lt;..&gt; clone(inputL0, mapper);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JTriggerInput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root = inputL1.begin(); root != inputL1.end(); ++root)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: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if (</a:t>
            </a:r>
            <a:r>
              <a:rPr lang="en-GB" dirty="0" err="1" smtClean="0">
                <a:solidFill>
                  <a:schemeClr val="bg1"/>
                </a:solidFill>
              </a:rPr>
              <a:t>buffer.size</a:t>
            </a:r>
            <a:r>
              <a:rPr lang="en-GB" dirty="0">
                <a:solidFill>
                  <a:schemeClr val="bg1"/>
                </a:solidFill>
              </a:rPr>
              <a:t>() &gt;= </a:t>
            </a:r>
            <a:r>
              <a:rPr lang="en-GB" dirty="0" err="1">
                <a:solidFill>
                  <a:schemeClr val="bg1"/>
                </a:solidFill>
              </a:rPr>
              <a:t>parameters.numberOfHits</a:t>
            </a:r>
            <a:r>
              <a:rPr lang="en-GB" dirty="0">
                <a:solidFill>
                  <a:schemeClr val="bg1"/>
                </a:solidFill>
              </a:rPr>
              <a:t> - 1)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if (</a:t>
            </a:r>
            <a:r>
              <a:rPr lang="en-GB" dirty="0" err="1" smtClean="0">
                <a:solidFill>
                  <a:schemeClr val="bg1"/>
                </a:solidFill>
              </a:rPr>
              <a:t>buffer.size</a:t>
            </a:r>
            <a:r>
              <a:rPr lang="en-GB" dirty="0">
                <a:solidFill>
                  <a:schemeClr val="bg1"/>
                </a:solidFill>
              </a:rPr>
              <a:t>() &lt; </a:t>
            </a:r>
            <a:r>
              <a:rPr lang="en-GB" dirty="0" err="1">
                <a:solidFill>
                  <a:schemeClr val="bg1"/>
                </a:solidFill>
              </a:rPr>
              <a:t>parameters.factoryLimit</a:t>
            </a:r>
            <a:r>
              <a:rPr lang="en-GB" dirty="0">
                <a:solidFill>
                  <a:schemeClr val="bg1"/>
                </a:solidFill>
              </a:rPr>
              <a:t>)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	iterator </a:t>
            </a:r>
            <a:r>
              <a:rPr lang="en-GB" dirty="0">
                <a:solidFill>
                  <a:schemeClr val="bg1"/>
                </a:solidFill>
              </a:rPr>
              <a:t>q = </a:t>
            </a:r>
            <a:r>
              <a:rPr lang="en-GB" dirty="0" err="1">
                <a:solidFill>
                  <a:schemeClr val="bg1"/>
                </a:solidFill>
              </a:rPr>
              <a:t>clusterize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buffer.begin</a:t>
            </a:r>
            <a:r>
              <a:rPr lang="en-GB" dirty="0">
                <a:solidFill>
                  <a:schemeClr val="bg1"/>
                </a:solidFill>
              </a:rPr>
              <a:t>(), </a:t>
            </a:r>
            <a:r>
              <a:rPr lang="en-GB" dirty="0" err="1">
                <a:solidFill>
                  <a:schemeClr val="bg1"/>
                </a:solidFill>
              </a:rPr>
              <a:t>buffer.end</a:t>
            </a:r>
            <a:r>
              <a:rPr lang="en-GB" dirty="0">
                <a:solidFill>
                  <a:schemeClr val="bg1"/>
                </a:solidFill>
              </a:rPr>
              <a:t>(), </a:t>
            </a:r>
            <a:r>
              <a:rPr lang="en-GB" dirty="0" smtClean="0">
                <a:solidFill>
                  <a:schemeClr val="bg1"/>
                </a:solidFill>
              </a:rPr>
              <a:t>match);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if </a:t>
            </a:r>
            <a:r>
              <a:rPr lang="en-GB" dirty="0">
                <a:solidFill>
                  <a:schemeClr val="bg1"/>
                </a:solidFill>
              </a:rPr>
              <a:t>(distance(</a:t>
            </a:r>
            <a:r>
              <a:rPr lang="en-GB" dirty="0" err="1">
                <a:solidFill>
                  <a:schemeClr val="bg1"/>
                </a:solidFill>
              </a:rPr>
              <a:t>buffer.begin</a:t>
            </a:r>
            <a:r>
              <a:rPr lang="en-GB" dirty="0">
                <a:solidFill>
                  <a:schemeClr val="bg1"/>
                </a:solidFill>
              </a:rPr>
              <a:t>(),q) &gt;= </a:t>
            </a:r>
            <a:r>
              <a:rPr lang="en-GB" dirty="0" err="1">
                <a:solidFill>
                  <a:schemeClr val="bg1"/>
                </a:solidFill>
              </a:rPr>
              <a:t>parameters.numberOfHits</a:t>
            </a:r>
            <a:r>
              <a:rPr lang="en-GB" dirty="0">
                <a:solidFill>
                  <a:schemeClr val="bg1"/>
                </a:solidFill>
              </a:rPr>
              <a:t> - 1)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	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// </a:t>
            </a:r>
            <a:r>
              <a:rPr lang="en-GB" b="1" dirty="0" smtClean="0">
                <a:solidFill>
                  <a:schemeClr val="bg1"/>
                </a:solidFill>
              </a:rPr>
              <a:t>Trigger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}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} else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	//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Trigger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}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}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791315" y="3251473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92883" y="3050689"/>
            <a:ext cx="13247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JMatch3G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804653" y="2786281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06221" y="2585497"/>
            <a:ext cx="1564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factory limit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789008" y="2359928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90576" y="2143904"/>
            <a:ext cx="16896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test L0 buffer</a:t>
            </a:r>
            <a:endParaRPr lang="en-GB" sz="2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JTriggerMXShower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parameters (with default values)</a:t>
            </a:r>
          </a:p>
          <a:p>
            <a:pPr marL="808038" lvl="1" indent="0">
              <a:lnSpc>
                <a:spcPct val="130000"/>
              </a:lnSpc>
              <a:buNone/>
              <a:tabLst>
                <a:tab pos="5745163" algn="ctr"/>
                <a:tab pos="6461125" algn="r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triggerMXShower.enabled</a:t>
            </a:r>
            <a:r>
              <a:rPr lang="en-GB" dirty="0" smtClean="0">
                <a:solidFill>
                  <a:schemeClr val="bg1"/>
                </a:solidFill>
              </a:rPr>
              <a:t>	=	0;</a:t>
            </a:r>
            <a:endParaRPr lang="en-GB" dirty="0">
              <a:solidFill>
                <a:schemeClr val="bg1"/>
              </a:solidFill>
            </a:endParaRPr>
          </a:p>
          <a:p>
            <a:pPr marL="808038" lvl="1" indent="0">
              <a:lnSpc>
                <a:spcPct val="130000"/>
              </a:lnSpc>
              <a:buNone/>
              <a:tabLst>
                <a:tab pos="5745163" algn="ctr"/>
                <a:tab pos="6461125" algn="r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triggerMXShower.numberOfHits</a:t>
            </a:r>
            <a:r>
              <a:rPr lang="en-GB" dirty="0" smtClean="0">
                <a:solidFill>
                  <a:schemeClr val="bg1"/>
                </a:solidFill>
              </a:rPr>
              <a:t>	=	7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marL="808038" lvl="1" indent="0">
              <a:lnSpc>
                <a:spcPct val="130000"/>
              </a:lnSpc>
              <a:buNone/>
              <a:tabLst>
                <a:tab pos="5745163" algn="ctr"/>
                <a:tab pos="6461125" algn="r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triggerMXShower.DMax_m</a:t>
            </a:r>
            <a:r>
              <a:rPr lang="en-GB" dirty="0" smtClean="0">
                <a:solidFill>
                  <a:schemeClr val="bg1"/>
                </a:solidFill>
              </a:rPr>
              <a:t>	=	43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marL="808038" lvl="1" indent="0">
              <a:lnSpc>
                <a:spcPct val="130000"/>
              </a:lnSpc>
              <a:buNone/>
              <a:tabLst>
                <a:tab pos="5745163" algn="ctr"/>
                <a:tab pos="6461125" algn="r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triggerMXShower.TMaxExtra_ns</a:t>
            </a:r>
            <a:r>
              <a:rPr lang="en-GB" dirty="0" smtClean="0">
                <a:solidFill>
                  <a:schemeClr val="bg1"/>
                </a:solidFill>
              </a:rPr>
              <a:t>	=	20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CPU</a:t>
            </a:r>
            <a:r>
              <a:rPr lang="en-GB" baseline="30000" dirty="0">
                <a:solidFill>
                  <a:schemeClr val="bg1"/>
                </a:solidFill>
              </a:rPr>
              <a:t>◊</a:t>
            </a:r>
            <a:r>
              <a:rPr lang="en-GB" dirty="0">
                <a:solidFill>
                  <a:schemeClr val="bg1"/>
                </a:solidFill>
              </a:rPr>
              <a:t> usage </a:t>
            </a:r>
            <a:r>
              <a:rPr lang="en-GB" dirty="0" smtClean="0">
                <a:solidFill>
                  <a:schemeClr val="bg1"/>
                </a:solidFill>
              </a:rPr>
              <a:t>(1/2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6561" r="6568" b="2956"/>
          <a:stretch/>
        </p:blipFill>
        <p:spPr>
          <a:xfrm>
            <a:off x="1839888" y="1499806"/>
            <a:ext cx="5227189" cy="48815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169" y="6464563"/>
            <a:ext cx="4303486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  <a:tabLst>
                <a:tab pos="182563" algn="l"/>
              </a:tabLst>
            </a:pPr>
            <a:r>
              <a:rPr lang="en-GB" baseline="30000" dirty="0" smtClean="0">
                <a:solidFill>
                  <a:schemeClr val="bg1"/>
                </a:solidFill>
              </a:rPr>
              <a:t>◊</a:t>
            </a:r>
            <a:r>
              <a:rPr lang="en-GB" baseline="30000" dirty="0">
                <a:solidFill>
                  <a:schemeClr val="bg1"/>
                </a:solidFill>
                <a:latin typeface="Sylfaen" panose="010A0502050306030303" pitchFamily="18" charset="0"/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Intel(R</a:t>
            </a:r>
            <a:r>
              <a:rPr lang="pt-BR" dirty="0">
                <a:solidFill>
                  <a:schemeClr val="bg1"/>
                </a:solidFill>
              </a:rPr>
              <a:t>) Core(TM) i5-4570 CPU @ </a:t>
            </a:r>
            <a:r>
              <a:rPr lang="pt-BR" dirty="0" smtClean="0">
                <a:solidFill>
                  <a:schemeClr val="bg1"/>
                </a:solidFill>
              </a:rPr>
              <a:t>3.20GHz</a:t>
            </a:r>
            <a:endParaRPr lang="en-GB" dirty="0" smtClean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72648" y="645027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643024" y="2117616"/>
            <a:ext cx="4140000" cy="3564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2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CPU</a:t>
            </a:r>
            <a:r>
              <a:rPr lang="en-GB" baseline="30000" dirty="0">
                <a:solidFill>
                  <a:schemeClr val="bg1"/>
                </a:solidFill>
              </a:rPr>
              <a:t>◊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usage (2/2)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1169" y="6267366"/>
            <a:ext cx="8494633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  <a:tabLst>
                <a:tab pos="182563" algn="l"/>
              </a:tabLst>
            </a:pPr>
            <a:r>
              <a:rPr lang="en-GB" baseline="30000" dirty="0" smtClean="0">
                <a:solidFill>
                  <a:schemeClr val="bg1"/>
                </a:solidFill>
              </a:rPr>
              <a:t>◊</a:t>
            </a:r>
            <a:r>
              <a:rPr lang="en-GB" baseline="30000" dirty="0">
                <a:solidFill>
                  <a:schemeClr val="bg1"/>
                </a:solidFill>
                <a:latin typeface="Sylfaen" panose="010A0502050306030303" pitchFamily="18" charset="0"/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Intel(R</a:t>
            </a:r>
            <a:r>
              <a:rPr lang="pt-BR" dirty="0">
                <a:solidFill>
                  <a:schemeClr val="bg1"/>
                </a:solidFill>
              </a:rPr>
              <a:t>) Core(TM) i5-4570 CPU @ 3.20GHz</a:t>
            </a:r>
            <a:endParaRPr lang="en-GB" baseline="30000" dirty="0" smtClean="0">
              <a:solidFill>
                <a:schemeClr val="bg1"/>
              </a:solidFill>
              <a:latin typeface="Sylfaen" panose="010A0502050306030303" pitchFamily="18" charset="0"/>
            </a:endParaRPr>
          </a:p>
          <a:p>
            <a:pPr>
              <a:lnSpc>
                <a:spcPts val="2000"/>
              </a:lnSpc>
              <a:tabLst>
                <a:tab pos="182563" algn="l"/>
              </a:tabLst>
            </a:pPr>
            <a:r>
              <a:rPr lang="en-GB" baseline="30000" dirty="0">
                <a:solidFill>
                  <a:schemeClr val="bg1"/>
                </a:solidFill>
                <a:latin typeface="Sylfaen" panose="010A0502050306030303" pitchFamily="18" charset="0"/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Random background as a function of multiplicity 5000, 500, 50, 5, 0.5 Hz, respectively</a:t>
            </a:r>
            <a:r>
              <a:rPr lang="en-GB" baseline="30000" dirty="0">
                <a:solidFill>
                  <a:schemeClr val="bg1"/>
                </a:solidFill>
              </a:rPr>
              <a:t>	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72648" y="6237312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73039"/>
              </p:ext>
            </p:extLst>
          </p:nvPr>
        </p:nvGraphicFramePr>
        <p:xfrm>
          <a:off x="796053" y="2042959"/>
          <a:ext cx="7632847" cy="370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7470"/>
                <a:gridCol w="1748350"/>
                <a:gridCol w="1678415"/>
                <a:gridCol w="1468612"/>
              </a:tblGrid>
              <a:tr h="274638"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Level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Live time</a:t>
                      </a:r>
                    </a:p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lang="en-GB" sz="2400" b="1" dirty="0" err="1" smtClean="0">
                          <a:solidFill>
                            <a:schemeClr val="bg1"/>
                          </a:solidFill>
                        </a:rPr>
                        <a:t>ms</a:t>
                      </a: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]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CPU time</a:t>
                      </a:r>
                    </a:p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lang="en-GB" sz="2400" b="1" dirty="0" err="1" smtClean="0">
                          <a:solidFill>
                            <a:schemeClr val="bg1"/>
                          </a:solidFill>
                        </a:rPr>
                        <a:t>ms</a:t>
                      </a: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]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GB" sz="2400" b="1" smtClean="0">
                          <a:solidFill>
                            <a:schemeClr val="bg1"/>
                          </a:solidFill>
                        </a:rPr>
                        <a:t>Ratio</a:t>
                      </a:r>
                      <a:br>
                        <a:rPr lang="en-GB" sz="2400" b="1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400" b="1" smtClean="0">
                          <a:solidFill>
                            <a:schemeClr val="bg1"/>
                          </a:solidFill>
                        </a:rPr>
                        <a:t>CPU/Live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calibration</a:t>
                      </a:r>
                      <a:endParaRPr lang="en-GB" sz="2400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&lt;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L0 (sort)</a:t>
                      </a:r>
                      <a:endParaRPr lang="en-GB" sz="2400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800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L1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&lt;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L2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&lt;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Time slice router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Trigger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0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61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1460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00"/>
                        </a:lnSpc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15</a:t>
                      </a:r>
                      <a:endParaRPr lang="en-GB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R="54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5630736" y="4851271"/>
            <a:ext cx="2654148" cy="50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414712" y="4709904"/>
            <a:ext cx="3690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!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Random background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6561" r="5806" b="2956"/>
          <a:stretch/>
        </p:blipFill>
        <p:spPr>
          <a:xfrm>
            <a:off x="1981147" y="1549936"/>
            <a:ext cx="5270389" cy="488152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784283" y="1777008"/>
            <a:ext cx="4176000" cy="39604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62320" y="3205463"/>
                <a:ext cx="11534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320" y="3205463"/>
                <a:ext cx="1153457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067976" y="3717064"/>
            <a:ext cx="288000" cy="2880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84240" y="2045608"/>
            <a:ext cx="1667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 smtClean="0"/>
              <a:t>numberOfHits</a:t>
            </a:r>
            <a:endParaRPr lang="en-GB" sz="2000" dirty="0" smtClean="0"/>
          </a:p>
          <a:p>
            <a:pPr algn="ctr"/>
            <a:r>
              <a:rPr lang="en-GB" sz="2000" dirty="0"/>
              <a:t>=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117856" y="2693680"/>
            <a:ext cx="0" cy="4320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9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Effective volume </a:t>
            </a:r>
            <a:r>
              <a:rPr lang="en-GB" dirty="0" smtClean="0">
                <a:solidFill>
                  <a:schemeClr val="bg1"/>
                </a:solidFill>
                <a:latin typeface="Symbol" panose="05050102010706020507" pitchFamily="18" charset="2"/>
              </a:rPr>
              <a:t>n</a:t>
            </a:r>
            <a:r>
              <a:rPr lang="en-GB" baseline="-25000" dirty="0" smtClean="0">
                <a:solidFill>
                  <a:schemeClr val="bg1"/>
                </a:solidFill>
              </a:rPr>
              <a:t>e</a:t>
            </a:r>
            <a:endParaRPr lang="en-GB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6561" r="6568" b="2155"/>
          <a:stretch/>
        </p:blipFill>
        <p:spPr>
          <a:xfrm>
            <a:off x="1907704" y="1476000"/>
            <a:ext cx="5227189" cy="49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Effective volume </a:t>
            </a:r>
            <a:r>
              <a:rPr lang="en-GB" dirty="0" smtClean="0">
                <a:solidFill>
                  <a:schemeClr val="bg1"/>
                </a:solidFill>
                <a:latin typeface="Symbol" panose="05050102010706020507" pitchFamily="18" charset="2"/>
              </a:rPr>
              <a:t>n</a:t>
            </a:r>
            <a:r>
              <a:rPr lang="en-GB" baseline="-25000" dirty="0">
                <a:solidFill>
                  <a:schemeClr val="bg1"/>
                </a:solidFill>
                <a:latin typeface="Symbol" panose="05050102010706020507" pitchFamily="18" charset="2"/>
              </a:rPr>
              <a:t>m</a:t>
            </a:r>
            <a:endParaRPr lang="en-GB" dirty="0">
              <a:latin typeface="Symbol" panose="05050102010706020507" pitchFamily="18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" t="7362" r="5803" b="2955"/>
          <a:stretch/>
        </p:blipFill>
        <p:spPr>
          <a:xfrm>
            <a:off x="1907704" y="1512000"/>
            <a:ext cx="5313646" cy="483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Status &amp; Outlook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New ORCA trigger available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</a:rPr>
              <a:t>CPU power consumption very low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</a:rPr>
              <a:t>reasonable purity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</a:rPr>
              <a:t>improved efficiency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</a:rPr>
              <a:t>input parameters to be (fine) tuned</a:t>
            </a:r>
          </a:p>
          <a:p>
            <a:pPr>
              <a:lnSpc>
                <a:spcPct val="130000"/>
              </a:lnSpc>
            </a:pP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241630" y="5702776"/>
            <a:ext cx="6660740" cy="988219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400" i="1" dirty="0">
                <a:solidFill>
                  <a:schemeClr val="bg1"/>
                </a:solidFill>
              </a:rPr>
              <a:t>Note that normalisation of ORCA Monte Carlo data</a:t>
            </a:r>
          </a:p>
          <a:p>
            <a:pPr algn="ctr"/>
            <a:r>
              <a:rPr lang="en-GB" sz="2400" i="1" dirty="0">
                <a:solidFill>
                  <a:schemeClr val="bg1"/>
                </a:solidFill>
              </a:rPr>
              <a:t>requires to process </a:t>
            </a:r>
            <a:r>
              <a:rPr lang="en-GB" sz="2400" i="1" dirty="0" err="1">
                <a:solidFill>
                  <a:schemeClr val="bg1"/>
                </a:solidFill>
              </a:rPr>
              <a:t>gSeaGen</a:t>
            </a:r>
            <a:r>
              <a:rPr lang="en-GB" sz="2400" i="1" dirty="0">
                <a:solidFill>
                  <a:schemeClr val="bg1"/>
                </a:solidFill>
              </a:rPr>
              <a:t> </a:t>
            </a:r>
            <a:r>
              <a:rPr lang="en-GB" sz="2400" i="1" dirty="0" smtClean="0">
                <a:solidFill>
                  <a:schemeClr val="bg1"/>
                </a:solidFill>
              </a:rPr>
              <a:t>files</a:t>
            </a:r>
            <a:endParaRPr lang="en-GB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07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(1/2)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Shower trigger based on a mix of L1 &amp; L0 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hits</a:t>
                </a:r>
              </a:p>
              <a:p>
                <a:r>
                  <a:rPr lang="en-GB" dirty="0">
                    <a:solidFill>
                      <a:schemeClr val="bg1"/>
                    </a:solidFill>
                  </a:rPr>
                  <a:t>Total rates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≅300 </m:t>
                    </m:r>
                    <m:r>
                      <m:rPr>
                        <m:sty m:val="p"/>
                      </m:rP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MHz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     2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MHz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r>
                  <a:rPr lang="en-GB" dirty="0">
                    <a:solidFill>
                      <a:schemeClr val="bg1"/>
                    </a:solidFill>
                  </a:rPr>
                  <a:t>Typical time window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≅100 </m:t>
                    </m:r>
                    <m:r>
                      <m:rPr>
                        <m:sty m:val="p"/>
                      </m:rP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ns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endParaRPr lang="en-GB" dirty="0">
                  <a:solidFill>
                    <a:schemeClr val="bg1"/>
                  </a:solidFill>
                </a:endParaRPr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232000" y="5078696"/>
                <a:ext cx="4680000" cy="1440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4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nl-NL" sz="4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4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∆</m:t>
                      </m:r>
                      <m:r>
                        <a:rPr lang="nl-NL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nl-NL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≫  1</m:t>
                      </m:r>
                    </m:oMath>
                  </m:oMathPara>
                </a14:m>
                <a:endParaRPr lang="en-GB" sz="4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000" y="5078696"/>
                <a:ext cx="4680000" cy="14400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6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/>
          <p:nvPr/>
        </p:nvGrpSpPr>
        <p:grpSpPr>
          <a:xfrm>
            <a:off x="737904" y="2569096"/>
            <a:ext cx="3960000" cy="1535937"/>
            <a:chOff x="1825409" y="2492896"/>
            <a:chExt cx="4989126" cy="1535937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5973861" y="2534424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10"/>
            <p:cNvSpPr>
              <a:spLocks noChangeArrowheads="1"/>
            </p:cNvSpPr>
            <p:nvPr/>
          </p:nvSpPr>
          <p:spPr bwMode="auto">
            <a:xfrm>
              <a:off x="5148064" y="2519184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10"/>
            <p:cNvSpPr>
              <a:spLocks noChangeArrowheads="1"/>
            </p:cNvSpPr>
            <p:nvPr/>
          </p:nvSpPr>
          <p:spPr bwMode="auto">
            <a:xfrm>
              <a:off x="4317677" y="2508136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AutoShape 10"/>
            <p:cNvSpPr>
              <a:spLocks noChangeArrowheads="1"/>
            </p:cNvSpPr>
            <p:nvPr/>
          </p:nvSpPr>
          <p:spPr bwMode="auto">
            <a:xfrm>
              <a:off x="3491880" y="2492896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10"/>
            <p:cNvSpPr>
              <a:spLocks noChangeArrowheads="1"/>
            </p:cNvSpPr>
            <p:nvPr/>
          </p:nvSpPr>
          <p:spPr bwMode="auto">
            <a:xfrm>
              <a:off x="2651206" y="2508136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10"/>
            <p:cNvSpPr>
              <a:spLocks noChangeArrowheads="1"/>
            </p:cNvSpPr>
            <p:nvPr/>
          </p:nvSpPr>
          <p:spPr bwMode="auto">
            <a:xfrm>
              <a:off x="1825409" y="2492896"/>
              <a:ext cx="840674" cy="1494409"/>
            </a:xfrm>
            <a:prstGeom prst="doubleWave">
              <a:avLst>
                <a:gd name="adj1" fmla="val 2078"/>
                <a:gd name="adj2" fmla="val 0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7904" y="3975888"/>
            <a:ext cx="3960000" cy="2326212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29"/>
          <p:cNvSpPr>
            <a:spLocks noChangeShapeType="1"/>
          </p:cNvSpPr>
          <p:nvPr/>
        </p:nvSpPr>
        <p:spPr bwMode="auto">
          <a:xfrm>
            <a:off x="1408045" y="6138758"/>
            <a:ext cx="258132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3869870" y="3415787"/>
            <a:ext cx="114695" cy="2657335"/>
            <a:chOff x="827583" y="5265344"/>
            <a:chExt cx="54384" cy="1260000"/>
          </a:xfrm>
        </p:grpSpPr>
        <p:sp>
          <p:nvSpPr>
            <p:cNvPr id="29" name="Line 211"/>
            <p:cNvSpPr>
              <a:spLocks noChangeAspect="1" noChangeShapeType="1"/>
            </p:cNvSpPr>
            <p:nvPr/>
          </p:nvSpPr>
          <p:spPr bwMode="auto">
            <a:xfrm>
              <a:off x="854880" y="5297251"/>
              <a:ext cx="0" cy="12280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178"/>
            <p:cNvSpPr>
              <a:spLocks noChangeAspect="1" noChangeArrowheads="1"/>
            </p:cNvSpPr>
            <p:nvPr/>
          </p:nvSpPr>
          <p:spPr bwMode="auto">
            <a:xfrm>
              <a:off x="827956" y="5430039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182"/>
            <p:cNvSpPr>
              <a:spLocks noChangeAspect="1" noChangeArrowheads="1"/>
            </p:cNvSpPr>
            <p:nvPr/>
          </p:nvSpPr>
          <p:spPr bwMode="auto">
            <a:xfrm>
              <a:off x="827956" y="554926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186"/>
            <p:cNvSpPr>
              <a:spLocks noChangeAspect="1" noChangeArrowheads="1"/>
            </p:cNvSpPr>
            <p:nvPr/>
          </p:nvSpPr>
          <p:spPr bwMode="auto">
            <a:xfrm>
              <a:off x="827956" y="5669011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190"/>
            <p:cNvSpPr>
              <a:spLocks noChangeAspect="1" noChangeArrowheads="1"/>
            </p:cNvSpPr>
            <p:nvPr/>
          </p:nvSpPr>
          <p:spPr bwMode="auto">
            <a:xfrm>
              <a:off x="827956" y="5788235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194"/>
            <p:cNvSpPr>
              <a:spLocks noChangeAspect="1" noChangeArrowheads="1"/>
            </p:cNvSpPr>
            <p:nvPr/>
          </p:nvSpPr>
          <p:spPr bwMode="auto">
            <a:xfrm>
              <a:off x="827956" y="5906933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198"/>
            <p:cNvSpPr>
              <a:spLocks noChangeAspect="1" noChangeArrowheads="1"/>
            </p:cNvSpPr>
            <p:nvPr/>
          </p:nvSpPr>
          <p:spPr bwMode="auto">
            <a:xfrm>
              <a:off x="827956" y="6026157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202"/>
            <p:cNvSpPr>
              <a:spLocks noChangeAspect="1" noChangeArrowheads="1"/>
            </p:cNvSpPr>
            <p:nvPr/>
          </p:nvSpPr>
          <p:spPr bwMode="auto">
            <a:xfrm>
              <a:off x="827956" y="6145380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206"/>
            <p:cNvSpPr>
              <a:spLocks noChangeAspect="1" noChangeArrowheads="1"/>
            </p:cNvSpPr>
            <p:nvPr/>
          </p:nvSpPr>
          <p:spPr bwMode="auto">
            <a:xfrm>
              <a:off x="827956" y="6264604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210"/>
            <p:cNvSpPr>
              <a:spLocks noChangeAspect="1" noChangeArrowheads="1"/>
            </p:cNvSpPr>
            <p:nvPr/>
          </p:nvSpPr>
          <p:spPr bwMode="auto">
            <a:xfrm>
              <a:off x="827956" y="638330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212"/>
            <p:cNvSpPr>
              <a:spLocks noChangeAspect="1" noChangeArrowheads="1"/>
            </p:cNvSpPr>
            <p:nvPr/>
          </p:nvSpPr>
          <p:spPr bwMode="auto">
            <a:xfrm>
              <a:off x="827583" y="5315085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212"/>
            <p:cNvSpPr>
              <a:spLocks noChangeAspect="1" noChangeArrowheads="1"/>
            </p:cNvSpPr>
            <p:nvPr/>
          </p:nvSpPr>
          <p:spPr bwMode="auto">
            <a:xfrm>
              <a:off x="827583" y="5265344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54956" y="3428197"/>
            <a:ext cx="114695" cy="2657335"/>
            <a:chOff x="827583" y="5265344"/>
            <a:chExt cx="54384" cy="1260000"/>
          </a:xfrm>
        </p:grpSpPr>
        <p:sp>
          <p:nvSpPr>
            <p:cNvPr id="42" name="Line 211"/>
            <p:cNvSpPr>
              <a:spLocks noChangeAspect="1" noChangeShapeType="1"/>
            </p:cNvSpPr>
            <p:nvPr/>
          </p:nvSpPr>
          <p:spPr bwMode="auto">
            <a:xfrm>
              <a:off x="854880" y="5297251"/>
              <a:ext cx="0" cy="12280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Oval 178"/>
            <p:cNvSpPr>
              <a:spLocks noChangeAspect="1" noChangeArrowheads="1"/>
            </p:cNvSpPr>
            <p:nvPr/>
          </p:nvSpPr>
          <p:spPr bwMode="auto">
            <a:xfrm>
              <a:off x="827956" y="5430039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182"/>
            <p:cNvSpPr>
              <a:spLocks noChangeAspect="1" noChangeArrowheads="1"/>
            </p:cNvSpPr>
            <p:nvPr/>
          </p:nvSpPr>
          <p:spPr bwMode="auto">
            <a:xfrm>
              <a:off x="827956" y="554926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186"/>
            <p:cNvSpPr>
              <a:spLocks noChangeAspect="1" noChangeArrowheads="1"/>
            </p:cNvSpPr>
            <p:nvPr/>
          </p:nvSpPr>
          <p:spPr bwMode="auto">
            <a:xfrm>
              <a:off x="827956" y="5669011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90"/>
            <p:cNvSpPr>
              <a:spLocks noChangeAspect="1" noChangeArrowheads="1"/>
            </p:cNvSpPr>
            <p:nvPr/>
          </p:nvSpPr>
          <p:spPr bwMode="auto">
            <a:xfrm>
              <a:off x="827956" y="5788235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94"/>
            <p:cNvSpPr>
              <a:spLocks noChangeAspect="1" noChangeArrowheads="1"/>
            </p:cNvSpPr>
            <p:nvPr/>
          </p:nvSpPr>
          <p:spPr bwMode="auto">
            <a:xfrm>
              <a:off x="827956" y="5906933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98"/>
            <p:cNvSpPr>
              <a:spLocks noChangeAspect="1" noChangeArrowheads="1"/>
            </p:cNvSpPr>
            <p:nvPr/>
          </p:nvSpPr>
          <p:spPr bwMode="auto">
            <a:xfrm>
              <a:off x="827956" y="6026157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202"/>
            <p:cNvSpPr>
              <a:spLocks noChangeAspect="1" noChangeArrowheads="1"/>
            </p:cNvSpPr>
            <p:nvPr/>
          </p:nvSpPr>
          <p:spPr bwMode="auto">
            <a:xfrm>
              <a:off x="827956" y="6145380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206"/>
            <p:cNvSpPr>
              <a:spLocks noChangeAspect="1" noChangeArrowheads="1"/>
            </p:cNvSpPr>
            <p:nvPr/>
          </p:nvSpPr>
          <p:spPr bwMode="auto">
            <a:xfrm>
              <a:off x="827956" y="6264604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210"/>
            <p:cNvSpPr>
              <a:spLocks noChangeAspect="1" noChangeArrowheads="1"/>
            </p:cNvSpPr>
            <p:nvPr/>
          </p:nvSpPr>
          <p:spPr bwMode="auto">
            <a:xfrm>
              <a:off x="827956" y="638330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12"/>
            <p:cNvSpPr>
              <a:spLocks noChangeAspect="1" noChangeArrowheads="1"/>
            </p:cNvSpPr>
            <p:nvPr/>
          </p:nvSpPr>
          <p:spPr bwMode="auto">
            <a:xfrm>
              <a:off x="827583" y="5315085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12"/>
            <p:cNvSpPr>
              <a:spLocks noChangeAspect="1" noChangeArrowheads="1"/>
            </p:cNvSpPr>
            <p:nvPr/>
          </p:nvSpPr>
          <p:spPr bwMode="auto">
            <a:xfrm>
              <a:off x="827583" y="5265344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299582" y="3263923"/>
            <a:ext cx="114695" cy="2657335"/>
            <a:chOff x="827583" y="5265344"/>
            <a:chExt cx="54384" cy="1260000"/>
          </a:xfrm>
        </p:grpSpPr>
        <p:sp>
          <p:nvSpPr>
            <p:cNvPr id="68" name="Line 211"/>
            <p:cNvSpPr>
              <a:spLocks noChangeAspect="1" noChangeShapeType="1"/>
            </p:cNvSpPr>
            <p:nvPr/>
          </p:nvSpPr>
          <p:spPr bwMode="auto">
            <a:xfrm>
              <a:off x="854880" y="5297251"/>
              <a:ext cx="0" cy="12280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Oval 178"/>
            <p:cNvSpPr>
              <a:spLocks noChangeAspect="1" noChangeArrowheads="1"/>
            </p:cNvSpPr>
            <p:nvPr/>
          </p:nvSpPr>
          <p:spPr bwMode="auto">
            <a:xfrm>
              <a:off x="827956" y="5430039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82"/>
            <p:cNvSpPr>
              <a:spLocks noChangeAspect="1" noChangeArrowheads="1"/>
            </p:cNvSpPr>
            <p:nvPr/>
          </p:nvSpPr>
          <p:spPr bwMode="auto">
            <a:xfrm>
              <a:off x="827956" y="554926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186"/>
            <p:cNvSpPr>
              <a:spLocks noChangeAspect="1" noChangeArrowheads="1"/>
            </p:cNvSpPr>
            <p:nvPr/>
          </p:nvSpPr>
          <p:spPr bwMode="auto">
            <a:xfrm>
              <a:off x="827956" y="5669011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71"/>
            <p:cNvSpPr>
              <a:spLocks noChangeAspect="1" noChangeArrowheads="1"/>
            </p:cNvSpPr>
            <p:nvPr/>
          </p:nvSpPr>
          <p:spPr bwMode="auto">
            <a:xfrm>
              <a:off x="827956" y="5788235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194"/>
            <p:cNvSpPr>
              <a:spLocks noChangeAspect="1" noChangeArrowheads="1"/>
            </p:cNvSpPr>
            <p:nvPr/>
          </p:nvSpPr>
          <p:spPr bwMode="auto">
            <a:xfrm>
              <a:off x="827956" y="5906933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198"/>
            <p:cNvSpPr>
              <a:spLocks noChangeAspect="1" noChangeArrowheads="1"/>
            </p:cNvSpPr>
            <p:nvPr/>
          </p:nvSpPr>
          <p:spPr bwMode="auto">
            <a:xfrm>
              <a:off x="827956" y="6026157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202"/>
            <p:cNvSpPr>
              <a:spLocks noChangeAspect="1" noChangeArrowheads="1"/>
            </p:cNvSpPr>
            <p:nvPr/>
          </p:nvSpPr>
          <p:spPr bwMode="auto">
            <a:xfrm>
              <a:off x="827956" y="6145380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206"/>
            <p:cNvSpPr>
              <a:spLocks noChangeAspect="1" noChangeArrowheads="1"/>
            </p:cNvSpPr>
            <p:nvPr/>
          </p:nvSpPr>
          <p:spPr bwMode="auto">
            <a:xfrm>
              <a:off x="827956" y="6264604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210"/>
            <p:cNvSpPr>
              <a:spLocks noChangeAspect="1" noChangeArrowheads="1"/>
            </p:cNvSpPr>
            <p:nvPr/>
          </p:nvSpPr>
          <p:spPr bwMode="auto">
            <a:xfrm>
              <a:off x="827956" y="638330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212"/>
            <p:cNvSpPr>
              <a:spLocks noChangeAspect="1" noChangeArrowheads="1"/>
            </p:cNvSpPr>
            <p:nvPr/>
          </p:nvSpPr>
          <p:spPr bwMode="auto">
            <a:xfrm>
              <a:off x="827583" y="5315085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212"/>
            <p:cNvSpPr>
              <a:spLocks noChangeAspect="1" noChangeArrowheads="1"/>
            </p:cNvSpPr>
            <p:nvPr/>
          </p:nvSpPr>
          <p:spPr bwMode="auto">
            <a:xfrm>
              <a:off x="827583" y="5265344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" name="Chord 93"/>
          <p:cNvSpPr>
            <a:spLocks noChangeAspect="1"/>
          </p:cNvSpPr>
          <p:nvPr/>
        </p:nvSpPr>
        <p:spPr>
          <a:xfrm rot="5400000">
            <a:off x="1243080" y="4622120"/>
            <a:ext cx="810000" cy="648000"/>
          </a:xfrm>
          <a:prstGeom prst="chord">
            <a:avLst>
              <a:gd name="adj1" fmla="val 20787611"/>
              <a:gd name="adj2" fmla="val 18168817"/>
            </a:avLst>
          </a:prstGeom>
          <a:gradFill>
            <a:gsLst>
              <a:gs pos="0">
                <a:srgbClr val="00B0F0"/>
              </a:gs>
              <a:gs pos="100000">
                <a:srgbClr val="00FF0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233616" y="5319696"/>
            <a:ext cx="1518473" cy="151847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420189" y="3434401"/>
            <a:ext cx="114695" cy="2657335"/>
            <a:chOff x="827583" y="5265344"/>
            <a:chExt cx="54384" cy="1260000"/>
          </a:xfrm>
        </p:grpSpPr>
        <p:sp>
          <p:nvSpPr>
            <p:cNvPr id="16" name="Line 211"/>
            <p:cNvSpPr>
              <a:spLocks noChangeAspect="1" noChangeShapeType="1"/>
            </p:cNvSpPr>
            <p:nvPr/>
          </p:nvSpPr>
          <p:spPr bwMode="auto">
            <a:xfrm>
              <a:off x="854880" y="5297251"/>
              <a:ext cx="0" cy="12280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78"/>
            <p:cNvSpPr>
              <a:spLocks noChangeAspect="1" noChangeArrowheads="1"/>
            </p:cNvSpPr>
            <p:nvPr/>
          </p:nvSpPr>
          <p:spPr bwMode="auto">
            <a:xfrm>
              <a:off x="827956" y="5430039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82"/>
            <p:cNvSpPr>
              <a:spLocks noChangeAspect="1" noChangeArrowheads="1"/>
            </p:cNvSpPr>
            <p:nvPr/>
          </p:nvSpPr>
          <p:spPr bwMode="auto">
            <a:xfrm>
              <a:off x="827956" y="554926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86"/>
            <p:cNvSpPr>
              <a:spLocks noChangeAspect="1" noChangeArrowheads="1"/>
            </p:cNvSpPr>
            <p:nvPr/>
          </p:nvSpPr>
          <p:spPr bwMode="auto">
            <a:xfrm>
              <a:off x="827956" y="5669011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90"/>
            <p:cNvSpPr>
              <a:spLocks noChangeAspect="1" noChangeArrowheads="1"/>
            </p:cNvSpPr>
            <p:nvPr/>
          </p:nvSpPr>
          <p:spPr bwMode="auto">
            <a:xfrm>
              <a:off x="827956" y="5788235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94"/>
            <p:cNvSpPr>
              <a:spLocks noChangeAspect="1" noChangeArrowheads="1"/>
            </p:cNvSpPr>
            <p:nvPr/>
          </p:nvSpPr>
          <p:spPr bwMode="auto">
            <a:xfrm>
              <a:off x="827956" y="5906933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8"/>
            <p:cNvSpPr>
              <a:spLocks noChangeAspect="1" noChangeArrowheads="1"/>
            </p:cNvSpPr>
            <p:nvPr/>
          </p:nvSpPr>
          <p:spPr bwMode="auto">
            <a:xfrm>
              <a:off x="827956" y="6026157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2"/>
            <p:cNvSpPr>
              <a:spLocks noChangeAspect="1" noChangeArrowheads="1"/>
            </p:cNvSpPr>
            <p:nvPr/>
          </p:nvSpPr>
          <p:spPr bwMode="auto">
            <a:xfrm>
              <a:off x="827956" y="6145380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06"/>
            <p:cNvSpPr>
              <a:spLocks noChangeAspect="1" noChangeArrowheads="1"/>
            </p:cNvSpPr>
            <p:nvPr/>
          </p:nvSpPr>
          <p:spPr bwMode="auto">
            <a:xfrm>
              <a:off x="827956" y="6264604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10"/>
            <p:cNvSpPr>
              <a:spLocks noChangeAspect="1" noChangeArrowheads="1"/>
            </p:cNvSpPr>
            <p:nvPr/>
          </p:nvSpPr>
          <p:spPr bwMode="auto">
            <a:xfrm>
              <a:off x="827956" y="638330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12"/>
            <p:cNvSpPr>
              <a:spLocks noChangeAspect="1" noChangeArrowheads="1"/>
            </p:cNvSpPr>
            <p:nvPr/>
          </p:nvSpPr>
          <p:spPr bwMode="auto">
            <a:xfrm>
              <a:off x="827583" y="5315085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12"/>
            <p:cNvSpPr>
              <a:spLocks noChangeAspect="1" noChangeArrowheads="1"/>
            </p:cNvSpPr>
            <p:nvPr/>
          </p:nvSpPr>
          <p:spPr bwMode="auto">
            <a:xfrm>
              <a:off x="827583" y="5265344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5631658" y="2800760"/>
            <a:ext cx="2603598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GB" sz="2400" dirty="0" smtClean="0"/>
              <a:t>size of shower</a:t>
            </a:r>
          </a:p>
          <a:p>
            <a:pPr algn="ctr"/>
            <a:r>
              <a:rPr lang="en-GB" sz="2400" dirty="0" smtClean="0"/>
              <a:t>much smaller than</a:t>
            </a:r>
          </a:p>
          <a:p>
            <a:pPr algn="ctr"/>
            <a:r>
              <a:rPr lang="en-GB" sz="2400" dirty="0" smtClean="0"/>
              <a:t>size of detector</a:t>
            </a:r>
          </a:p>
          <a:p>
            <a:pPr algn="ctr"/>
            <a:endParaRPr lang="en-GB" sz="2400" dirty="0"/>
          </a:p>
          <a:p>
            <a:pPr algn="ctr"/>
            <a:endParaRPr lang="en-GB" sz="2400" dirty="0" smtClean="0"/>
          </a:p>
          <a:p>
            <a:pPr algn="ctr"/>
            <a:endParaRPr lang="en-GB" sz="2400" dirty="0" smtClean="0"/>
          </a:p>
          <a:p>
            <a:pPr algn="ctr"/>
            <a:r>
              <a:rPr lang="en-GB" sz="2400" dirty="0" smtClean="0"/>
              <a:t>limit distance</a:t>
            </a:r>
            <a:br>
              <a:rPr lang="en-GB" sz="2400" dirty="0" smtClean="0"/>
            </a:br>
            <a:r>
              <a:rPr lang="en-GB" sz="2400" dirty="0" smtClean="0"/>
              <a:t>between</a:t>
            </a:r>
          </a:p>
          <a:p>
            <a:pPr algn="ctr"/>
            <a:r>
              <a:rPr lang="en-GB" sz="2400" dirty="0" smtClean="0"/>
              <a:t>L1/L0 hits</a:t>
            </a:r>
            <a:endParaRPr lang="en-GB" sz="2400" dirty="0"/>
          </a:p>
        </p:txBody>
      </p:sp>
      <p:sp>
        <p:nvSpPr>
          <p:cNvPr id="97" name="Striped Right Arrow 96"/>
          <p:cNvSpPr/>
          <p:nvPr/>
        </p:nvSpPr>
        <p:spPr>
          <a:xfrm rot="5400000">
            <a:off x="6608588" y="4286296"/>
            <a:ext cx="576000" cy="432000"/>
          </a:xfrm>
          <a:prstGeom prst="striped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hord 5"/>
          <p:cNvSpPr/>
          <p:nvPr/>
        </p:nvSpPr>
        <p:spPr>
          <a:xfrm rot="16200000">
            <a:off x="1814209" y="5034664"/>
            <a:ext cx="648000" cy="810000"/>
          </a:xfrm>
          <a:prstGeom prst="chord">
            <a:avLst>
              <a:gd name="adj1" fmla="val 19241285"/>
              <a:gd name="adj2" fmla="val 17081381"/>
            </a:avLst>
          </a:prstGeom>
          <a:gradFill flip="none" rotWithShape="1">
            <a:gsLst>
              <a:gs pos="0">
                <a:srgbClr val="00B0F0"/>
              </a:gs>
              <a:gs pos="100000">
                <a:srgbClr val="00FF00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2053055" y="3263923"/>
            <a:ext cx="114695" cy="2657335"/>
            <a:chOff x="827583" y="5265344"/>
            <a:chExt cx="54384" cy="1260000"/>
          </a:xfrm>
        </p:grpSpPr>
        <p:sp>
          <p:nvSpPr>
            <p:cNvPr id="55" name="Line 211"/>
            <p:cNvSpPr>
              <a:spLocks noChangeAspect="1" noChangeShapeType="1"/>
            </p:cNvSpPr>
            <p:nvPr/>
          </p:nvSpPr>
          <p:spPr bwMode="auto">
            <a:xfrm>
              <a:off x="854880" y="5297251"/>
              <a:ext cx="0" cy="12280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Oval 178"/>
            <p:cNvSpPr>
              <a:spLocks noChangeAspect="1" noChangeArrowheads="1"/>
            </p:cNvSpPr>
            <p:nvPr/>
          </p:nvSpPr>
          <p:spPr bwMode="auto">
            <a:xfrm>
              <a:off x="827956" y="5430039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182"/>
            <p:cNvSpPr>
              <a:spLocks noChangeAspect="1" noChangeArrowheads="1"/>
            </p:cNvSpPr>
            <p:nvPr/>
          </p:nvSpPr>
          <p:spPr bwMode="auto">
            <a:xfrm>
              <a:off x="827956" y="554926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186"/>
            <p:cNvSpPr>
              <a:spLocks noChangeAspect="1" noChangeArrowheads="1"/>
            </p:cNvSpPr>
            <p:nvPr/>
          </p:nvSpPr>
          <p:spPr bwMode="auto">
            <a:xfrm>
              <a:off x="827956" y="5669011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190"/>
            <p:cNvSpPr>
              <a:spLocks noChangeAspect="1" noChangeArrowheads="1"/>
            </p:cNvSpPr>
            <p:nvPr/>
          </p:nvSpPr>
          <p:spPr bwMode="auto">
            <a:xfrm>
              <a:off x="827956" y="5788235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194"/>
            <p:cNvSpPr>
              <a:spLocks noChangeAspect="1" noChangeArrowheads="1"/>
            </p:cNvSpPr>
            <p:nvPr/>
          </p:nvSpPr>
          <p:spPr bwMode="auto">
            <a:xfrm>
              <a:off x="827956" y="5906933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198"/>
            <p:cNvSpPr>
              <a:spLocks noChangeAspect="1" noChangeArrowheads="1"/>
            </p:cNvSpPr>
            <p:nvPr/>
          </p:nvSpPr>
          <p:spPr bwMode="auto">
            <a:xfrm>
              <a:off x="827956" y="6026157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202"/>
            <p:cNvSpPr>
              <a:spLocks noChangeAspect="1" noChangeArrowheads="1"/>
            </p:cNvSpPr>
            <p:nvPr/>
          </p:nvSpPr>
          <p:spPr bwMode="auto">
            <a:xfrm>
              <a:off x="827956" y="6145380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206"/>
            <p:cNvSpPr>
              <a:spLocks noChangeAspect="1" noChangeArrowheads="1"/>
            </p:cNvSpPr>
            <p:nvPr/>
          </p:nvSpPr>
          <p:spPr bwMode="auto">
            <a:xfrm>
              <a:off x="827956" y="6264604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210"/>
            <p:cNvSpPr>
              <a:spLocks noChangeAspect="1" noChangeArrowheads="1"/>
            </p:cNvSpPr>
            <p:nvPr/>
          </p:nvSpPr>
          <p:spPr bwMode="auto">
            <a:xfrm>
              <a:off x="827956" y="6383302"/>
              <a:ext cx="54011" cy="54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212"/>
            <p:cNvSpPr>
              <a:spLocks noChangeAspect="1" noChangeArrowheads="1"/>
            </p:cNvSpPr>
            <p:nvPr/>
          </p:nvSpPr>
          <p:spPr bwMode="auto">
            <a:xfrm>
              <a:off x="827583" y="5315085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212"/>
            <p:cNvSpPr>
              <a:spLocks noChangeAspect="1" noChangeArrowheads="1"/>
            </p:cNvSpPr>
            <p:nvPr/>
          </p:nvSpPr>
          <p:spPr bwMode="auto">
            <a:xfrm>
              <a:off x="827583" y="5265344"/>
              <a:ext cx="54000" cy="540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0" name="Straight Connector 79"/>
          <p:cNvCxnSpPr>
            <a:cxnSpLocks noChangeAspect="1"/>
          </p:cNvCxnSpPr>
          <p:nvPr/>
        </p:nvCxnSpPr>
        <p:spPr>
          <a:xfrm flipV="1">
            <a:off x="1752641" y="5104637"/>
            <a:ext cx="216000" cy="216003"/>
          </a:xfrm>
          <a:prstGeom prst="line">
            <a:avLst/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8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Algorithm (1/4)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tabLst>
                    <a:tab pos="5562600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Build 1D array of time sorted L1 hits</a:t>
                </a:r>
              </a:p>
              <a:p>
                <a:pPr lvl="1">
                  <a:tabLst>
                    <a:tab pos="556260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Total L1 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rate in detector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lvl="2">
                  <a:tabLst>
                    <a:tab pos="55626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≅115×18×</m:t>
                    </m:r>
                    <m: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𝑘𝐻</m:t>
                    </m:r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2 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</m:oMath>
                </a14:m>
                <a:r>
                  <a:rPr lang="en-GB" dirty="0" smtClean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</m:t>
                    </m:r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5562600" algn="l"/>
                  </a:tabLst>
                </a:pPr>
                <a:endParaRPr lang="en-GB" dirty="0" smtClean="0">
                  <a:solidFill>
                    <a:schemeClr val="bg1"/>
                  </a:solidFill>
                </a:endParaRPr>
              </a:p>
              <a:p>
                <a:pPr>
                  <a:tabLst>
                    <a:tab pos="5562600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Build 2D array of time sorted L0 hits</a:t>
                </a:r>
              </a:p>
              <a:p>
                <a:pPr lvl="1">
                  <a:tabLst>
                    <a:tab pos="556260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organised by module index</a:t>
                </a:r>
                <a:r>
                  <a:rPr lang="en-GB" baseline="30000" dirty="0">
                    <a:solidFill>
                      <a:schemeClr val="bg1"/>
                    </a:solidFill>
                  </a:rPr>
                  <a:t>¶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tabLst>
                    <a:tab pos="5562600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Total </a:t>
                </a:r>
                <a:r>
                  <a:rPr lang="en-GB" dirty="0">
                    <a:solidFill>
                      <a:schemeClr val="bg1"/>
                    </a:solidFill>
                  </a:rPr>
                  <a:t>L0 rate per module</a:t>
                </a:r>
              </a:p>
              <a:p>
                <a:pPr lvl="2">
                  <a:tabLst>
                    <a:tab pos="55626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≅31×</m:t>
                    </m:r>
                    <m: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𝑘𝐻𝑧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≅150 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𝑘𝐻𝑧</m:t>
                    </m:r>
                  </m:oMath>
                </a14:m>
                <a:r>
                  <a:rPr lang="en-GB" dirty="0" smtClean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≅6 </m:t>
                    </m:r>
                    <m:r>
                      <a:rPr lang="nl-NL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lvl="2"/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5360" y="6447790"/>
            <a:ext cx="6605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Index refers to position of module in </a:t>
            </a:r>
            <a:r>
              <a:rPr lang="en-GB" sz="2000" dirty="0">
                <a:solidFill>
                  <a:schemeClr val="bg1"/>
                </a:solidFill>
              </a:rPr>
              <a:t>detector data </a:t>
            </a:r>
            <a:r>
              <a:rPr lang="en-GB" sz="2000" dirty="0" smtClean="0">
                <a:solidFill>
                  <a:schemeClr val="bg1"/>
                </a:solidFill>
              </a:rPr>
              <a:t>structure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8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79576" y="2780927"/>
            <a:ext cx="3888000" cy="34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Algorithm </a:t>
            </a:r>
            <a:r>
              <a:rPr lang="en-GB" dirty="0" smtClean="0">
                <a:solidFill>
                  <a:schemeClr val="bg1"/>
                </a:solidFill>
              </a:rPr>
              <a:t>(2/4)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Module </a:t>
            </a:r>
            <a:r>
              <a:rPr lang="en-GB" dirty="0">
                <a:solidFill>
                  <a:schemeClr val="bg1"/>
                </a:solidFill>
              </a:rPr>
              <a:t>m</a:t>
            </a:r>
            <a:r>
              <a:rPr lang="en-GB" dirty="0" smtClean="0">
                <a:solidFill>
                  <a:schemeClr val="bg1"/>
                </a:solidFill>
              </a:rPr>
              <a:t>ap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list of </a:t>
            </a:r>
            <a:r>
              <a:rPr lang="en-GB" dirty="0" smtClean="0">
                <a:solidFill>
                  <a:schemeClr val="bg1"/>
                </a:solidFill>
              </a:rPr>
              <a:t>modules within maximal distance</a:t>
            </a:r>
            <a:endParaRPr lang="en-GB" dirty="0" smtClean="0">
              <a:solidFill>
                <a:schemeClr val="bg1"/>
              </a:solidFill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5360" y="6447790"/>
            <a:ext cx="5351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see &lt;</a:t>
            </a:r>
            <a:r>
              <a:rPr lang="en-GB" sz="2000" dirty="0" err="1">
                <a:solidFill>
                  <a:schemeClr val="bg1"/>
                </a:solidFill>
              </a:rPr>
              <a:t>Jpp</a:t>
            </a:r>
            <a:r>
              <a:rPr lang="en-GB" sz="2000" dirty="0">
                <a:solidFill>
                  <a:schemeClr val="bg1"/>
                </a:solidFill>
              </a:rPr>
              <a:t>&gt;/examples/</a:t>
            </a:r>
            <a:r>
              <a:rPr lang="en-GB" sz="2000" dirty="0" err="1">
                <a:solidFill>
                  <a:schemeClr val="bg1"/>
                </a:solidFill>
              </a:rPr>
              <a:t>JDetector</a:t>
            </a:r>
            <a:r>
              <a:rPr lang="en-GB" sz="2000" dirty="0">
                <a:solidFill>
                  <a:schemeClr val="bg1"/>
                </a:solidFill>
              </a:rPr>
              <a:t>/</a:t>
            </a:r>
            <a:r>
              <a:rPr lang="en-GB" sz="2000" dirty="0" err="1">
                <a:solidFill>
                  <a:schemeClr val="bg1"/>
                </a:solidFill>
              </a:rPr>
              <a:t>JModuleMapper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2" t="6862" r="7169" b="11016"/>
          <a:stretch/>
        </p:blipFill>
        <p:spPr>
          <a:xfrm>
            <a:off x="2952000" y="2853304"/>
            <a:ext cx="3276000" cy="30600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5163304" y="4395440"/>
            <a:ext cx="0" cy="1332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93704" y="4365032"/>
            <a:ext cx="1944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22254" y="5859687"/>
            <a:ext cx="1051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 smtClean="0"/>
              <a:t>D</a:t>
            </a:r>
            <a:r>
              <a:rPr lang="en-GB" sz="2000" baseline="-25000" dirty="0" err="1" smtClean="0"/>
              <a:t>max</a:t>
            </a:r>
            <a:r>
              <a:rPr lang="en-GB" sz="2000" dirty="0" smtClean="0"/>
              <a:t> [m]</a:t>
            </a:r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589088" y="4154654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number of modules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240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Algorithm </a:t>
            </a:r>
            <a:r>
              <a:rPr lang="en-GB" dirty="0" smtClean="0">
                <a:solidFill>
                  <a:schemeClr val="bg1"/>
                </a:solidFill>
              </a:rPr>
              <a:t>(3/4)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41040" y="1858536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89112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69232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53408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89512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01680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113848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16" y="1627272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L1</a:t>
            </a:r>
            <a:endParaRPr lang="en-GB" sz="2400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777144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61320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97424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809592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321760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2887744" y="2074576"/>
            <a:ext cx="958200" cy="2592000"/>
            <a:chOff x="2887744" y="2348896"/>
            <a:chExt cx="958200" cy="3020624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2887744" y="2348896"/>
              <a:ext cx="360040" cy="144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485944" y="2348896"/>
              <a:ext cx="360000" cy="144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91936" y="2489520"/>
              <a:ext cx="0" cy="28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834896" y="2489520"/>
              <a:ext cx="0" cy="28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V="1">
            <a:off x="852088" y="2656815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500160" y="2608431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33528" y="2623671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897824" y="2623671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067" y="3263359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L0</a:t>
            </a:r>
            <a:r>
              <a:rPr lang="en-GB" sz="2400" baseline="30000" dirty="0" smtClean="0">
                <a:solidFill>
                  <a:schemeClr val="bg1"/>
                </a:solidFill>
              </a:rPr>
              <a:t>¶</a:t>
            </a:r>
            <a:endParaRPr lang="en-GB" sz="2400" baseline="30000" dirty="0">
              <a:solidFill>
                <a:schemeClr val="bg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385656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753808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521560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073288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425216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85056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474160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241912" y="182120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852088" y="2974464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25216" y="292608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033728" y="292608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852088" y="3319264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273088" y="327088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145296" y="327088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473888" y="327088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841040" y="3649687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225416" y="3601303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393768" y="3601303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41040" y="3967336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85056" y="391895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521560" y="391895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601680" y="391895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841040" y="4312136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02400" y="426375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Left Brace 70"/>
          <p:cNvSpPr/>
          <p:nvPr/>
        </p:nvSpPr>
        <p:spPr>
          <a:xfrm>
            <a:off x="578032" y="2542624"/>
            <a:ext cx="155448" cy="1872000"/>
          </a:xfrm>
          <a:prstGeom prst="lef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1475656" y="5399504"/>
            <a:ext cx="613603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maintain hit </a:t>
            </a:r>
            <a:r>
              <a:rPr lang="en-GB" sz="2400" dirty="0" smtClean="0">
                <a:solidFill>
                  <a:schemeClr val="bg1"/>
                </a:solidFill>
              </a:rPr>
              <a:t>iterator for each L0 frame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/>
                </a:solidFill>
              </a:rPr>
              <a:t>increment</a:t>
            </a:r>
            <a:r>
              <a:rPr lang="en-GB" sz="2400" dirty="0" smtClean="0">
                <a:solidFill>
                  <a:schemeClr val="bg1"/>
                </a:solidFill>
              </a:rPr>
              <a:t> hit iterator until hit-&gt;</a:t>
            </a:r>
            <a:r>
              <a:rPr lang="en-GB" sz="2400" dirty="0" err="1" smtClean="0">
                <a:solidFill>
                  <a:schemeClr val="bg1"/>
                </a:solidFill>
              </a:rPr>
              <a:t>getT</a:t>
            </a:r>
            <a:r>
              <a:rPr lang="en-GB" sz="2400" dirty="0" smtClean="0">
                <a:solidFill>
                  <a:schemeClr val="bg1"/>
                </a:solidFill>
              </a:rPr>
              <a:t>() &gt;= </a:t>
            </a:r>
            <a:r>
              <a:rPr lang="en-GB" sz="2400" dirty="0" err="1" smtClean="0">
                <a:solidFill>
                  <a:schemeClr val="bg1"/>
                </a:solidFill>
              </a:rPr>
              <a:t>T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min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630192" y="4715232"/>
            <a:ext cx="63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T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min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75833" y="4715232"/>
            <a:ext cx="66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T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max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220862" y="2041416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time</a:t>
            </a:r>
            <a:endParaRPr lang="en-GB" sz="2200" dirty="0">
              <a:solidFill>
                <a:schemeClr val="bg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4939120" y="2269532"/>
            <a:ext cx="252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47096" y="4709904"/>
            <a:ext cx="242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aseline="30000" dirty="0" smtClean="0">
                <a:solidFill>
                  <a:schemeClr val="bg1"/>
                </a:solidFill>
              </a:rPr>
              <a:t>¶</a:t>
            </a:r>
            <a:r>
              <a:rPr lang="en-GB" sz="2400" dirty="0" smtClean="0">
                <a:solidFill>
                  <a:schemeClr val="bg1"/>
                </a:solidFill>
              </a:rPr>
              <a:t>|</a:t>
            </a:r>
            <a:r>
              <a:rPr lang="en-GB" sz="2400" b="1" dirty="0" smtClean="0">
                <a:solidFill>
                  <a:schemeClr val="bg1"/>
                </a:solidFill>
              </a:rPr>
              <a:t>L1</a:t>
            </a:r>
            <a:r>
              <a:rPr lang="en-GB" sz="2400" dirty="0" smtClean="0">
                <a:solidFill>
                  <a:schemeClr val="bg1"/>
                </a:solidFill>
              </a:rPr>
              <a:t> - </a:t>
            </a:r>
            <a:r>
              <a:rPr lang="en-GB" sz="2400" b="1" dirty="0" smtClean="0">
                <a:solidFill>
                  <a:schemeClr val="bg1"/>
                </a:solidFill>
              </a:rPr>
              <a:t>L0</a:t>
            </a:r>
            <a:r>
              <a:rPr lang="en-GB" sz="2400" dirty="0" smtClean="0">
                <a:solidFill>
                  <a:schemeClr val="bg1"/>
                </a:solidFill>
              </a:rPr>
              <a:t>|  ≤  </a:t>
            </a:r>
            <a:r>
              <a:rPr lang="en-GB" sz="2400" dirty="0" err="1" smtClean="0">
                <a:solidFill>
                  <a:schemeClr val="bg1"/>
                </a:solidFill>
              </a:rPr>
              <a:t>D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max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224777" y="4740384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3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Algorithm </a:t>
            </a:r>
            <a:r>
              <a:rPr lang="en-GB" dirty="0" smtClean="0">
                <a:solidFill>
                  <a:schemeClr val="bg1"/>
                </a:solidFill>
              </a:rPr>
              <a:t>(4/4)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891936" y="2030848"/>
            <a:ext cx="942960" cy="4212000"/>
            <a:chOff x="2891936" y="2489520"/>
            <a:chExt cx="942960" cy="28800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891936" y="2489520"/>
              <a:ext cx="0" cy="28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34896" y="2489520"/>
              <a:ext cx="0" cy="28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flipV="1">
            <a:off x="852088" y="2319247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00160" y="2270863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3528" y="2270863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897824" y="2270863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7" y="3898111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L0</a:t>
            </a:r>
            <a:endParaRPr lang="en-GB" sz="2400" b="1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852088" y="2636896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25216" y="258851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33728" y="258851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52088" y="2981696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73088" y="293331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45296" y="293331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73888" y="2933312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41040" y="3312119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25416" y="3263735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93768" y="3263735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41040" y="3629768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85056" y="3718544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21560" y="3581384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01680" y="3581384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41040" y="3974568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02400" y="3926184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532312" y="2266016"/>
            <a:ext cx="155448" cy="3708000"/>
          </a:xfrm>
          <a:prstGeom prst="lef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630192" y="6195784"/>
            <a:ext cx="63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T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min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5833" y="6195784"/>
            <a:ext cx="663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T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max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66582" y="6067008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time</a:t>
            </a:r>
            <a:endParaRPr lang="en-GB" sz="22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984840" y="6295124"/>
            <a:ext cx="252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838632" y="4287111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187624" y="4238727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35896" y="4238727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084168" y="4238727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38632" y="4604760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763688" y="4556376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20272" y="4556376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838632" y="4949560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987824" y="4901176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860032" y="4901176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08304" y="4901176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827584" y="5279983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84168" y="5231599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827584" y="5597632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195736" y="5549248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508104" y="5549248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588224" y="5898240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27584" y="5942432"/>
            <a:ext cx="792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907704" y="5894048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884368" y="5560288"/>
            <a:ext cx="0" cy="72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2891936" y="2160672"/>
            <a:ext cx="942960" cy="3960000"/>
          </a:xfrm>
          <a:prstGeom prst="roundRect">
            <a:avLst>
              <a:gd name="adj" fmla="val 3929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3728216" y="1861632"/>
            <a:ext cx="360000" cy="360000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044320" y="1439927"/>
            <a:ext cx="360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clusterize</a:t>
            </a:r>
            <a:r>
              <a:rPr lang="en-GB" sz="2400" dirty="0" smtClean="0">
                <a:solidFill>
                  <a:schemeClr val="bg1"/>
                </a:solidFill>
              </a:rPr>
              <a:t>( .. , .. , JMatch3G)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900576" y="2148096"/>
            <a:ext cx="942960" cy="2376000"/>
          </a:xfrm>
          <a:prstGeom prst="roundRect">
            <a:avLst>
              <a:gd name="adj" fmla="val 39294"/>
            </a:avLst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Up Arrow 6"/>
          <p:cNvSpPr/>
          <p:nvPr/>
        </p:nvSpPr>
        <p:spPr>
          <a:xfrm>
            <a:off x="3144271" y="4554312"/>
            <a:ext cx="432000" cy="1548000"/>
          </a:xfrm>
          <a:prstGeom prst="upArrow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77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JTriggerMXShower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7024" y="743442"/>
            <a:ext cx="8360302" cy="5760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JTimesliceClone</a:t>
            </a:r>
            <a:r>
              <a:rPr lang="en-GB" dirty="0" smtClean="0">
                <a:solidFill>
                  <a:schemeClr val="bg1"/>
                </a:solidFill>
              </a:rPr>
              <a:t>&lt;..&gt; </a:t>
            </a:r>
            <a:r>
              <a:rPr lang="en-GB" dirty="0">
                <a:solidFill>
                  <a:schemeClr val="bg1"/>
                </a:solidFill>
              </a:rPr>
              <a:t>clone(inputL0, mapper</a:t>
            </a:r>
            <a:r>
              <a:rPr lang="en-GB" dirty="0" smtClean="0">
                <a:solidFill>
                  <a:schemeClr val="bg1"/>
                </a:solidFill>
              </a:rPr>
              <a:t>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JTriggerInput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root = inputL1.begin(); root != inputL1.end(); ++root)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buffer.clear</a:t>
            </a:r>
            <a:r>
              <a:rPr lang="en-GB" dirty="0" smtClean="0">
                <a:solidFill>
                  <a:schemeClr val="bg1"/>
                </a:solidFill>
              </a:rPr>
              <a:t>();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const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JList_t</a:t>
            </a:r>
            <a:r>
              <a:rPr lang="en-GB" dirty="0">
                <a:solidFill>
                  <a:schemeClr val="bg1"/>
                </a:solidFill>
              </a:rPr>
              <a:t>&amp; zip = </a:t>
            </a:r>
            <a:r>
              <a:rPr lang="en-GB" dirty="0" err="1">
                <a:solidFill>
                  <a:schemeClr val="bg1"/>
                </a:solidFill>
              </a:rPr>
              <a:t>mapper.getList</a:t>
            </a:r>
            <a:r>
              <a:rPr lang="en-GB" dirty="0">
                <a:solidFill>
                  <a:schemeClr val="bg1"/>
                </a:solidFill>
              </a:rPr>
              <a:t>(root-&gt;</a:t>
            </a:r>
            <a:r>
              <a:rPr lang="en-GB" dirty="0" err="1">
                <a:solidFill>
                  <a:schemeClr val="bg1"/>
                </a:solidFill>
              </a:rPr>
              <a:t>getModuleID</a:t>
            </a:r>
            <a:r>
              <a:rPr lang="en-GB" dirty="0">
                <a:solidFill>
                  <a:schemeClr val="bg1"/>
                </a:solidFill>
              </a:rPr>
              <a:t>());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typename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JList_t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const_iterator</a:t>
            </a:r>
            <a:r>
              <a:rPr lang="en-GB" dirty="0">
                <a:solidFill>
                  <a:schemeClr val="bg1"/>
                </a:solidFill>
              </a:rPr>
              <a:t> mod = </a:t>
            </a:r>
            <a:r>
              <a:rPr lang="en-GB" dirty="0" err="1">
                <a:solidFill>
                  <a:schemeClr val="bg1"/>
                </a:solidFill>
              </a:rPr>
              <a:t>zip.begin</a:t>
            </a:r>
            <a:r>
              <a:rPr lang="en-GB" dirty="0">
                <a:solidFill>
                  <a:schemeClr val="bg1"/>
                </a:solidFill>
              </a:rPr>
              <a:t>(); mod != </a:t>
            </a:r>
            <a:r>
              <a:rPr lang="en-GB" dirty="0" err="1">
                <a:solidFill>
                  <a:schemeClr val="bg1"/>
                </a:solidFill>
              </a:rPr>
              <a:t>zip.end</a:t>
            </a:r>
            <a:r>
              <a:rPr lang="en-GB" dirty="0">
                <a:solidFill>
                  <a:schemeClr val="bg1"/>
                </a:solidFill>
              </a:rPr>
              <a:t>(); ++mod) {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</a:t>
            </a:r>
            <a:r>
              <a:rPr lang="en-GB" dirty="0" err="1" smtClean="0">
                <a:solidFill>
                  <a:schemeClr val="bg1"/>
                </a:solidFill>
              </a:rPr>
              <a:t>const</a:t>
            </a:r>
            <a:r>
              <a:rPr lang="en-GB" dirty="0" smtClean="0">
                <a:solidFill>
                  <a:schemeClr val="bg1"/>
                </a:solidFill>
              </a:rPr>
              <a:t> double	</a:t>
            </a:r>
            <a:r>
              <a:rPr lang="en-GB" dirty="0" err="1" smtClean="0">
                <a:solidFill>
                  <a:schemeClr val="bg1"/>
                </a:solidFill>
              </a:rPr>
              <a:t>Tmin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= </a:t>
            </a:r>
            <a:r>
              <a:rPr lang="en-GB" dirty="0">
                <a:solidFill>
                  <a:schemeClr val="bg1"/>
                </a:solidFill>
              </a:rPr>
              <a:t>root-&gt;</a:t>
            </a:r>
            <a:r>
              <a:rPr lang="en-GB" dirty="0" err="1">
                <a:solidFill>
                  <a:schemeClr val="bg1"/>
                </a:solidFill>
              </a:rPr>
              <a:t>getT</a:t>
            </a:r>
            <a:r>
              <a:rPr lang="en-GB" dirty="0">
                <a:solidFill>
                  <a:schemeClr val="bg1"/>
                </a:solidFill>
              </a:rPr>
              <a:t>() + mod-&gt;</a:t>
            </a:r>
            <a:r>
              <a:rPr lang="en-GB" dirty="0" err="1">
                <a:solidFill>
                  <a:schemeClr val="bg1"/>
                </a:solidFill>
              </a:rPr>
              <a:t>Tmin_ns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</a:t>
            </a:r>
            <a:r>
              <a:rPr lang="en-GB" dirty="0" err="1" smtClean="0">
                <a:solidFill>
                  <a:schemeClr val="bg1"/>
                </a:solidFill>
              </a:rPr>
              <a:t>const</a:t>
            </a:r>
            <a:r>
              <a:rPr lang="en-GB" dirty="0" smtClean="0">
                <a:solidFill>
                  <a:schemeClr val="bg1"/>
                </a:solidFill>
              </a:rPr>
              <a:t> double	</a:t>
            </a:r>
            <a:r>
              <a:rPr lang="en-GB" dirty="0" err="1" smtClean="0">
                <a:solidFill>
                  <a:schemeClr val="bg1"/>
                </a:solidFill>
              </a:rPr>
              <a:t>Tmax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= </a:t>
            </a:r>
            <a:r>
              <a:rPr lang="en-GB" dirty="0">
                <a:solidFill>
                  <a:schemeClr val="bg1"/>
                </a:solidFill>
              </a:rPr>
              <a:t>root-&gt;</a:t>
            </a:r>
            <a:r>
              <a:rPr lang="en-GB" dirty="0" err="1">
                <a:solidFill>
                  <a:schemeClr val="bg1"/>
                </a:solidFill>
              </a:rPr>
              <a:t>getT</a:t>
            </a:r>
            <a:r>
              <a:rPr lang="en-GB" dirty="0">
                <a:solidFill>
                  <a:schemeClr val="bg1"/>
                </a:solidFill>
              </a:rPr>
              <a:t>() + mod-&gt;</a:t>
            </a:r>
            <a:r>
              <a:rPr lang="en-GB" dirty="0" err="1">
                <a:solidFill>
                  <a:schemeClr val="bg1"/>
                </a:solidFill>
              </a:rPr>
              <a:t>Tmax_ns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JFrame_t</a:t>
            </a:r>
            <a:r>
              <a:rPr lang="en-GB" dirty="0" smtClean="0">
                <a:solidFill>
                  <a:schemeClr val="bg1"/>
                </a:solidFill>
              </a:rPr>
              <a:t>&amp;	frame	= </a:t>
            </a:r>
            <a:r>
              <a:rPr lang="en-GB" dirty="0">
                <a:solidFill>
                  <a:schemeClr val="bg1"/>
                </a:solidFill>
              </a:rPr>
              <a:t>clone[mod-&gt;first];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frame.fast_forward</a:t>
            </a:r>
            <a:r>
              <a:rPr lang="en-GB" dirty="0" smtClean="0">
                <a:solidFill>
                  <a:schemeClr val="bg1"/>
                </a:solidFill>
              </a:rPr>
              <a:t>(root-</a:t>
            </a:r>
            <a:r>
              <a:rPr lang="en-GB" dirty="0">
                <a:solidFill>
                  <a:schemeClr val="bg1"/>
                </a:solidFill>
              </a:rPr>
              <a:t>&gt;</a:t>
            </a:r>
            <a:r>
              <a:rPr lang="en-GB" dirty="0" err="1">
                <a:solidFill>
                  <a:schemeClr val="bg1"/>
                </a:solidFill>
              </a:rPr>
              <a:t>getT</a:t>
            </a:r>
            <a:r>
              <a:rPr lang="en-GB" dirty="0">
                <a:solidFill>
                  <a:schemeClr val="bg1"/>
                </a:solidFill>
              </a:rPr>
              <a:t>() - </a:t>
            </a:r>
            <a:r>
              <a:rPr lang="en-GB" dirty="0" err="1">
                <a:solidFill>
                  <a:schemeClr val="bg1"/>
                </a:solidFill>
              </a:rPr>
              <a:t>TMaxEvent_ns</a:t>
            </a:r>
            <a:r>
              <a:rPr lang="en-GB" dirty="0">
                <a:solidFill>
                  <a:schemeClr val="bg1"/>
                </a:solidFill>
              </a:rPr>
              <a:t>);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: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}</a:t>
            </a:r>
            <a:endParaRPr lang="en-GB" dirty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:</a:t>
            </a:r>
          </a:p>
          <a:p>
            <a:pPr defTabSz="898525">
              <a:lnSpc>
                <a:spcPts val="1700"/>
              </a:lnSpc>
              <a:tabLst>
                <a:tab pos="365125" algn="l"/>
                <a:tab pos="625475" algn="l"/>
                <a:tab pos="898525" algn="l"/>
                <a:tab pos="1158875" algn="l"/>
                <a:tab pos="1889125" algn="l"/>
                <a:tab pos="2514600" algn="l"/>
                <a:tab pos="2865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}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1936" y="3364682"/>
            <a:ext cx="22413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module attributes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156176" y="5013643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57744" y="4797619"/>
            <a:ext cx="22801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increment iterator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6171416" y="4353362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72984" y="4137338"/>
            <a:ext cx="18710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direct indexing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173318" y="898506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74886" y="682482"/>
            <a:ext cx="17517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start iterators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188558" y="2400420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90126" y="2184396"/>
            <a:ext cx="2434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associated modules</a:t>
            </a:r>
            <a:endParaRPr lang="en-GB" sz="2200" i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51920" y="5321147"/>
            <a:ext cx="0" cy="36000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97304" y="5825163"/>
            <a:ext cx="25223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i="1" dirty="0" smtClean="0">
                <a:solidFill>
                  <a:schemeClr val="bg1"/>
                </a:solidFill>
              </a:rPr>
              <a:t>strictly time ordered</a:t>
            </a:r>
            <a:endParaRPr lang="en-GB" sz="2200" i="1" dirty="0">
              <a:solidFill>
                <a:schemeClr val="bg1"/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6249518" y="3379922"/>
            <a:ext cx="144000" cy="432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197704" y="1961858"/>
            <a:ext cx="288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99272" y="1745834"/>
            <a:ext cx="11988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chemeClr val="bg1"/>
                </a:solidFill>
              </a:rPr>
              <a:t>L0 buffer</a:t>
            </a:r>
            <a:endParaRPr lang="en-GB" sz="2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377</Words>
  <Application>Microsoft Office PowerPoint</Application>
  <PresentationFormat>On-screen Show (4:3)</PresentationFormat>
  <Paragraphs>214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Sylfaen</vt:lpstr>
      <vt:lpstr>Symbol</vt:lpstr>
      <vt:lpstr>Wingdings</vt:lpstr>
      <vt:lpstr>Office Theme</vt:lpstr>
      <vt:lpstr>New trigger for ORCA</vt:lpstr>
      <vt:lpstr>Introduction (1/2)</vt:lpstr>
      <vt:lpstr>Introduction (2/2)</vt:lpstr>
      <vt:lpstr>Algorithm (1/4)</vt:lpstr>
      <vt:lpstr>Algorithm (2/4)</vt:lpstr>
      <vt:lpstr>Algorithm (3/4)</vt:lpstr>
      <vt:lpstr>Algorithm (4/4)</vt:lpstr>
      <vt:lpstr>JTriggerMXShower</vt:lpstr>
      <vt:lpstr>PowerPoint Presentation</vt:lpstr>
      <vt:lpstr>PowerPoint Presentation</vt:lpstr>
      <vt:lpstr>PowerPoint Presentation</vt:lpstr>
      <vt:lpstr>JTriggerMXShower</vt:lpstr>
      <vt:lpstr>CPU◊ usage (1/2)</vt:lpstr>
      <vt:lpstr>CPU◊ usage (2/2)</vt:lpstr>
      <vt:lpstr>Random background</vt:lpstr>
      <vt:lpstr>Effective volume ne</vt:lpstr>
      <vt:lpstr>Effective volume nm</vt:lpstr>
      <vt:lpstr>Status &amp; Outlook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1048</cp:revision>
  <dcterms:created xsi:type="dcterms:W3CDTF">2013-10-02T15:15:34Z</dcterms:created>
  <dcterms:modified xsi:type="dcterms:W3CDTF">2017-09-05T04:48:51Z</dcterms:modified>
</cp:coreProperties>
</file>