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5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E3378-1B3A-41B0-9C2B-4999F21672CF}" v="3028" dt="2021-01-07T00:04:04.764"/>
    <p1510:client id="{6B09947A-4A16-409A-B53B-57728FE222D2}" v="2075" dt="2020-12-18T13:38:48.969"/>
    <p1510:client id="{F4F27530-C476-473C-8698-5183FA69E318}" v="1191" dt="2021-01-08T15:49:46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bjung@nikhef.nl / KM3NeT collaboration meeting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>
                <a:latin typeface="Times New Roman"/>
                <a:cs typeface="Calibri Light"/>
              </a:rPr>
              <a:t>JTuneHV Revision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549331-BB74-4A5F-AB34-EC9D353D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Bouke Jung / Nikhef-KM3NeT Group Meeting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532274-EFB1-4200-977B-E2869FAD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1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91B2D6FB-313E-4BD1-960F-323A537C85E5}"/>
              </a:ext>
            </a:extLst>
          </p:cNvPr>
          <p:cNvSpPr txBox="1">
            <a:spLocks/>
          </p:cNvSpPr>
          <p:nvPr/>
        </p:nvSpPr>
        <p:spPr>
          <a:xfrm>
            <a:off x="224693" y="6352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>
                <a:cs typeface="Calibri"/>
              </a:rPr>
              <a:t>2020-01-07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12D02A66-F8B4-4DC8-BC4F-93E73B2043B0}"/>
              </a:ext>
            </a:extLst>
          </p:cNvPr>
          <p:cNvSpPr txBox="1"/>
          <p:nvPr/>
        </p:nvSpPr>
        <p:spPr>
          <a:xfrm>
            <a:off x="438150" y="169719"/>
            <a:ext cx="10666266" cy="65556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 dirty="0" err="1">
                <a:latin typeface="Times New Roman"/>
                <a:cs typeface="Calibri"/>
              </a:rPr>
              <a:t>Plotting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removed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from</a:t>
            </a:r>
            <a:r>
              <a:rPr lang="nl-NL" sz="2000" dirty="0">
                <a:latin typeface="Times New Roman"/>
                <a:cs typeface="Calibri"/>
              </a:rPr>
              <a:t> JTuneHV.sh</a:t>
            </a:r>
            <a:endParaRPr lang="nl-NL" dirty="0"/>
          </a:p>
          <a:p>
            <a:pPr marL="285750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sz="2000" dirty="0" err="1">
                <a:latin typeface="Times New Roman"/>
                <a:cs typeface="Calibri"/>
              </a:rPr>
              <a:t>Several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modifications</a:t>
            </a:r>
            <a:r>
              <a:rPr lang="nl-NL" sz="2000" dirty="0">
                <a:latin typeface="Times New Roman"/>
                <a:cs typeface="Calibri"/>
              </a:rPr>
              <a:t> of JTuneHV.cc:</a:t>
            </a:r>
            <a:endParaRPr lang="nl-NL" sz="2000">
              <a:cs typeface="Calibri"/>
            </a:endParaRPr>
          </a:p>
          <a:p>
            <a:pPr marL="342900" indent="-342900">
              <a:buAutoNum type="arabicPeriod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AutoNum type="arabicPeriod"/>
            </a:pPr>
            <a:r>
              <a:rPr lang="nl-NL" dirty="0" err="1">
                <a:latin typeface="Times New Roman"/>
                <a:cs typeface="Calibri"/>
              </a:rPr>
              <a:t>JTuneHV</a:t>
            </a:r>
            <a:r>
              <a:rPr lang="nl-NL" dirty="0">
                <a:latin typeface="Times New Roman"/>
                <a:cs typeface="Calibri"/>
              </a:rPr>
              <a:t> no </a:t>
            </a:r>
            <a:r>
              <a:rPr lang="nl-NL" dirty="0" err="1">
                <a:latin typeface="Times New Roman"/>
                <a:cs typeface="Calibri"/>
              </a:rPr>
              <a:t>longer</a:t>
            </a:r>
            <a:r>
              <a:rPr lang="nl-NL" dirty="0">
                <a:latin typeface="Times New Roman"/>
                <a:cs typeface="Calibri"/>
              </a:rPr>
              <a:t> looks up </a:t>
            </a:r>
            <a:r>
              <a:rPr lang="nl-NL" dirty="0" err="1">
                <a:latin typeface="Times New Roman"/>
                <a:cs typeface="Calibri"/>
              </a:rPr>
              <a:t>vendor</a:t>
            </a:r>
            <a:r>
              <a:rPr lang="nl-NL" dirty="0">
                <a:latin typeface="Times New Roman"/>
                <a:cs typeface="Calibri"/>
              </a:rPr>
              <a:t> high-voltages </a:t>
            </a:r>
            <a:r>
              <a:rPr lang="nl-NL" dirty="0" err="1">
                <a:latin typeface="Times New Roman"/>
                <a:cs typeface="Calibri"/>
              </a:rPr>
              <a:t>for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failures</a:t>
            </a: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AutoNum type="arabicPeriod"/>
            </a:pPr>
            <a:r>
              <a:rPr lang="nl-NL" dirty="0">
                <a:latin typeface="Times New Roman"/>
                <a:cs typeface="Calibri"/>
              </a:rPr>
              <a:t>Sets </a:t>
            </a:r>
            <a:r>
              <a:rPr lang="nl-NL" dirty="0" err="1">
                <a:latin typeface="Times New Roman"/>
                <a:cs typeface="Calibri"/>
              </a:rPr>
              <a:t>result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for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failed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evaluations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zero</a:t>
            </a:r>
          </a:p>
          <a:p>
            <a:pPr marL="800100" lvl="1" indent="-342900">
              <a:buAutoNum type="arabicPeriod"/>
            </a:pPr>
            <a:r>
              <a:rPr lang="nl-NL" dirty="0" err="1">
                <a:latin typeface="Times New Roman"/>
                <a:cs typeface="Calibri"/>
              </a:rPr>
              <a:t>Inter</a:t>
            </a:r>
            <a:r>
              <a:rPr lang="nl-NL" dirty="0">
                <a:latin typeface="Times New Roman"/>
                <a:cs typeface="Calibri"/>
              </a:rPr>
              <a:t>-/</a:t>
            </a:r>
            <a:r>
              <a:rPr lang="nl-NL" dirty="0" err="1">
                <a:latin typeface="Times New Roman"/>
                <a:cs typeface="Calibri"/>
              </a:rPr>
              <a:t>extrapolation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moved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entirely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`</a:t>
            </a:r>
            <a:r>
              <a:rPr lang="nl-NL" dirty="0" err="1">
                <a:latin typeface="Times New Roman"/>
                <a:cs typeface="Calibri"/>
              </a:rPr>
              <a:t>interpolator</a:t>
            </a:r>
            <a:r>
              <a:rPr lang="nl-NL" dirty="0">
                <a:latin typeface="Times New Roman"/>
                <a:cs typeface="Calibri"/>
              </a:rPr>
              <a:t>` data </a:t>
            </a:r>
            <a:r>
              <a:rPr lang="nl-NL" dirty="0" err="1">
                <a:latin typeface="Times New Roman"/>
                <a:cs typeface="Calibri"/>
              </a:rPr>
              <a:t>structure</a:t>
            </a:r>
            <a:endParaRPr lang="nl-NL" dirty="0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sz="2000" dirty="0">
                <a:latin typeface="Times New Roman"/>
                <a:cs typeface="Calibri"/>
              </a:rPr>
              <a:t>Three new </a:t>
            </a:r>
            <a:r>
              <a:rPr lang="nl-NL" sz="2000" dirty="0" err="1">
                <a:latin typeface="Times New Roman"/>
                <a:cs typeface="Calibri"/>
              </a:rPr>
              <a:t>applications</a:t>
            </a:r>
            <a:r>
              <a:rPr lang="nl-NL" sz="2000" dirty="0">
                <a:latin typeface="Times New Roman"/>
                <a:cs typeface="Calibri"/>
              </a:rPr>
              <a:t>:</a:t>
            </a: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AutoNum type="arabicPeriod"/>
            </a:pPr>
            <a:r>
              <a:rPr lang="nl-NL" dirty="0">
                <a:latin typeface="Times New Roman"/>
                <a:cs typeface="Calibri"/>
              </a:rPr>
              <a:t>JPrintTuneHV.cc</a:t>
            </a:r>
          </a:p>
          <a:p>
            <a:pPr marL="1257300" lvl="2" indent="-342900">
              <a:buFont typeface="Arial"/>
              <a:buChar char="•"/>
            </a:pPr>
            <a:r>
              <a:rPr lang="nl-NL" sz="1600" dirty="0">
                <a:latin typeface="Times New Roman"/>
                <a:cs typeface="Calibri"/>
              </a:rPr>
              <a:t>For </a:t>
            </a:r>
            <a:r>
              <a:rPr lang="nl-NL" sz="1600" dirty="0" err="1">
                <a:latin typeface="Times New Roman"/>
                <a:cs typeface="Calibri"/>
              </a:rPr>
              <a:t>printing</a:t>
            </a:r>
            <a:r>
              <a:rPr lang="nl-NL" sz="1600" dirty="0">
                <a:latin typeface="Times New Roman"/>
                <a:cs typeface="Calibri"/>
              </a:rPr>
              <a:t> JSON output of </a:t>
            </a:r>
            <a:r>
              <a:rPr lang="nl-NL" sz="1600" dirty="0" err="1">
                <a:latin typeface="Times New Roman"/>
                <a:cs typeface="Calibri"/>
              </a:rPr>
              <a:t>JTuneHV</a:t>
            </a:r>
            <a:endParaRPr lang="nl-NL" sz="1600" dirty="0">
              <a:latin typeface="Times New Roman"/>
              <a:cs typeface="Calibri"/>
            </a:endParaRPr>
          </a:p>
          <a:p>
            <a:pPr marL="1257300" lvl="2" indent="-342900">
              <a:buFont typeface="Arial"/>
              <a:buChar char="•"/>
            </a:pPr>
            <a:r>
              <a:rPr lang="nl-NL" sz="1600" dirty="0" err="1">
                <a:latin typeface="Times New Roman"/>
                <a:cs typeface="Calibri"/>
              </a:rPr>
              <a:t>Can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be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used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to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write</a:t>
            </a:r>
            <a:r>
              <a:rPr lang="nl-NL" sz="1600" dirty="0">
                <a:latin typeface="Times New Roman"/>
                <a:cs typeface="Calibri"/>
              </a:rPr>
              <a:t> out </a:t>
            </a:r>
            <a:r>
              <a:rPr lang="nl-NL" sz="1600" dirty="0" err="1">
                <a:latin typeface="Times New Roman"/>
                <a:cs typeface="Calibri"/>
              </a:rPr>
              <a:t>all</a:t>
            </a:r>
            <a:r>
              <a:rPr lang="nl-NL" sz="1600" dirty="0">
                <a:latin typeface="Times New Roman"/>
                <a:cs typeface="Calibri"/>
              </a:rPr>
              <a:t> entries </a:t>
            </a:r>
            <a:r>
              <a:rPr lang="nl-NL" sz="1600" dirty="0" err="1">
                <a:latin typeface="Times New Roman"/>
                <a:cs typeface="Calibri"/>
              </a:rPr>
              <a:t>with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the</a:t>
            </a:r>
            <a:r>
              <a:rPr lang="nl-NL" sz="1600" dirty="0">
                <a:latin typeface="Times New Roman"/>
                <a:cs typeface="Calibri"/>
              </a:rPr>
              <a:t> FAILED label (</a:t>
            </a:r>
            <a:r>
              <a:rPr lang="nl-NL" sz="1600" dirty="0" err="1">
                <a:latin typeface="Times New Roman"/>
                <a:cs typeface="Calibri"/>
              </a:rPr>
              <a:t>other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than</a:t>
            </a:r>
            <a:r>
              <a:rPr lang="nl-NL" sz="1600" dirty="0">
                <a:latin typeface="Times New Roman"/>
                <a:cs typeface="Calibri"/>
              </a:rPr>
              <a:t> dead modules) </a:t>
            </a:r>
            <a:br>
              <a:rPr lang="en-US" sz="1600" dirty="0"/>
            </a:br>
            <a:r>
              <a:rPr lang="nl-NL" sz="1600" dirty="0" err="1">
                <a:latin typeface="Times New Roman"/>
                <a:cs typeface="Calibri"/>
              </a:rPr>
              <a:t>to</a:t>
            </a:r>
            <a:r>
              <a:rPr lang="nl-NL" sz="1600" dirty="0">
                <a:latin typeface="Times New Roman"/>
                <a:cs typeface="Calibri"/>
              </a:rPr>
              <a:t> a separate JSON file</a:t>
            </a:r>
          </a:p>
          <a:p>
            <a:pPr marL="1257300" lvl="2" indent="-342900">
              <a:buFont typeface="Arial"/>
              <a:buChar char="•"/>
            </a:pPr>
            <a:endParaRPr lang="nl-NL" sz="1600" dirty="0">
              <a:latin typeface="Times New Roman"/>
              <a:cs typeface="Calibri"/>
            </a:endParaRPr>
          </a:p>
          <a:p>
            <a:pPr marL="800100" lvl="1" indent="-342900">
              <a:buAutoNum type="arabicPeriod"/>
            </a:pPr>
            <a:r>
              <a:rPr lang="nl-NL" dirty="0">
                <a:latin typeface="Times New Roman"/>
                <a:cs typeface="Calibri"/>
              </a:rPr>
              <a:t>JEditTuneHV.cc</a:t>
            </a:r>
          </a:p>
          <a:p>
            <a:pPr marL="1257300" lvl="2" indent="-342900">
              <a:buFont typeface="Arial"/>
              <a:buChar char="•"/>
            </a:pPr>
            <a:r>
              <a:rPr lang="nl-NL" sz="1600" dirty="0">
                <a:latin typeface="Times New Roman"/>
                <a:cs typeface="Calibri"/>
              </a:rPr>
              <a:t>For </a:t>
            </a:r>
            <a:r>
              <a:rPr lang="nl-NL" sz="1600" dirty="0" err="1">
                <a:latin typeface="Times New Roman"/>
                <a:cs typeface="Calibri"/>
              </a:rPr>
              <a:t>treating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all</a:t>
            </a:r>
            <a:r>
              <a:rPr lang="nl-NL" sz="1600" dirty="0">
                <a:latin typeface="Times New Roman"/>
                <a:cs typeface="Calibri"/>
              </a:rPr>
              <a:t> entries </a:t>
            </a:r>
            <a:r>
              <a:rPr lang="nl-NL" sz="1600" dirty="0" err="1">
                <a:latin typeface="Times New Roman"/>
                <a:cs typeface="Calibri"/>
              </a:rPr>
              <a:t>labeled</a:t>
            </a:r>
            <a:r>
              <a:rPr lang="nl-NL" sz="1600" dirty="0">
                <a:latin typeface="Times New Roman"/>
                <a:cs typeface="Calibri"/>
              </a:rPr>
              <a:t> FAILED </a:t>
            </a:r>
            <a:r>
              <a:rPr lang="nl-NL" sz="1600" dirty="0" err="1">
                <a:latin typeface="Times New Roman"/>
                <a:cs typeface="Calibri"/>
              </a:rPr>
              <a:t>within</a:t>
            </a:r>
            <a:r>
              <a:rPr lang="nl-NL" sz="1600" dirty="0">
                <a:latin typeface="Times New Roman"/>
                <a:cs typeface="Calibri"/>
              </a:rPr>
              <a:t> a </a:t>
            </a:r>
            <a:r>
              <a:rPr lang="nl-NL" sz="1600" dirty="0" err="1">
                <a:latin typeface="Times New Roman"/>
                <a:cs typeface="Calibri"/>
              </a:rPr>
              <a:t>given</a:t>
            </a:r>
            <a:r>
              <a:rPr lang="nl-NL" sz="1600" dirty="0">
                <a:latin typeface="Times New Roman"/>
                <a:cs typeface="Calibri"/>
              </a:rPr>
              <a:t> JSON file</a:t>
            </a:r>
          </a:p>
          <a:p>
            <a:pPr marL="1257300" lvl="2" indent="-342900">
              <a:buFont typeface="Arial"/>
              <a:buChar char="•"/>
            </a:pPr>
            <a:r>
              <a:rPr lang="nl-NL" sz="1600" dirty="0">
                <a:latin typeface="Times New Roman"/>
                <a:cs typeface="Calibri"/>
              </a:rPr>
              <a:t>Three options: </a:t>
            </a:r>
          </a:p>
          <a:p>
            <a:pPr marL="1714500" lvl="3" indent="-342900">
              <a:buAutoNum type="alphaLcPeriod"/>
            </a:pPr>
            <a:r>
              <a:rPr lang="nl-NL" sz="1600" dirty="0" err="1">
                <a:latin typeface="Times New Roman"/>
                <a:cs typeface="Calibri"/>
              </a:rPr>
              <a:t>Vendor</a:t>
            </a:r>
            <a:endParaRPr lang="nl-NL" sz="1600">
              <a:latin typeface="Times New Roman"/>
              <a:cs typeface="Calibri"/>
            </a:endParaRPr>
          </a:p>
          <a:p>
            <a:pPr marL="1714500" lvl="3" indent="-342900">
              <a:buAutoNum type="alphaLcPeriod"/>
            </a:pPr>
            <a:r>
              <a:rPr lang="nl-NL" sz="1600" dirty="0">
                <a:latin typeface="Times New Roman"/>
                <a:cs typeface="Calibri"/>
              </a:rPr>
              <a:t>run HV-</a:t>
            </a:r>
            <a:r>
              <a:rPr lang="nl-NL" sz="1600" dirty="0" err="1">
                <a:latin typeface="Times New Roman"/>
                <a:cs typeface="Calibri"/>
              </a:rPr>
              <a:t>settings</a:t>
            </a:r>
            <a:r>
              <a:rPr lang="nl-NL" sz="1600" dirty="0">
                <a:latin typeface="Times New Roman"/>
                <a:cs typeface="Calibri"/>
              </a:rPr>
              <a:t>, </a:t>
            </a:r>
            <a:endParaRPr lang="nl-NL" sz="1600">
              <a:latin typeface="Calibri" panose="020F0502020204030204"/>
              <a:cs typeface="Calibri"/>
            </a:endParaRPr>
          </a:p>
          <a:p>
            <a:pPr marL="1714500" lvl="3" indent="-342900">
              <a:buAutoNum type="alphaLcPeriod"/>
            </a:pPr>
            <a:r>
              <a:rPr lang="nl-NL" sz="1600" dirty="0">
                <a:latin typeface="Times New Roman"/>
                <a:cs typeface="Calibri"/>
              </a:rPr>
              <a:t>manual </a:t>
            </a:r>
            <a:r>
              <a:rPr lang="nl-NL" sz="1600" dirty="0" err="1">
                <a:latin typeface="Times New Roman"/>
                <a:cs typeface="Calibri"/>
              </a:rPr>
              <a:t>specifications</a:t>
            </a:r>
            <a:endParaRPr lang="nl-NL" sz="1600" dirty="0">
              <a:latin typeface="Times New Roman"/>
              <a:cs typeface="Calibri"/>
            </a:endParaRPr>
          </a:p>
          <a:p>
            <a:pPr marL="1714500" lvl="3" indent="-342900">
              <a:buAutoNum type="alphaLcPeriod"/>
            </a:pPr>
            <a:endParaRPr lang="nl-NL" sz="1600" dirty="0">
              <a:latin typeface="Times New Roman"/>
              <a:cs typeface="Calibri"/>
            </a:endParaRPr>
          </a:p>
          <a:p>
            <a:pPr marL="800100" lvl="1" indent="-342900">
              <a:buAutoNum type="arabicPeriod"/>
            </a:pPr>
            <a:r>
              <a:rPr lang="nl-NL" dirty="0">
                <a:latin typeface="Times New Roman"/>
                <a:cs typeface="Calibri"/>
              </a:rPr>
              <a:t>JMergeTuneHV.cc</a:t>
            </a:r>
          </a:p>
          <a:p>
            <a:pPr marL="1257300" lvl="2" indent="-342900">
              <a:buFont typeface="Arial"/>
              <a:buChar char="•"/>
            </a:pPr>
            <a:r>
              <a:rPr lang="nl-NL" sz="1600" dirty="0">
                <a:latin typeface="Times New Roman"/>
                <a:cs typeface="Calibri"/>
              </a:rPr>
              <a:t>For </a:t>
            </a:r>
            <a:r>
              <a:rPr lang="nl-NL" sz="1600" dirty="0" err="1">
                <a:latin typeface="Times New Roman"/>
                <a:cs typeface="Calibri"/>
              </a:rPr>
              <a:t>merging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two</a:t>
            </a:r>
            <a:r>
              <a:rPr lang="nl-NL" sz="1600" dirty="0">
                <a:latin typeface="Times New Roman"/>
                <a:cs typeface="Calibri"/>
              </a:rPr>
              <a:t> or more JSON output files </a:t>
            </a:r>
            <a:r>
              <a:rPr lang="nl-NL" sz="1600" dirty="0" err="1">
                <a:latin typeface="Times New Roman"/>
                <a:cs typeface="Calibri"/>
              </a:rPr>
              <a:t>into</a:t>
            </a:r>
            <a:r>
              <a:rPr lang="nl-NL" sz="1600" dirty="0">
                <a:latin typeface="Times New Roman"/>
                <a:cs typeface="Calibri"/>
              </a:rPr>
              <a:t> </a:t>
            </a:r>
            <a:r>
              <a:rPr lang="nl-NL" sz="1600" dirty="0" err="1">
                <a:latin typeface="Times New Roman"/>
                <a:cs typeface="Calibri"/>
              </a:rPr>
              <a:t>one</a:t>
            </a:r>
            <a:endParaRPr lang="nl-NL" sz="1600" dirty="0">
              <a:latin typeface="Times New Roman"/>
              <a:cs typeface="Calibri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390839D-B7CB-4608-A768-6EA9C375B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215" y="73954"/>
            <a:ext cx="9144000" cy="719827"/>
          </a:xfrm>
        </p:spPr>
        <p:txBody>
          <a:bodyPr>
            <a:normAutofit/>
          </a:bodyPr>
          <a:lstStyle/>
          <a:p>
            <a:pPr algn="r"/>
            <a:r>
              <a:rPr lang="nl-NL" sz="3600" b="1" dirty="0">
                <a:latin typeface="Times New Roman"/>
                <a:cs typeface="Calibri Light"/>
              </a:rPr>
              <a:t>Summary</a:t>
            </a:r>
            <a:endParaRPr lang="nl-NL"/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28D8584D-BC6E-4E37-9DDC-E64F05272E5E}"/>
              </a:ext>
            </a:extLst>
          </p:cNvPr>
          <p:cNvSpPr txBox="1">
            <a:spLocks/>
          </p:cNvSpPr>
          <p:nvPr/>
        </p:nvSpPr>
        <p:spPr>
          <a:xfrm>
            <a:off x="310551" y="1720460"/>
            <a:ext cx="10107283" cy="60538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l-NL" sz="28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1195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30398A0-9406-48EF-B067-19B970DD53F2}"/>
              </a:ext>
            </a:extLst>
          </p:cNvPr>
          <p:cNvSpPr txBox="1"/>
          <p:nvPr/>
        </p:nvSpPr>
        <p:spPr>
          <a:xfrm>
            <a:off x="283703" y="1250716"/>
            <a:ext cx="11103427" cy="51706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sz="2000" dirty="0">
              <a:latin typeface="Times New Roman"/>
              <a:cs typeface="Times New Roman"/>
            </a:endParaRPr>
          </a:p>
          <a:p>
            <a:endParaRPr lang="nl-NL" sz="2000" dirty="0">
              <a:latin typeface="Times New Roman"/>
              <a:cs typeface="Times New Roman"/>
            </a:endParaRPr>
          </a:p>
          <a:p>
            <a:endParaRPr lang="nl-NL" sz="2000" dirty="0">
              <a:latin typeface="Times New Roman"/>
              <a:cs typeface="Times New Roman"/>
            </a:endParaRPr>
          </a:p>
          <a:p>
            <a:endParaRPr lang="nl-NL" sz="2000" dirty="0">
              <a:latin typeface="Times New Roman"/>
              <a:cs typeface="Times New Roman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800100" lvl="1" indent="-3429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indent="-4572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nl-NL">
                <a:latin typeface="Times New Roman"/>
                <a:cs typeface="Calibri"/>
              </a:rPr>
              <a:t>A bash script </a:t>
            </a:r>
            <a:r>
              <a:rPr lang="nl-NL">
                <a:latin typeface="Times New Roman"/>
                <a:cs typeface="Times New Roman"/>
              </a:rPr>
              <a:t>called </a:t>
            </a:r>
            <a:r>
              <a:rPr lang="nl-NL" b="1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JTuneHV.sh</a:t>
            </a:r>
            <a:r>
              <a:rPr lang="nl-NL">
                <a:latin typeface="Times New Roman"/>
                <a:cs typeface="Times New Roman"/>
              </a:rPr>
              <a:t>,</a:t>
            </a:r>
            <a:r>
              <a:rPr lang="nl-NL" dirty="0">
                <a:latin typeface="Times New Roman"/>
                <a:cs typeface="Times New Roman"/>
              </a:rPr>
              <a:t> </a:t>
            </a:r>
            <a:r>
              <a:rPr lang="nl-NL">
                <a:latin typeface="Times New Roman"/>
                <a:cs typeface="Calibri"/>
              </a:rPr>
              <a:t>incorporating the full analysis chain, can be found in software/JCalibrate</a:t>
            </a:r>
            <a:endParaRPr lang="nl-NL"/>
          </a:p>
          <a:p>
            <a:pPr marL="914400" lvl="1" indent="-45720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914400" lvl="1" indent="-457200">
              <a:buFont typeface="Arial"/>
              <a:buChar char="•"/>
            </a:pPr>
            <a:r>
              <a:rPr lang="nl-NL" sz="1600">
                <a:latin typeface="Times New Roman"/>
                <a:cs typeface="Calibri"/>
              </a:rPr>
              <a:t>Main output: JSON file (to be uploaded to the database) + ROOT file (with HV-gain diagrams)</a:t>
            </a:r>
          </a:p>
        </p:txBody>
      </p: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43BD7B99-DA0C-4996-AC59-86783001DE2B}"/>
              </a:ext>
            </a:extLst>
          </p:cNvPr>
          <p:cNvCxnSpPr>
            <a:cxnSpLocks/>
          </p:cNvCxnSpPr>
          <p:nvPr/>
        </p:nvCxnSpPr>
        <p:spPr>
          <a:xfrm flipV="1">
            <a:off x="6772542" y="3329911"/>
            <a:ext cx="1746" cy="38925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">
            <a:extLst>
              <a:ext uri="{FF2B5EF4-FFF2-40B4-BE49-F238E27FC236}">
                <a16:creationId xmlns:a16="http://schemas.microsoft.com/office/drawing/2014/main" id="{926C264C-000D-456A-B683-CDE85E888C45}"/>
              </a:ext>
            </a:extLst>
          </p:cNvPr>
          <p:cNvSpPr txBox="1"/>
          <p:nvPr/>
        </p:nvSpPr>
        <p:spPr>
          <a:xfrm>
            <a:off x="5509893" y="2260842"/>
            <a:ext cx="1297941" cy="73866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1400">
                <a:latin typeface="Times New Roman"/>
                <a:cs typeface="Calibri"/>
              </a:rPr>
              <a:t>Raw data files </a:t>
            </a:r>
            <a:endParaRPr lang="nl-NL">
              <a:cs typeface="Calibri"/>
            </a:endParaRPr>
          </a:p>
          <a:p>
            <a:pPr algn="ctr"/>
            <a:r>
              <a:rPr lang="nl-NL" sz="1400">
                <a:latin typeface="Times New Roman"/>
                <a:cs typeface="Calibri"/>
              </a:rPr>
              <a:t>of the</a:t>
            </a:r>
            <a:endParaRPr lang="nl-NL">
              <a:cs typeface="Calibri"/>
            </a:endParaRPr>
          </a:p>
          <a:p>
            <a:pPr algn="ctr"/>
            <a:r>
              <a:rPr lang="nl-NL" sz="1400">
                <a:latin typeface="Times New Roman"/>
                <a:cs typeface="Calibri"/>
              </a:rPr>
              <a:t>calibration runs</a:t>
            </a:r>
            <a:endParaRPr lang="nl-NL">
              <a:latin typeface="Calibri"/>
              <a:cs typeface="Calibri"/>
            </a:endParaRPr>
          </a:p>
        </p:txBody>
      </p:sp>
      <p:sp>
        <p:nvSpPr>
          <p:cNvPr id="42" name="Tekstvak 8">
            <a:extLst>
              <a:ext uri="{FF2B5EF4-FFF2-40B4-BE49-F238E27FC236}">
                <a16:creationId xmlns:a16="http://schemas.microsoft.com/office/drawing/2014/main" id="{D8C094C6-5EFD-4986-9493-A35085B6E08A}"/>
              </a:ext>
            </a:extLst>
          </p:cNvPr>
          <p:cNvSpPr txBox="1"/>
          <p:nvPr/>
        </p:nvSpPr>
        <p:spPr>
          <a:xfrm>
            <a:off x="2146582" y="4190629"/>
            <a:ext cx="4917440" cy="30777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1400">
                <a:latin typeface="Times New Roman"/>
                <a:cs typeface="Calibri"/>
              </a:rPr>
              <a:t>Detector file corresponding to the calibration runs</a:t>
            </a:r>
            <a:endParaRPr lang="nl-NL" sz="1400">
              <a:latin typeface="Times New Roman"/>
              <a:cs typeface="Times New Roman"/>
            </a:endParaRPr>
          </a:p>
        </p:txBody>
      </p:sp>
      <p:sp>
        <p:nvSpPr>
          <p:cNvPr id="48" name="Tekstvak 14">
            <a:extLst>
              <a:ext uri="{FF2B5EF4-FFF2-40B4-BE49-F238E27FC236}">
                <a16:creationId xmlns:a16="http://schemas.microsoft.com/office/drawing/2014/main" id="{712310ED-E378-499A-99AC-F5CBA0A893BE}"/>
              </a:ext>
            </a:extLst>
          </p:cNvPr>
          <p:cNvSpPr txBox="1"/>
          <p:nvPr/>
        </p:nvSpPr>
        <p:spPr>
          <a:xfrm>
            <a:off x="9008870" y="4187872"/>
            <a:ext cx="1664687" cy="27699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1200">
                <a:latin typeface="Times New Roman"/>
                <a:cs typeface="Calibri"/>
              </a:rPr>
              <a:t>PMT parameters file</a:t>
            </a:r>
            <a:endParaRPr lang="nl-NL">
              <a:cs typeface="Calibri"/>
            </a:endParaRPr>
          </a:p>
        </p:txBody>
      </p:sp>
      <p:cxnSp>
        <p:nvCxnSpPr>
          <p:cNvPr id="49" name="Rechte verbindingslijn met pijl 48">
            <a:extLst>
              <a:ext uri="{FF2B5EF4-FFF2-40B4-BE49-F238E27FC236}">
                <a16:creationId xmlns:a16="http://schemas.microsoft.com/office/drawing/2014/main" id="{081C416F-02C8-4982-B8E9-84ECC96EC081}"/>
              </a:ext>
            </a:extLst>
          </p:cNvPr>
          <p:cNvCxnSpPr>
            <a:cxnSpLocks/>
          </p:cNvCxnSpPr>
          <p:nvPr/>
        </p:nvCxnSpPr>
        <p:spPr>
          <a:xfrm flipV="1">
            <a:off x="7750599" y="3283239"/>
            <a:ext cx="235857" cy="443773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>
            <a:extLst>
              <a:ext uri="{FF2B5EF4-FFF2-40B4-BE49-F238E27FC236}">
                <a16:creationId xmlns:a16="http://schemas.microsoft.com/office/drawing/2014/main" id="{5A970380-DBBC-42D2-AD92-D8A34EC20486}"/>
              </a:ext>
            </a:extLst>
          </p:cNvPr>
          <p:cNvCxnSpPr/>
          <p:nvPr/>
        </p:nvCxnSpPr>
        <p:spPr>
          <a:xfrm>
            <a:off x="1753635" y="5046566"/>
            <a:ext cx="879929" cy="45357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el 3">
            <a:extLst>
              <a:ext uri="{FF2B5EF4-FFF2-40B4-BE49-F238E27FC236}">
                <a16:creationId xmlns:a16="http://schemas.microsoft.com/office/drawing/2014/main" id="{D2D97E32-E712-4695-B75A-41DF40AE7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167" y="73954"/>
            <a:ext cx="11788048" cy="719827"/>
          </a:xfrm>
        </p:spPr>
        <p:txBody>
          <a:bodyPr>
            <a:normAutofit/>
          </a:bodyPr>
          <a:lstStyle/>
          <a:p>
            <a:pPr algn="r"/>
            <a:r>
              <a:rPr lang="nl-NL" sz="3600" b="1">
                <a:latin typeface="Times New Roman"/>
                <a:cs typeface="Calibri Light"/>
              </a:rPr>
              <a:t>JTuneHV</a:t>
            </a:r>
            <a:endParaRPr lang="nl-NL" dirty="0" err="1">
              <a:cs typeface="Calibri Light" panose="020F0302020204030204"/>
            </a:endParaRPr>
          </a:p>
        </p:txBody>
      </p:sp>
      <p:pic>
        <p:nvPicPr>
          <p:cNvPr id="6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AD593D06-BC4A-4CCF-8D42-4B596611AC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757" b="735"/>
          <a:stretch/>
        </p:blipFill>
        <p:spPr>
          <a:xfrm>
            <a:off x="206829" y="3129764"/>
            <a:ext cx="10448907" cy="717565"/>
          </a:xfrm>
          <a:prstGeom prst="rect">
            <a:avLst/>
          </a:prstGeom>
        </p:spPr>
      </p:pic>
      <p:sp>
        <p:nvSpPr>
          <p:cNvPr id="41" name="Rechthoek: afgeronde hoeken 40">
            <a:extLst>
              <a:ext uri="{FF2B5EF4-FFF2-40B4-BE49-F238E27FC236}">
                <a16:creationId xmlns:a16="http://schemas.microsoft.com/office/drawing/2014/main" id="{FB708A11-D839-4450-94F3-9A690C62EF72}"/>
              </a:ext>
            </a:extLst>
          </p:cNvPr>
          <p:cNvSpPr/>
          <p:nvPr/>
        </p:nvSpPr>
        <p:spPr>
          <a:xfrm>
            <a:off x="2551776" y="3630209"/>
            <a:ext cx="3282822" cy="136227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1" name="Rechthoek: afgeronde hoeken 50">
            <a:extLst>
              <a:ext uri="{FF2B5EF4-FFF2-40B4-BE49-F238E27FC236}">
                <a16:creationId xmlns:a16="http://schemas.microsoft.com/office/drawing/2014/main" id="{6F593D41-EBDB-4BDE-AF5A-0AA32819FF25}"/>
              </a:ext>
            </a:extLst>
          </p:cNvPr>
          <p:cNvSpPr/>
          <p:nvPr/>
        </p:nvSpPr>
        <p:spPr>
          <a:xfrm>
            <a:off x="352603" y="3630207"/>
            <a:ext cx="2176108" cy="134932"/>
          </a:xfrm>
          <a:prstGeom prst="roundRect">
            <a:avLst/>
          </a:prstGeom>
          <a:noFill/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334F6285-B64D-4C7B-AE34-DBC4110AA153}"/>
              </a:ext>
            </a:extLst>
          </p:cNvPr>
          <p:cNvCxnSpPr/>
          <p:nvPr/>
        </p:nvCxnSpPr>
        <p:spPr>
          <a:xfrm flipH="1" flipV="1">
            <a:off x="1763432" y="3790509"/>
            <a:ext cx="6030" cy="125471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90AA05CB-E19D-4D1D-947A-334EC6DE2324}"/>
              </a:ext>
            </a:extLst>
          </p:cNvPr>
          <p:cNvCxnSpPr>
            <a:cxnSpLocks/>
          </p:cNvCxnSpPr>
          <p:nvPr/>
        </p:nvCxnSpPr>
        <p:spPr>
          <a:xfrm>
            <a:off x="4192331" y="3842351"/>
            <a:ext cx="0" cy="34544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hoek: afgeronde hoeken 49">
            <a:extLst>
              <a:ext uri="{FF2B5EF4-FFF2-40B4-BE49-F238E27FC236}">
                <a16:creationId xmlns:a16="http://schemas.microsoft.com/office/drawing/2014/main" id="{3052B1D1-F58C-43F7-9562-7058C855A4E7}"/>
              </a:ext>
            </a:extLst>
          </p:cNvPr>
          <p:cNvSpPr/>
          <p:nvPr/>
        </p:nvSpPr>
        <p:spPr>
          <a:xfrm>
            <a:off x="5862243" y="3630207"/>
            <a:ext cx="635363" cy="13622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38" name="Rechthoek: afgeronde hoeken 37">
            <a:extLst>
              <a:ext uri="{FF2B5EF4-FFF2-40B4-BE49-F238E27FC236}">
                <a16:creationId xmlns:a16="http://schemas.microsoft.com/office/drawing/2014/main" id="{1CB754B7-D8D2-47E7-B24F-519B3143054E}"/>
              </a:ext>
            </a:extLst>
          </p:cNvPr>
          <p:cNvSpPr/>
          <p:nvPr/>
        </p:nvSpPr>
        <p:spPr>
          <a:xfrm>
            <a:off x="6525833" y="3630207"/>
            <a:ext cx="2432153" cy="134932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46" name="Tekstvak 12">
            <a:extLst>
              <a:ext uri="{FF2B5EF4-FFF2-40B4-BE49-F238E27FC236}">
                <a16:creationId xmlns:a16="http://schemas.microsoft.com/office/drawing/2014/main" id="{6096B5C5-3667-4E42-BB3A-BF1AD43CD737}"/>
              </a:ext>
            </a:extLst>
          </p:cNvPr>
          <p:cNvSpPr txBox="1"/>
          <p:nvPr/>
        </p:nvSpPr>
        <p:spPr>
          <a:xfrm>
            <a:off x="7487061" y="2384685"/>
            <a:ext cx="1134655" cy="52322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1400" dirty="0">
                <a:latin typeface="Times New Roman"/>
                <a:cs typeface="Calibri"/>
              </a:rPr>
              <a:t>Output</a:t>
            </a:r>
          </a:p>
          <a:p>
            <a:pPr algn="ctr"/>
            <a:r>
              <a:rPr lang="nl-NL" sz="1400" dirty="0">
                <a:latin typeface="Times New Roman"/>
                <a:cs typeface="Calibri"/>
              </a:rPr>
              <a:t>directory</a:t>
            </a:r>
          </a:p>
        </p:txBody>
      </p: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08860687-0F94-4320-B58D-050D3883AFF4}"/>
              </a:ext>
            </a:extLst>
          </p:cNvPr>
          <p:cNvCxnSpPr>
            <a:cxnSpLocks/>
          </p:cNvCxnSpPr>
          <p:nvPr/>
        </p:nvCxnSpPr>
        <p:spPr>
          <a:xfrm flipV="1">
            <a:off x="8017882" y="2990362"/>
            <a:ext cx="0" cy="587622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E52A9D4B-02CF-49F0-89FE-331F038E96FD}"/>
              </a:ext>
            </a:extLst>
          </p:cNvPr>
          <p:cNvCxnSpPr>
            <a:cxnSpLocks/>
          </p:cNvCxnSpPr>
          <p:nvPr/>
        </p:nvCxnSpPr>
        <p:spPr>
          <a:xfrm flipV="1">
            <a:off x="6136208" y="3091443"/>
            <a:ext cx="7775" cy="49431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4EA5499D-7E39-4E84-B380-8BF579732B14}"/>
              </a:ext>
            </a:extLst>
          </p:cNvPr>
          <p:cNvSpPr/>
          <p:nvPr/>
        </p:nvSpPr>
        <p:spPr>
          <a:xfrm>
            <a:off x="8982894" y="3630207"/>
            <a:ext cx="1631276" cy="119381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BDCFB8D1-CBBE-4520-ACA8-A5B0847F8213}"/>
              </a:ext>
            </a:extLst>
          </p:cNvPr>
          <p:cNvCxnSpPr>
            <a:cxnSpLocks/>
          </p:cNvCxnSpPr>
          <p:nvPr/>
        </p:nvCxnSpPr>
        <p:spPr>
          <a:xfrm>
            <a:off x="9837351" y="3834576"/>
            <a:ext cx="7775" cy="314337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>
            <a:extLst>
              <a:ext uri="{FF2B5EF4-FFF2-40B4-BE49-F238E27FC236}">
                <a16:creationId xmlns:a16="http://schemas.microsoft.com/office/drawing/2014/main" id="{4AC7E531-D408-487F-86C9-A1DEE3506A68}"/>
              </a:ext>
            </a:extLst>
          </p:cNvPr>
          <p:cNvSpPr txBox="1"/>
          <p:nvPr/>
        </p:nvSpPr>
        <p:spPr>
          <a:xfrm>
            <a:off x="312135" y="282986"/>
            <a:ext cx="10666266" cy="29546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>
                <a:latin typeface="Times New Roman"/>
                <a:cs typeface="Calibri"/>
              </a:rPr>
              <a:t>HV-tuning analysis chain consists of three steps:</a:t>
            </a:r>
            <a:endParaRPr lang="nl-NL" sz="2000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914400" lvl="1" indent="-457200">
              <a:buAutoNum type="arabicPeriod"/>
            </a:pPr>
            <a:r>
              <a:rPr lang="nl-NL">
                <a:latin typeface="Times New Roman"/>
                <a:cs typeface="Calibri"/>
              </a:rPr>
              <a:t>Generating ToT-distributions for all calibration runs, using single photo-electron hits </a:t>
            </a:r>
            <a:r>
              <a:rPr lang="nl-NL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(JCalibrateToT)</a:t>
            </a:r>
          </a:p>
          <a:p>
            <a:pPr marL="914400" lvl="1" indent="-457200">
              <a:buAutoNum type="arabicPeriod"/>
            </a:pPr>
            <a:r>
              <a:rPr lang="nl-NL">
                <a:latin typeface="Times New Roman"/>
                <a:cs typeface="Calibri"/>
              </a:rPr>
              <a:t>Fitting the gains for each calibration run </a:t>
            </a:r>
            <a:r>
              <a:rPr lang="nl-NL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(JFitToT)</a:t>
            </a:r>
            <a:endParaRPr lang="nl-NL" sz="2000" dirty="0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914400" lvl="1" indent="-457200">
              <a:buFontTx/>
              <a:buAutoNum type="arabicPeriod"/>
            </a:pPr>
            <a:r>
              <a:rPr lang="nl-NL">
                <a:latin typeface="Times New Roman"/>
                <a:cs typeface="Calibri"/>
              </a:rPr>
              <a:t>Matching the gain-estimates with the corresponding high-voltages for each run</a:t>
            </a:r>
            <a:br>
              <a:rPr lang="nl-NL" dirty="0">
                <a:latin typeface="Times New Roman"/>
                <a:cs typeface="Calibri"/>
              </a:rPr>
            </a:br>
            <a:r>
              <a:rPr lang="nl-NL">
                <a:latin typeface="Times New Roman"/>
                <a:cs typeface="Calibri"/>
              </a:rPr>
              <a:t>and performing a linear interpolation of the high-voltage corresponing to a gain of 1.0 on log-log scale</a:t>
            </a: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227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12D02A66-F8B4-4DC8-BC4F-93E73B2043B0}"/>
              </a:ext>
            </a:extLst>
          </p:cNvPr>
          <p:cNvSpPr txBox="1"/>
          <p:nvPr/>
        </p:nvSpPr>
        <p:spPr>
          <a:xfrm>
            <a:off x="401427" y="206442"/>
            <a:ext cx="10666266" cy="68326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 dirty="0">
                <a:latin typeface="Times New Roman"/>
                <a:cs typeface="Calibri"/>
              </a:rPr>
              <a:t>Loops over </a:t>
            </a:r>
            <a:r>
              <a:rPr lang="nl-NL" sz="2000" dirty="0" err="1">
                <a:latin typeface="Times New Roman"/>
                <a:cs typeface="Calibri"/>
              </a:rPr>
              <a:t>all</a:t>
            </a:r>
            <a:r>
              <a:rPr lang="nl-NL" sz="2000" dirty="0">
                <a:latin typeface="Times New Roman"/>
                <a:cs typeface="Calibri"/>
              </a:rPr>
              <a:t> HV-</a:t>
            </a:r>
            <a:r>
              <a:rPr lang="nl-NL" sz="2000" dirty="0" err="1">
                <a:latin typeface="Times New Roman"/>
                <a:cs typeface="Calibri"/>
              </a:rPr>
              <a:t>calibrations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within</a:t>
            </a:r>
            <a:r>
              <a:rPr lang="nl-NL" sz="2000" dirty="0">
                <a:latin typeface="Times New Roman"/>
                <a:cs typeface="Calibri"/>
              </a:rPr>
              <a:t> a </a:t>
            </a:r>
            <a:r>
              <a:rPr lang="nl-NL" sz="2000" dirty="0" err="1">
                <a:latin typeface="Times New Roman"/>
                <a:cs typeface="Calibri"/>
              </a:rPr>
              <a:t>given</a:t>
            </a:r>
            <a:r>
              <a:rPr lang="nl-NL" sz="2000" dirty="0">
                <a:latin typeface="Times New Roman"/>
                <a:cs typeface="Calibri"/>
              </a:rPr>
              <a:t> JSON file </a:t>
            </a:r>
            <a:br>
              <a:rPr lang="nl-NL" sz="2000" dirty="0">
                <a:latin typeface="Times New Roman"/>
                <a:cs typeface="Calibri"/>
              </a:rPr>
            </a:br>
            <a:r>
              <a:rPr lang="nl-NL" sz="2000" dirty="0" err="1">
                <a:latin typeface="Times New Roman"/>
                <a:cs typeface="Calibri"/>
              </a:rPr>
              <a:t>and</a:t>
            </a:r>
            <a:r>
              <a:rPr lang="nl-NL" sz="2000" dirty="0">
                <a:latin typeface="Times New Roman"/>
                <a:cs typeface="Calibri"/>
              </a:rPr>
              <a:t> prints </a:t>
            </a:r>
            <a:r>
              <a:rPr lang="nl-NL" sz="2000" dirty="0" err="1">
                <a:latin typeface="Times New Roman"/>
                <a:cs typeface="Calibri"/>
              </a:rPr>
              <a:t>all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corresponding</a:t>
            </a:r>
            <a:r>
              <a:rPr lang="nl-NL" sz="2000" dirty="0">
                <a:latin typeface="Times New Roman"/>
                <a:cs typeface="Calibri"/>
              </a:rPr>
              <a:t> data entries</a:t>
            </a:r>
            <a:endParaRPr lang="nl-NL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latin typeface="Times New Roman"/>
                <a:cs typeface="Calibri"/>
              </a:rPr>
              <a:t>The option </a:t>
            </a:r>
            <a:r>
              <a:rPr lang="nl-NL" dirty="0">
                <a:latin typeface="Calibri"/>
                <a:cs typeface="Calibri"/>
              </a:rPr>
              <a:t>–o ${OUTPUTFILE}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can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be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used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write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all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failures</a:t>
            </a:r>
            <a:r>
              <a:rPr lang="nl-NL" dirty="0">
                <a:latin typeface="Times New Roman"/>
                <a:cs typeface="Calibri"/>
              </a:rPr>
              <a:t> (</a:t>
            </a:r>
            <a:r>
              <a:rPr lang="nl-NL" dirty="0" err="1">
                <a:latin typeface="Times New Roman"/>
                <a:cs typeface="Calibri"/>
              </a:rPr>
              <a:t>other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than</a:t>
            </a:r>
            <a:r>
              <a:rPr lang="nl-NL" dirty="0">
                <a:latin typeface="Times New Roman"/>
                <a:cs typeface="Calibri"/>
              </a:rPr>
              <a:t> dead modules) </a:t>
            </a:r>
            <a:br>
              <a:rPr lang="nl-NL" dirty="0">
                <a:latin typeface="Times New Roman"/>
                <a:cs typeface="Calibri"/>
              </a:rPr>
            </a:b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a separate JSON file </a:t>
            </a:r>
            <a:r>
              <a:rPr lang="nl-NL" dirty="0" err="1">
                <a:latin typeface="Times New Roman"/>
                <a:cs typeface="Calibri"/>
              </a:rPr>
              <a:t>for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further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evaluation</a:t>
            </a:r>
            <a:r>
              <a:rPr lang="nl-NL" dirty="0">
                <a:latin typeface="Times New Roman"/>
                <a:cs typeface="Calibri"/>
              </a:rPr>
              <a:t>/treatment</a:t>
            </a:r>
          </a:p>
          <a:p>
            <a:pPr marL="742950" lvl="1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390839D-B7CB-4608-A768-6EA9C375B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167" y="73954"/>
            <a:ext cx="11788048" cy="719827"/>
          </a:xfrm>
        </p:spPr>
        <p:txBody>
          <a:bodyPr>
            <a:normAutofit/>
          </a:bodyPr>
          <a:lstStyle/>
          <a:p>
            <a:pPr algn="r"/>
            <a:r>
              <a:rPr lang="nl-NL" sz="3600" b="1" dirty="0" err="1">
                <a:latin typeface="Times New Roman"/>
                <a:cs typeface="Calibri Light"/>
              </a:rPr>
              <a:t>JPrintTuneHV</a:t>
            </a:r>
            <a:endParaRPr lang="nl-NL" dirty="0" err="1">
              <a:cs typeface="Calibri Light" panose="020F0302020204030204"/>
            </a:endParaRPr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28D8584D-BC6E-4E37-9DDC-E64F05272E5E}"/>
              </a:ext>
            </a:extLst>
          </p:cNvPr>
          <p:cNvSpPr txBox="1">
            <a:spLocks/>
          </p:cNvSpPr>
          <p:nvPr/>
        </p:nvSpPr>
        <p:spPr>
          <a:xfrm>
            <a:off x="310551" y="1720460"/>
            <a:ext cx="10107283" cy="60538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l-NL" sz="2800" dirty="0">
              <a:cs typeface="Calibri Light"/>
            </a:endParaRPr>
          </a:p>
        </p:txBody>
      </p:sp>
      <p:pic>
        <p:nvPicPr>
          <p:cNvPr id="3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03E2DC78-D49F-4444-AA67-A95831761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70" y="1081298"/>
            <a:ext cx="10482549" cy="1023113"/>
          </a:xfrm>
          <a:prstGeom prst="rect">
            <a:avLst/>
          </a:prstGeom>
        </p:spPr>
      </p:pic>
      <p:pic>
        <p:nvPicPr>
          <p:cNvPr id="5" name="Afbeelding 6" descr="Afbeelding met toetsenbord, tafel, zitten, computer&#10;&#10;Automatisch gegenereerde beschrijving">
            <a:extLst>
              <a:ext uri="{FF2B5EF4-FFF2-40B4-BE49-F238E27FC236}">
                <a16:creationId xmlns:a16="http://schemas.microsoft.com/office/drawing/2014/main" id="{7ABAA3CF-B491-4765-BD7D-A8BAE052D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70" y="2228625"/>
            <a:ext cx="10482549" cy="2290581"/>
          </a:xfrm>
          <a:prstGeom prst="rect">
            <a:avLst/>
          </a:prstGeom>
        </p:spPr>
      </p:pic>
      <p:pic>
        <p:nvPicPr>
          <p:cNvPr id="7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8FFB09ED-75AD-4C12-B932-FCCFA9842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70" y="4649851"/>
            <a:ext cx="10482549" cy="122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85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12D02A66-F8B4-4DC8-BC4F-93E73B2043B0}"/>
              </a:ext>
            </a:extLst>
          </p:cNvPr>
          <p:cNvSpPr txBox="1"/>
          <p:nvPr/>
        </p:nvSpPr>
        <p:spPr>
          <a:xfrm>
            <a:off x="401427" y="206442"/>
            <a:ext cx="10666266" cy="96026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 dirty="0" err="1">
                <a:latin typeface="Times New Roman"/>
                <a:cs typeface="Calibri"/>
              </a:rPr>
              <a:t>Collects</a:t>
            </a:r>
            <a:r>
              <a:rPr lang="nl-NL" sz="2000" dirty="0">
                <a:latin typeface="Times New Roman"/>
                <a:cs typeface="Calibri"/>
              </a:rPr>
              <a:t> </a:t>
            </a:r>
            <a:r>
              <a:rPr lang="nl-NL" sz="2000" dirty="0" err="1">
                <a:latin typeface="Times New Roman"/>
                <a:cs typeface="Calibri"/>
              </a:rPr>
              <a:t>all</a:t>
            </a:r>
            <a:r>
              <a:rPr lang="nl-NL" sz="2000" dirty="0">
                <a:latin typeface="Times New Roman"/>
                <a:cs typeface="Calibri"/>
              </a:rPr>
              <a:t> HV-</a:t>
            </a:r>
            <a:r>
              <a:rPr lang="nl-NL" sz="2000" dirty="0" err="1">
                <a:latin typeface="Times New Roman"/>
                <a:cs typeface="Calibri"/>
              </a:rPr>
              <a:t>calibrations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within</a:t>
            </a:r>
            <a:r>
              <a:rPr lang="nl-NL" sz="2000" dirty="0">
                <a:latin typeface="Times New Roman"/>
                <a:cs typeface="Calibri"/>
              </a:rPr>
              <a:t> a </a:t>
            </a:r>
            <a:r>
              <a:rPr lang="nl-NL" sz="2000" dirty="0" err="1">
                <a:latin typeface="Times New Roman"/>
                <a:cs typeface="Calibri"/>
              </a:rPr>
              <a:t>given</a:t>
            </a:r>
            <a:r>
              <a:rPr lang="nl-NL" sz="2000" dirty="0">
                <a:latin typeface="Times New Roman"/>
                <a:cs typeface="Calibri"/>
              </a:rPr>
              <a:t> JSON file </a:t>
            </a:r>
            <a:r>
              <a:rPr lang="nl-NL" sz="2000" dirty="0" err="1">
                <a:latin typeface="Times New Roman"/>
                <a:cs typeface="Calibri"/>
              </a:rPr>
              <a:t>with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the</a:t>
            </a:r>
            <a:r>
              <a:rPr lang="nl-NL" sz="2000" dirty="0">
                <a:latin typeface="Times New Roman"/>
                <a:cs typeface="Calibri"/>
              </a:rPr>
              <a:t> FAILED </a:t>
            </a:r>
            <a:br>
              <a:rPr lang="nl-NL" sz="2000" dirty="0">
                <a:latin typeface="Times New Roman"/>
                <a:cs typeface="Calibri"/>
              </a:rPr>
            </a:br>
            <a:r>
              <a:rPr lang="nl-NL" sz="2000" dirty="0">
                <a:latin typeface="Times New Roman"/>
                <a:cs typeface="Calibri"/>
              </a:rPr>
              <a:t>status label </a:t>
            </a:r>
            <a:r>
              <a:rPr lang="nl-NL" sz="2000" dirty="0" err="1">
                <a:latin typeface="Times New Roman"/>
                <a:cs typeface="Calibri"/>
              </a:rPr>
              <a:t>and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adjusts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the</a:t>
            </a:r>
            <a:r>
              <a:rPr lang="nl-NL" sz="2000" dirty="0">
                <a:latin typeface="Times New Roman"/>
                <a:cs typeface="Calibri"/>
              </a:rPr>
              <a:t> `</a:t>
            </a:r>
            <a:r>
              <a:rPr lang="nl-NL" sz="2000" dirty="0" err="1">
                <a:latin typeface="Times New Roman"/>
                <a:cs typeface="Calibri"/>
              </a:rPr>
              <a:t>supply</a:t>
            </a:r>
            <a:r>
              <a:rPr lang="nl-NL" sz="2000" dirty="0">
                <a:latin typeface="Times New Roman"/>
                <a:cs typeface="Calibri"/>
              </a:rPr>
              <a:t>-voltage` field </a:t>
            </a:r>
            <a:r>
              <a:rPr lang="nl-NL" sz="2000" dirty="0" err="1">
                <a:latin typeface="Times New Roman"/>
                <a:cs typeface="Calibri"/>
              </a:rPr>
              <a:t>according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to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either</a:t>
            </a:r>
            <a:r>
              <a:rPr lang="nl-NL" sz="2000" dirty="0">
                <a:latin typeface="Times New Roman"/>
                <a:cs typeface="Calibri"/>
              </a:rPr>
              <a:t>:</a:t>
            </a:r>
            <a:endParaRPr lang="nl-NL" dirty="0">
              <a:latin typeface="Calibri" panose="020F0502020204030204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914400" lvl="1" indent="-457200">
              <a:buAutoNum type="arabicPeriod"/>
            </a:pPr>
            <a:r>
              <a:rPr lang="nl-NL" dirty="0">
                <a:latin typeface="Times New Roman"/>
                <a:cs typeface="Calibri"/>
              </a:rPr>
              <a:t>The high-voltage </a:t>
            </a:r>
            <a:r>
              <a:rPr lang="nl-NL" dirty="0" err="1">
                <a:latin typeface="Times New Roman"/>
                <a:cs typeface="Calibri"/>
              </a:rPr>
              <a:t>settings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corresponding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a </a:t>
            </a:r>
            <a:r>
              <a:rPr lang="nl-NL" dirty="0" err="1">
                <a:latin typeface="Times New Roman"/>
                <a:cs typeface="Calibri"/>
              </a:rPr>
              <a:t>specific</a:t>
            </a:r>
            <a:r>
              <a:rPr lang="nl-NL" dirty="0">
                <a:latin typeface="Times New Roman"/>
                <a:cs typeface="Calibri"/>
              </a:rPr>
              <a:t> DAQ run,</a:t>
            </a:r>
            <a:br>
              <a:rPr lang="nl-NL" dirty="0">
                <a:latin typeface="Times New Roman"/>
                <a:cs typeface="Calibri"/>
              </a:rPr>
            </a:b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if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both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detector ID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and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run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number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are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specified</a:t>
            </a:r>
            <a:endParaRPr lang="nl-NL" dirty="0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914400" lvl="1" indent="-457200">
              <a:buFontTx/>
              <a:buAutoNum type="arabicPeriod"/>
            </a:pPr>
            <a:endParaRPr lang="nl-NL" dirty="0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914400" lvl="1" indent="-457200">
              <a:buFontTx/>
              <a:buAutoNum type="arabicPeriod"/>
            </a:pPr>
            <a:r>
              <a:rPr lang="nl-NL" dirty="0">
                <a:latin typeface="Times New Roman"/>
                <a:cs typeface="Calibri"/>
              </a:rPr>
              <a:t>The </a:t>
            </a:r>
            <a:r>
              <a:rPr lang="nl-NL" dirty="0" err="1">
                <a:latin typeface="Times New Roman"/>
                <a:cs typeface="Calibri"/>
              </a:rPr>
              <a:t>vendor</a:t>
            </a:r>
            <a:r>
              <a:rPr lang="nl-NL" dirty="0">
                <a:latin typeface="Times New Roman"/>
                <a:cs typeface="Calibri"/>
              </a:rPr>
              <a:t> high-voltage </a:t>
            </a:r>
            <a:r>
              <a:rPr lang="nl-NL" dirty="0" err="1">
                <a:latin typeface="Times New Roman"/>
                <a:cs typeface="Calibri"/>
              </a:rPr>
              <a:t>settings</a:t>
            </a:r>
            <a:br>
              <a:rPr lang="nl-NL" dirty="0">
                <a:latin typeface="Times New Roman"/>
                <a:cs typeface="Calibri"/>
              </a:rPr>
            </a:b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if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the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detector ID is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specified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, but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the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run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number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is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left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unspecified</a:t>
            </a:r>
            <a:endParaRPr lang="nl-NL" dirty="0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914400" lvl="1" indent="-457200">
              <a:buFontTx/>
              <a:buAutoNum type="arabicPeriod"/>
            </a:pPr>
            <a:endParaRPr lang="nl-NL" dirty="0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914400" lvl="1" indent="-457200">
              <a:buFontTx/>
              <a:buAutoNum type="arabicPeriod"/>
            </a:pPr>
            <a:r>
              <a:rPr lang="nl-NL" dirty="0" err="1">
                <a:latin typeface="Times New Roman"/>
                <a:cs typeface="Calibri"/>
              </a:rPr>
              <a:t>Manually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specifiable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values</a:t>
            </a:r>
            <a:br>
              <a:rPr lang="en-US" sz="1600" dirty="0"/>
            </a:b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if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both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detector ID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and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run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number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are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left</a:t>
            </a:r>
            <a:r>
              <a:rPr lang="nl-NL" dirty="0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nl-NL" dirty="0" err="1">
                <a:solidFill>
                  <a:schemeClr val="bg2">
                    <a:lumMod val="50000"/>
                  </a:schemeClr>
                </a:solidFill>
                <a:latin typeface="Times New Roman"/>
                <a:cs typeface="Calibri"/>
              </a:rPr>
              <a:t>unspecified</a:t>
            </a:r>
            <a:endParaRPr lang="nl-NL">
              <a:solidFill>
                <a:schemeClr val="bg2">
                  <a:lumMod val="50000"/>
                </a:schemeClr>
              </a:solidFill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latin typeface="Times New Roman"/>
                <a:cs typeface="Calibri"/>
              </a:rPr>
              <a:t>The option </a:t>
            </a:r>
            <a:r>
              <a:rPr lang="nl-NL" dirty="0">
                <a:latin typeface="Calibri"/>
                <a:cs typeface="Calibri"/>
              </a:rPr>
              <a:t>–o ${OUTPUTFILE}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can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be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used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write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all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failures</a:t>
            </a:r>
            <a:r>
              <a:rPr lang="nl-NL" dirty="0">
                <a:latin typeface="Times New Roman"/>
                <a:cs typeface="Calibri"/>
              </a:rPr>
              <a:t> (</a:t>
            </a:r>
            <a:r>
              <a:rPr lang="nl-NL" dirty="0" err="1">
                <a:latin typeface="Times New Roman"/>
                <a:cs typeface="Calibri"/>
              </a:rPr>
              <a:t>other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than</a:t>
            </a:r>
            <a:r>
              <a:rPr lang="nl-NL" dirty="0">
                <a:latin typeface="Times New Roman"/>
                <a:cs typeface="Calibri"/>
              </a:rPr>
              <a:t> dead modules) </a:t>
            </a:r>
            <a:br>
              <a:rPr lang="nl-NL" dirty="0">
                <a:latin typeface="Times New Roman"/>
                <a:cs typeface="Calibri"/>
              </a:rPr>
            </a:br>
            <a:r>
              <a:rPr lang="nl-NL" dirty="0" err="1">
                <a:latin typeface="Times New Roman"/>
                <a:cs typeface="Calibri"/>
              </a:rPr>
              <a:t>to</a:t>
            </a:r>
            <a:r>
              <a:rPr lang="nl-NL" dirty="0">
                <a:latin typeface="Times New Roman"/>
                <a:cs typeface="Calibri"/>
              </a:rPr>
              <a:t> a separate JSON file </a:t>
            </a:r>
            <a:r>
              <a:rPr lang="nl-NL" dirty="0" err="1">
                <a:latin typeface="Times New Roman"/>
                <a:cs typeface="Calibri"/>
              </a:rPr>
              <a:t>for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further</a:t>
            </a:r>
            <a:r>
              <a:rPr lang="nl-NL" dirty="0">
                <a:latin typeface="Times New Roman"/>
                <a:cs typeface="Calibri"/>
              </a:rPr>
              <a:t> </a:t>
            </a:r>
            <a:r>
              <a:rPr lang="nl-NL" dirty="0" err="1">
                <a:latin typeface="Times New Roman"/>
                <a:cs typeface="Calibri"/>
              </a:rPr>
              <a:t>evaluation</a:t>
            </a:r>
            <a:r>
              <a:rPr lang="nl-NL" dirty="0">
                <a:latin typeface="Times New Roman"/>
                <a:cs typeface="Calibri"/>
              </a:rPr>
              <a:t>/treatment</a:t>
            </a:r>
          </a:p>
          <a:p>
            <a:pPr marL="742950" lvl="1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390839D-B7CB-4608-A768-6EA9C375B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5468" y="73954"/>
            <a:ext cx="3644747" cy="719827"/>
          </a:xfrm>
        </p:spPr>
        <p:txBody>
          <a:bodyPr>
            <a:normAutofit/>
          </a:bodyPr>
          <a:lstStyle/>
          <a:p>
            <a:pPr algn="r"/>
            <a:r>
              <a:rPr lang="nl-NL" sz="3600" b="1" dirty="0" err="1">
                <a:latin typeface="Times New Roman"/>
                <a:cs typeface="Calibri Light"/>
              </a:rPr>
              <a:t>JEditTuneHV</a:t>
            </a:r>
            <a:endParaRPr lang="nl-NL" dirty="0" err="1">
              <a:cs typeface="Calibri Light" panose="020F0302020204030204"/>
            </a:endParaRPr>
          </a:p>
        </p:txBody>
      </p:sp>
      <p:pic>
        <p:nvPicPr>
          <p:cNvPr id="10" name="Afbeelding 10" descr="Afbeelding met tekst&#10;&#10;Automatisch gegenereerde beschrijving">
            <a:extLst>
              <a:ext uri="{FF2B5EF4-FFF2-40B4-BE49-F238E27FC236}">
                <a16:creationId xmlns:a16="http://schemas.microsoft.com/office/drawing/2014/main" id="{911565FC-124D-4D2F-A7AC-AFF094217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40" y="3792349"/>
            <a:ext cx="9160525" cy="2853785"/>
          </a:xfrm>
          <a:prstGeom prst="rect">
            <a:avLst/>
          </a:prstGeom>
        </p:spPr>
      </p:pic>
      <p:sp>
        <p:nvSpPr>
          <p:cNvPr id="11" name="Rechteraccolade 10">
            <a:extLst>
              <a:ext uri="{FF2B5EF4-FFF2-40B4-BE49-F238E27FC236}">
                <a16:creationId xmlns:a16="http://schemas.microsoft.com/office/drawing/2014/main" id="{F0EF5585-F97C-49D1-A01C-CE1C89CE4710}"/>
              </a:ext>
            </a:extLst>
          </p:cNvPr>
          <p:cNvSpPr/>
          <p:nvPr/>
        </p:nvSpPr>
        <p:spPr>
          <a:xfrm>
            <a:off x="8212469" y="1144836"/>
            <a:ext cx="211156" cy="22859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D85C2CB-86BE-4721-9BF9-68003D933E05}"/>
              </a:ext>
            </a:extLst>
          </p:cNvPr>
          <p:cNvSpPr txBox="1"/>
          <p:nvPr/>
        </p:nvSpPr>
        <p:spPr>
          <a:xfrm>
            <a:off x="8787444" y="1966166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dirty="0" err="1">
                <a:latin typeface="Times New Roman"/>
                <a:cs typeface="Times New Roman"/>
              </a:rPr>
              <a:t>If</a:t>
            </a:r>
            <a:r>
              <a:rPr lang="nl-NL" dirty="0">
                <a:latin typeface="Times New Roman"/>
                <a:cs typeface="Times New Roman"/>
              </a:rPr>
              <a:t> </a:t>
            </a:r>
            <a:r>
              <a:rPr lang="nl-NL" dirty="0" err="1">
                <a:latin typeface="Times New Roman"/>
                <a:cs typeface="Times New Roman"/>
              </a:rPr>
              <a:t>successful</a:t>
            </a:r>
            <a:r>
              <a:rPr lang="nl-NL" dirty="0">
                <a:latin typeface="Times New Roman"/>
                <a:cs typeface="Times New Roman"/>
              </a:rPr>
              <a:t>,</a:t>
            </a:r>
            <a:br>
              <a:rPr lang="en-US" dirty="0">
                <a:latin typeface="Times New Roman"/>
              </a:rPr>
            </a:br>
            <a:r>
              <a:rPr lang="nl-NL" dirty="0">
                <a:latin typeface="Times New Roman"/>
                <a:cs typeface="Times New Roman"/>
              </a:rPr>
              <a:t>update status label </a:t>
            </a:r>
            <a:r>
              <a:rPr lang="nl-NL" dirty="0" err="1">
                <a:latin typeface="Times New Roman"/>
                <a:cs typeface="Times New Roman"/>
              </a:rPr>
              <a:t>to</a:t>
            </a:r>
            <a:r>
              <a:rPr lang="nl-NL" dirty="0">
                <a:latin typeface="Times New Roman"/>
                <a:cs typeface="Times New Roman"/>
              </a:rPr>
              <a:t> OK</a:t>
            </a:r>
          </a:p>
        </p:txBody>
      </p:sp>
    </p:spTree>
    <p:extLst>
      <p:ext uri="{BB962C8B-B14F-4D97-AF65-F5344CB8AC3E}">
        <p14:creationId xmlns:p14="http://schemas.microsoft.com/office/powerpoint/2010/main" val="123138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12D02A66-F8B4-4DC8-BC4F-93E73B2043B0}"/>
              </a:ext>
            </a:extLst>
          </p:cNvPr>
          <p:cNvSpPr txBox="1"/>
          <p:nvPr/>
        </p:nvSpPr>
        <p:spPr>
          <a:xfrm>
            <a:off x="236174" y="573671"/>
            <a:ext cx="10666266" cy="21544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sz="2000" dirty="0">
                <a:latin typeface="Times New Roman"/>
                <a:cs typeface="Calibri"/>
              </a:rPr>
              <a:t>Takes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two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or more HV-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calibration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JSON files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and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merges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them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into</a:t>
            </a:r>
            <a:r>
              <a:rPr lang="nl-NL" sz="2000" dirty="0">
                <a:solidFill>
                  <a:srgbClr val="000000"/>
                </a:solidFill>
                <a:latin typeface="Times New Roman"/>
                <a:cs typeface="Calibri"/>
              </a:rPr>
              <a:t> </a:t>
            </a:r>
            <a:r>
              <a:rPr lang="nl-NL" sz="2000" dirty="0" err="1">
                <a:solidFill>
                  <a:srgbClr val="000000"/>
                </a:solidFill>
                <a:latin typeface="Times New Roman"/>
                <a:cs typeface="Calibri"/>
              </a:rPr>
              <a:t>one</a:t>
            </a:r>
            <a:endParaRPr lang="nl-NL" sz="2000" dirty="0" err="1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sz="2000" dirty="0">
              <a:solidFill>
                <a:srgbClr val="000000"/>
              </a:solidFill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sz="2000" dirty="0">
                <a:latin typeface="Times New Roman"/>
                <a:cs typeface="Calibri"/>
              </a:rPr>
              <a:t>N.B.: </a:t>
            </a:r>
            <a:r>
              <a:rPr lang="nl-NL" sz="2000" dirty="0" err="1">
                <a:latin typeface="Times New Roman"/>
                <a:cs typeface="Calibri"/>
              </a:rPr>
              <a:t>if</a:t>
            </a:r>
            <a:r>
              <a:rPr lang="nl-NL" sz="2000" dirty="0">
                <a:latin typeface="Times New Roman"/>
                <a:cs typeface="Calibri"/>
              </a:rPr>
              <a:t> a PMT </a:t>
            </a:r>
            <a:r>
              <a:rPr lang="nl-NL" sz="2000" dirty="0" err="1">
                <a:latin typeface="Times New Roman"/>
                <a:cs typeface="Calibri"/>
              </a:rPr>
              <a:t>appears</a:t>
            </a:r>
            <a:r>
              <a:rPr lang="nl-NL" sz="2000" dirty="0">
                <a:latin typeface="Times New Roman"/>
                <a:cs typeface="Calibri"/>
              </a:rPr>
              <a:t> in multiple files, </a:t>
            </a:r>
            <a:r>
              <a:rPr lang="nl-NL" sz="2000" dirty="0" err="1">
                <a:latin typeface="Times New Roman"/>
                <a:cs typeface="Calibri"/>
              </a:rPr>
              <a:t>only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the</a:t>
            </a:r>
            <a:r>
              <a:rPr lang="nl-NL" sz="2000" dirty="0">
                <a:latin typeface="Times New Roman"/>
                <a:cs typeface="Calibri"/>
              </a:rPr>
              <a:t> </a:t>
            </a:r>
            <a:r>
              <a:rPr lang="nl-NL" sz="2000" dirty="0" err="1">
                <a:latin typeface="Times New Roman"/>
                <a:cs typeface="Calibri"/>
              </a:rPr>
              <a:t>calibration</a:t>
            </a:r>
            <a:r>
              <a:rPr lang="nl-NL" sz="2000" dirty="0">
                <a:latin typeface="Times New Roman"/>
                <a:cs typeface="Calibri"/>
              </a:rPr>
              <a:t> of </a:t>
            </a:r>
            <a:r>
              <a:rPr lang="nl-NL" sz="2000" dirty="0" err="1">
                <a:latin typeface="Times New Roman"/>
                <a:cs typeface="Calibri"/>
              </a:rPr>
              <a:t>the</a:t>
            </a:r>
            <a:r>
              <a:rPr lang="nl-NL" sz="2000" dirty="0">
                <a:latin typeface="Times New Roman"/>
                <a:cs typeface="Calibri"/>
              </a:rPr>
              <a:t> first </a:t>
            </a:r>
            <a:r>
              <a:rPr lang="nl-NL" sz="2000" dirty="0" err="1">
                <a:latin typeface="Times New Roman"/>
                <a:cs typeface="Calibri"/>
              </a:rPr>
              <a:t>specified</a:t>
            </a:r>
            <a:r>
              <a:rPr lang="nl-NL" sz="2000" dirty="0">
                <a:latin typeface="Times New Roman"/>
                <a:cs typeface="Calibri"/>
              </a:rPr>
              <a:t> file is </a:t>
            </a:r>
            <a:r>
              <a:rPr lang="nl-NL" sz="2000" dirty="0" err="1">
                <a:latin typeface="Times New Roman"/>
                <a:cs typeface="Calibri"/>
              </a:rPr>
              <a:t>kept</a:t>
            </a:r>
            <a:endParaRPr lang="nl-NL" sz="2000" dirty="0">
              <a:latin typeface="Times New Roman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sz="2000" dirty="0">
              <a:latin typeface="Times New Roman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nl-NL" dirty="0">
              <a:latin typeface="Times New Roman"/>
              <a:cs typeface="Calibri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390839D-B7CB-4608-A768-6EA9C375B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5468" y="73954"/>
            <a:ext cx="3644747" cy="719827"/>
          </a:xfrm>
        </p:spPr>
        <p:txBody>
          <a:bodyPr>
            <a:normAutofit/>
          </a:bodyPr>
          <a:lstStyle/>
          <a:p>
            <a:pPr algn="r"/>
            <a:r>
              <a:rPr lang="nl-NL" sz="3600" b="1" dirty="0" err="1">
                <a:latin typeface="Times New Roman"/>
                <a:cs typeface="Calibri Light"/>
              </a:rPr>
              <a:t>JMergeTuneHV</a:t>
            </a:r>
            <a:endParaRPr lang="nl-NL" dirty="0" err="1">
              <a:cs typeface="Calibri Light" panose="020F0302020204030204"/>
            </a:endParaRPr>
          </a:p>
        </p:txBody>
      </p:sp>
      <p:pic>
        <p:nvPicPr>
          <p:cNvPr id="2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8F67C0DF-5CCA-4579-AF4F-D8E8748C3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798" y="1871632"/>
            <a:ext cx="10702886" cy="1186783"/>
          </a:xfrm>
          <a:prstGeom prst="rect">
            <a:avLst/>
          </a:prstGeom>
        </p:spPr>
      </p:pic>
      <p:pic>
        <p:nvPicPr>
          <p:cNvPr id="3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E3430B9B-B07A-4F2A-9EF2-63E1CB67D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98" y="3380354"/>
            <a:ext cx="10702886" cy="253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781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Kantoorthema</vt:lpstr>
      <vt:lpstr>Kantoorthema</vt:lpstr>
      <vt:lpstr>JTuneHV Revision</vt:lpstr>
      <vt:lpstr>Summary</vt:lpstr>
      <vt:lpstr>JTuneHV</vt:lpstr>
      <vt:lpstr>JPrintTuneHV</vt:lpstr>
      <vt:lpstr>JEditTuneHV</vt:lpstr>
      <vt:lpstr>JMergeTuneHV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619</cp:revision>
  <dcterms:created xsi:type="dcterms:W3CDTF">2020-12-18T12:46:46Z</dcterms:created>
  <dcterms:modified xsi:type="dcterms:W3CDTF">2021-01-08T15:50:10Z</dcterms:modified>
</cp:coreProperties>
</file>