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1" r:id="rId2"/>
    <p:sldId id="280" r:id="rId3"/>
    <p:sldId id="270" r:id="rId4"/>
    <p:sldId id="258" r:id="rId5"/>
    <p:sldId id="277" r:id="rId6"/>
    <p:sldId id="265" r:id="rId7"/>
    <p:sldId id="273" r:id="rId8"/>
    <p:sldId id="263" r:id="rId9"/>
    <p:sldId id="264" r:id="rId10"/>
    <p:sldId id="266" r:id="rId11"/>
    <p:sldId id="269" r:id="rId12"/>
    <p:sldId id="267" r:id="rId13"/>
    <p:sldId id="275" r:id="rId14"/>
    <p:sldId id="259" r:id="rId15"/>
    <p:sldId id="260" r:id="rId16"/>
    <p:sldId id="262" r:id="rId17"/>
    <p:sldId id="271" r:id="rId18"/>
    <p:sldId id="272" r:id="rId19"/>
    <p:sldId id="276" r:id="rId20"/>
    <p:sldId id="279" r:id="rId21"/>
    <p:sldId id="27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63" d="100"/>
          <a:sy n="63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00" cy="360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983FB8-D918-4470-8A9B-03AE9EED8808}" type="datetimeFigureOut">
              <a:rPr lang="en-GB" smtClean="0"/>
              <a:t>20/04/2024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5D1E91-50CC-4898-9C98-549D18EF10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0133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8AAD8-3E30-4EB4-9BCE-D694F27DA1E1}" type="datetime1">
              <a:rPr lang="en-GB" smtClean="0"/>
              <a:t>20/04/2024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154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2D93-2020-44B6-841C-C1AE775D9C93}" type="datetime1">
              <a:rPr lang="en-GB" smtClean="0"/>
              <a:t>20/04/2024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545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EA496-97C0-4FF0-8B60-08DC1FED6BB3}" type="datetime1">
              <a:rPr lang="en-GB" smtClean="0"/>
              <a:t>20/04/2024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319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842AC-F48A-4242-B8A1-4A769AB55F1B}" type="datetime1">
              <a:rPr lang="en-GB" smtClean="0"/>
              <a:t>20/04/2024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366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12125-B326-4A90-B222-3963D8E825FC}" type="datetime1">
              <a:rPr lang="en-GB" smtClean="0"/>
              <a:t>20/04/2024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29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D9EB-1BAC-4313-8B2B-8BB6EA279759}" type="datetime1">
              <a:rPr lang="en-GB" smtClean="0"/>
              <a:t>20/04/2024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380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867D6-33DB-427A-B167-0AF1424E47AF}" type="datetime1">
              <a:rPr lang="en-GB" smtClean="0"/>
              <a:t>20/04/2024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073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8AB9F-9B8F-4A36-9A1C-81EB8C861BDD}" type="datetime1">
              <a:rPr lang="en-GB" smtClean="0"/>
              <a:t>20/04/2024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17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20A-BE23-4414-B747-2C13A1E8FB38}" type="datetime1">
              <a:rPr lang="en-GB" smtClean="0"/>
              <a:t>20/04/2024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465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39915-055F-408F-81E9-15BECE940687}" type="datetime1">
              <a:rPr lang="en-GB" smtClean="0"/>
              <a:t>20/04/2024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569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166F7-2A0D-4144-98BE-6566563169A6}" type="datetime1">
              <a:rPr lang="en-GB" smtClean="0"/>
              <a:t>20/04/2024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176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182F2-0C8E-4441-A7DE-236D16447F17}" type="datetime1">
              <a:rPr lang="en-GB" smtClean="0"/>
              <a:t>20/04/2024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12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9682B-7818-4EFB-9F8B-A50F21633CC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1067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DAQ state machine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M. de Jong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C1D994-0899-4B91-AFE2-8C2945EF5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368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729FA-BFB2-4B24-83F6-B6A9EEB2A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Implementation (3/5)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9DC3-B392-4FB0-9DA5-ADCCF0EE5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message content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&lt;event name&gt;[:&lt;optional text&gt;]#[data]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optional data are treated as array of bytes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data are transferred as-is to corresponding action method</a:t>
            </a:r>
          </a:p>
          <a:p>
            <a:r>
              <a:rPr lang="en-GB" dirty="0">
                <a:solidFill>
                  <a:schemeClr val="bg1"/>
                </a:solidFill>
              </a:rPr>
              <a:t>event table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map pair of (&lt;tag&gt;, &lt;event name&gt;) 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to CHSM event</a:t>
            </a:r>
          </a:p>
          <a:p>
            <a:pPr lvl="1"/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list of accepted tags (included by default)</a:t>
            </a:r>
          </a:p>
          <a:p>
            <a:pPr lvl="2">
              <a:tabLst>
                <a:tab pos="1978025" algn="l"/>
              </a:tabLst>
            </a:pP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general	tag	“RC_CMD”</a:t>
            </a:r>
          </a:p>
          <a:p>
            <a:pPr lvl="2">
              <a:tabLst>
                <a:tab pos="1978025" algn="l"/>
              </a:tabLst>
            </a:pP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unique	tag	“&lt;IP sub-address</a:t>
            </a:r>
            <a:r>
              <a:rPr lang="en-GB" baseline="30000" dirty="0">
                <a:solidFill>
                  <a:schemeClr val="bg1"/>
                </a:solidFill>
                <a:sym typeface="Wingdings" panose="05000000000000000000" pitchFamily="2" charset="2"/>
              </a:rPr>
              <a:t>¶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&gt;/&lt;client name</a:t>
            </a:r>
            <a:r>
              <a:rPr lang="en-GB" baseline="30000" dirty="0">
                <a:solidFill>
                  <a:schemeClr val="bg1"/>
                </a:solidFill>
                <a:sym typeface="Wingdings" panose="05000000000000000000" pitchFamily="2" charset="2"/>
              </a:rPr>
              <a:t>§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&gt;”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0E9470-CD3B-4183-9D42-726551919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10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02EA36-FBCC-468B-AD85-DB299DED933D}"/>
              </a:ext>
            </a:extLst>
          </p:cNvPr>
          <p:cNvSpPr txBox="1"/>
          <p:nvPr/>
        </p:nvSpPr>
        <p:spPr>
          <a:xfrm>
            <a:off x="293960" y="6159205"/>
            <a:ext cx="7962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79388" algn="l"/>
              </a:tabLst>
            </a:pPr>
            <a:r>
              <a:rPr lang="en-GB" baseline="30000" dirty="0">
                <a:solidFill>
                  <a:schemeClr val="bg1"/>
                </a:solidFill>
                <a:sym typeface="Wingdings" panose="05000000000000000000" pitchFamily="2" charset="2"/>
              </a:rPr>
              <a:t>¶</a:t>
            </a:r>
            <a:r>
              <a:rPr lang="en-GB" dirty="0">
                <a:solidFill>
                  <a:schemeClr val="bg1"/>
                </a:solidFill>
              </a:rPr>
              <a:t>	IP sub-address written in hexadecimal code.</a:t>
            </a:r>
          </a:p>
          <a:p>
            <a:pPr>
              <a:tabLst>
                <a:tab pos="179388" algn="l"/>
              </a:tabLst>
            </a:pPr>
            <a:r>
              <a:rPr lang="en-GB" baseline="30000" dirty="0">
                <a:solidFill>
                  <a:schemeClr val="bg1"/>
                </a:solidFill>
                <a:sym typeface="Wingdings" panose="05000000000000000000" pitchFamily="2" charset="2"/>
              </a:rPr>
              <a:t>§</a:t>
            </a:r>
            <a:r>
              <a:rPr lang="en-GB" dirty="0">
                <a:solidFill>
                  <a:schemeClr val="bg1"/>
                </a:solidFill>
              </a:rPr>
              <a:t>	client name is specified on command line of application option –u &lt;client name&gt;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75013A8-C60E-4775-9DDB-8BE0E53E6101}"/>
              </a:ext>
            </a:extLst>
          </p:cNvPr>
          <p:cNvCxnSpPr/>
          <p:nvPr/>
        </p:nvCxnSpPr>
        <p:spPr>
          <a:xfrm>
            <a:off x="336000" y="6169715"/>
            <a:ext cx="36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782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2A90A-1F31-4EC4-B425-653725D49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Implementation (4/5)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E1EDAA-8FE8-468D-9FEC-4341FF88C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11</a:t>
            </a:fld>
            <a:endParaRPr lang="en-GB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113EB53-6B22-4A26-A0B3-B8FB3C5D4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 err="1">
                <a:solidFill>
                  <a:schemeClr val="bg1"/>
                </a:solidFill>
              </a:rPr>
              <a:t>JDAQClient</a:t>
            </a:r>
            <a:r>
              <a:rPr lang="en-GB" dirty="0">
                <a:solidFill>
                  <a:schemeClr val="bg1"/>
                </a:solidFill>
              </a:rPr>
              <a:t>::update(tag, length, buffer)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parse event name and optional number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look up CHSM event from event table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trigger event</a:t>
            </a:r>
          </a:p>
          <a:p>
            <a:pPr marL="1252538" lvl="2" indent="-338138">
              <a:lnSpc>
                <a:spcPct val="150000"/>
              </a:lnSpc>
              <a:buFont typeface="Calibri" panose="020F0502020204030204" pitchFamily="34" charset="0"/>
              <a:buChar char="→"/>
            </a:pPr>
            <a:r>
              <a:rPr lang="en-GB" dirty="0">
                <a:solidFill>
                  <a:schemeClr val="bg1"/>
                </a:solidFill>
              </a:rPr>
              <a:t>call corresponding action method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en-GB" dirty="0">
                <a:solidFill>
                  <a:schemeClr val="bg1"/>
                </a:solidFill>
              </a:rPr>
              <a:t>enter state</a:t>
            </a:r>
          </a:p>
          <a:p>
            <a:pPr marL="1252538" lvl="2" indent="-338138">
              <a:lnSpc>
                <a:spcPct val="150000"/>
              </a:lnSpc>
              <a:buFont typeface="Calibri" panose="020F0502020204030204" pitchFamily="34" charset="0"/>
              <a:buChar char="→"/>
            </a:pPr>
            <a:r>
              <a:rPr lang="en-GB" dirty="0">
                <a:solidFill>
                  <a:schemeClr val="bg1"/>
                </a:solidFill>
              </a:rPr>
              <a:t>send reply</a:t>
            </a:r>
          </a:p>
        </p:txBody>
      </p:sp>
    </p:spTree>
    <p:extLst>
      <p:ext uri="{BB962C8B-B14F-4D97-AF65-F5344CB8AC3E}">
        <p14:creationId xmlns:p14="http://schemas.microsoft.com/office/powerpoint/2010/main" val="1063268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AC791-6008-41D4-8537-C99DA3068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Implementation (5/5)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B20A2-DCC7-4987-9327-DC7063732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upon entering state </a:t>
            </a:r>
            <a:r>
              <a:rPr lang="en-GB" u="sng" dirty="0">
                <a:solidFill>
                  <a:schemeClr val="bg1"/>
                </a:solidFill>
              </a:rPr>
              <a:t>after</a:t>
            </a:r>
            <a:r>
              <a:rPr lang="en-GB" dirty="0">
                <a:solidFill>
                  <a:schemeClr val="bg1"/>
                </a:solidFill>
              </a:rPr>
              <a:t> successful completion of state transition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reply message is sent to </a:t>
            </a:r>
            <a:r>
              <a:rPr lang="en-GB" dirty="0" err="1">
                <a:solidFill>
                  <a:schemeClr val="bg1"/>
                </a:solidFill>
              </a:rPr>
              <a:t>JLigier</a:t>
            </a:r>
            <a:endParaRPr lang="en-GB" dirty="0">
              <a:solidFill>
                <a:schemeClr val="bg1"/>
              </a:solidFill>
            </a:endParaRPr>
          </a:p>
          <a:p>
            <a:pPr lvl="2"/>
            <a:r>
              <a:rPr lang="en-GB" dirty="0">
                <a:solidFill>
                  <a:schemeClr val="bg1"/>
                </a:solidFill>
              </a:rPr>
              <a:t>tag	“RC_REPLY”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data	 “&lt;full name&gt;#&lt;event name&gt;[:&lt;optional text</a:t>
            </a:r>
            <a:r>
              <a:rPr lang="en-GB" baseline="30000" dirty="0">
                <a:solidFill>
                  <a:schemeClr val="bg1"/>
                </a:solidFill>
                <a:sym typeface="Wingdings" panose="05000000000000000000" pitchFamily="2" charset="2"/>
              </a:rPr>
              <a:t>¶</a:t>
            </a:r>
            <a:r>
              <a:rPr lang="en-GB" dirty="0">
                <a:solidFill>
                  <a:schemeClr val="bg1"/>
                </a:solidFill>
              </a:rPr>
              <a:t>&gt;]#&lt;state name</a:t>
            </a:r>
            <a:r>
              <a:rPr lang="en-GB" baseline="30000" dirty="0">
                <a:solidFill>
                  <a:schemeClr val="bg1"/>
                </a:solidFill>
              </a:rPr>
              <a:t>§</a:t>
            </a:r>
            <a:r>
              <a:rPr lang="en-GB" dirty="0">
                <a:solidFill>
                  <a:schemeClr val="bg1"/>
                </a:solidFill>
              </a:rPr>
              <a:t>&gt;”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where &lt;full name&gt; = “DAQ#&lt;IP address</a:t>
            </a:r>
            <a:r>
              <a:rPr lang="en-GB" baseline="30000" dirty="0">
                <a:solidFill>
                  <a:schemeClr val="bg1"/>
                </a:solidFill>
              </a:rPr>
              <a:t>†</a:t>
            </a:r>
            <a:r>
              <a:rPr lang="en-GB" dirty="0">
                <a:solidFill>
                  <a:schemeClr val="bg1"/>
                </a:solidFill>
              </a:rPr>
              <a:t>&gt;#&lt;client name&gt;”</a:t>
            </a:r>
          </a:p>
          <a:p>
            <a:pPr lvl="1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E6004F-EFEF-45A0-AAC5-8D397A2F5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12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E3B8DDD-53FB-4161-84EC-2764330E9A64}"/>
              </a:ext>
            </a:extLst>
          </p:cNvPr>
          <p:cNvCxnSpPr/>
          <p:nvPr/>
        </p:nvCxnSpPr>
        <p:spPr>
          <a:xfrm>
            <a:off x="336000" y="5953667"/>
            <a:ext cx="36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8DAD2F1-F32D-4BD1-9124-AA569C8AE266}"/>
              </a:ext>
            </a:extLst>
          </p:cNvPr>
          <p:cNvSpPr txBox="1"/>
          <p:nvPr/>
        </p:nvSpPr>
        <p:spPr>
          <a:xfrm>
            <a:off x="293960" y="5943157"/>
            <a:ext cx="9402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79388" algn="l"/>
              </a:tabLst>
            </a:pPr>
            <a:r>
              <a:rPr lang="en-GB" baseline="30000" dirty="0">
                <a:solidFill>
                  <a:schemeClr val="bg1"/>
                </a:solidFill>
                <a:sym typeface="Wingdings" panose="05000000000000000000" pitchFamily="2" charset="2"/>
              </a:rPr>
              <a:t>¶</a:t>
            </a:r>
            <a:r>
              <a:rPr lang="en-GB" dirty="0">
                <a:solidFill>
                  <a:schemeClr val="bg1"/>
                </a:solidFill>
              </a:rPr>
              <a:t>	From previous request for state transition.</a:t>
            </a:r>
          </a:p>
          <a:p>
            <a:pPr>
              <a:tabLst>
                <a:tab pos="179388" algn="l"/>
              </a:tabLst>
            </a:pPr>
            <a:r>
              <a:rPr lang="en-GB" baseline="30000" dirty="0">
                <a:solidFill>
                  <a:schemeClr val="bg1"/>
                </a:solidFill>
              </a:rPr>
              <a:t>§</a:t>
            </a:r>
            <a:r>
              <a:rPr lang="en-GB" dirty="0">
                <a:solidFill>
                  <a:schemeClr val="bg1"/>
                </a:solidFill>
              </a:rPr>
              <a:t> 	complete state name is (for backward compatibility) “</a:t>
            </a:r>
            <a:r>
              <a:rPr lang="en-GB" dirty="0" err="1">
                <a:solidFill>
                  <a:schemeClr val="bg1"/>
                </a:solidFill>
              </a:rPr>
              <a:t>Main.RunControl</a:t>
            </a:r>
            <a:r>
              <a:rPr lang="en-GB" dirty="0">
                <a:solidFill>
                  <a:schemeClr val="bg1"/>
                </a:solidFill>
              </a:rPr>
              <a:t>.&lt;state name&gt;.”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baseline="30000" dirty="0">
                <a:solidFill>
                  <a:schemeClr val="bg1"/>
                </a:solidFill>
              </a:rPr>
              <a:t>†</a:t>
            </a:r>
            <a:r>
              <a:rPr lang="en-GB" dirty="0">
                <a:solidFill>
                  <a:schemeClr val="bg1"/>
                </a:solidFill>
              </a:rPr>
              <a:t>	IP address written in hexadecimal code.</a:t>
            </a:r>
          </a:p>
        </p:txBody>
      </p:sp>
    </p:spTree>
    <p:extLst>
      <p:ext uri="{BB962C8B-B14F-4D97-AF65-F5344CB8AC3E}">
        <p14:creationId xmlns:p14="http://schemas.microsoft.com/office/powerpoint/2010/main" val="757438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4FB04-C6FD-4E73-8F21-FDFB93E04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Special actions (1/1)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67B3D-9A23-4E54-AEAC-1C4258A79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088000" cy="4351338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virtual void </a:t>
            </a:r>
            <a:r>
              <a:rPr lang="en-GB" dirty="0" err="1">
                <a:solidFill>
                  <a:schemeClr val="bg1"/>
                </a:solidFill>
              </a:rPr>
              <a:t>JDAQClient</a:t>
            </a:r>
            <a:r>
              <a:rPr lang="en-GB" dirty="0">
                <a:solidFill>
                  <a:schemeClr val="bg1"/>
                </a:solidFill>
              </a:rPr>
              <a:t>::</a:t>
            </a:r>
            <a:r>
              <a:rPr lang="en-GB" dirty="0" err="1">
                <a:solidFill>
                  <a:schemeClr val="bg1"/>
                </a:solidFill>
              </a:rPr>
              <a:t>setSelect</a:t>
            </a:r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</a:rPr>
              <a:t>JFileDescriptorMask</a:t>
            </a:r>
            <a:r>
              <a:rPr lang="en-GB" dirty="0">
                <a:solidFill>
                  <a:schemeClr val="bg1"/>
                </a:solidFill>
              </a:rPr>
              <a:t>&amp; mask) </a:t>
            </a:r>
            <a:r>
              <a:rPr lang="en-GB" dirty="0" err="1">
                <a:solidFill>
                  <a:schemeClr val="bg1"/>
                </a:solidFill>
              </a:rPr>
              <a:t>const</a:t>
            </a:r>
            <a:r>
              <a:rPr lang="en-GB" dirty="0">
                <a:solidFill>
                  <a:schemeClr val="bg1"/>
                </a:solidFill>
              </a:rPr>
              <a:t>;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can be used to listen to other file descriptors (e.g. sockets)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called before method update()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virtual void </a:t>
            </a:r>
            <a:r>
              <a:rPr lang="en-GB" dirty="0" err="1">
                <a:solidFill>
                  <a:schemeClr val="bg1"/>
                </a:solidFill>
              </a:rPr>
              <a:t>JDAQClient</a:t>
            </a:r>
            <a:r>
              <a:rPr lang="en-GB" dirty="0">
                <a:solidFill>
                  <a:schemeClr val="bg1"/>
                </a:solidFill>
              </a:rPr>
              <a:t>:: </a:t>
            </a:r>
            <a:r>
              <a:rPr lang="en-GB" dirty="0" err="1">
                <a:solidFill>
                  <a:schemeClr val="bg1"/>
                </a:solidFill>
              </a:rPr>
              <a:t>actionSelect</a:t>
            </a:r>
            <a:r>
              <a:rPr lang="en-GB" dirty="0">
                <a:solidFill>
                  <a:schemeClr val="bg1"/>
                </a:solidFill>
              </a:rPr>
              <a:t>(</a:t>
            </a:r>
            <a:r>
              <a:rPr lang="en-GB" dirty="0" err="1">
                <a:solidFill>
                  <a:schemeClr val="bg1"/>
                </a:solidFill>
              </a:rPr>
              <a:t>const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JFileDescriptorMask</a:t>
            </a:r>
            <a:r>
              <a:rPr lang="en-GB" dirty="0">
                <a:solidFill>
                  <a:schemeClr val="bg1"/>
                </a:solidFill>
              </a:rPr>
              <a:t>&amp; mask);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can be used to implement actions for other file descriptors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called after method update()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F8B36-4117-4A50-ACFA-21942BC74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1785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Error handling (1/4)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State machine is either in cluster </a:t>
            </a:r>
            <a:r>
              <a:rPr lang="en-GB" b="1" dirty="0">
                <a:solidFill>
                  <a:schemeClr val="bg1"/>
                </a:solidFill>
              </a:rPr>
              <a:t>Operational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u="sng" dirty="0">
                <a:solidFill>
                  <a:schemeClr val="bg1"/>
                </a:solidFill>
              </a:rPr>
              <a:t>or</a:t>
            </a:r>
            <a:r>
              <a:rPr lang="en-GB" dirty="0">
                <a:solidFill>
                  <a:schemeClr val="bg1"/>
                </a:solidFill>
              </a:rPr>
              <a:t> state </a:t>
            </a:r>
            <a:r>
              <a:rPr lang="en-GB" b="1" dirty="0">
                <a:solidFill>
                  <a:schemeClr val="bg1"/>
                </a:solidFill>
              </a:rPr>
              <a:t>Error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event </a:t>
            </a:r>
            <a:r>
              <a:rPr lang="en-GB" i="1" dirty="0" err="1">
                <a:solidFill>
                  <a:schemeClr val="bg1"/>
                </a:solidFill>
              </a:rPr>
              <a:t>ev_error</a:t>
            </a:r>
            <a:r>
              <a:rPr lang="en-GB" dirty="0">
                <a:solidFill>
                  <a:schemeClr val="bg1"/>
                </a:solidFill>
              </a:rPr>
              <a:t> can be triggered any time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exit cluster </a:t>
            </a:r>
            <a:r>
              <a:rPr lang="en-GB" b="1" dirty="0">
                <a:solidFill>
                  <a:schemeClr val="bg1"/>
                </a:solidFill>
              </a:rPr>
              <a:t>Operational	</a:t>
            </a:r>
            <a:endParaRPr lang="en-GB" dirty="0">
              <a:solidFill>
                <a:schemeClr val="bg1"/>
              </a:solidFill>
            </a:endParaRPr>
          </a:p>
          <a:p>
            <a:pPr lvl="2"/>
            <a:r>
              <a:rPr lang="en-GB" dirty="0">
                <a:solidFill>
                  <a:schemeClr val="bg1"/>
                </a:solidFill>
              </a:rPr>
              <a:t>enter state </a:t>
            </a:r>
            <a:r>
              <a:rPr lang="en-GB" b="1" dirty="0">
                <a:solidFill>
                  <a:schemeClr val="bg1"/>
                </a:solidFill>
              </a:rPr>
              <a:t>Error</a:t>
            </a:r>
            <a:r>
              <a:rPr lang="en-GB" dirty="0">
                <a:solidFill>
                  <a:schemeClr val="bg1"/>
                </a:solidFill>
              </a:rPr>
              <a:t>	</a:t>
            </a:r>
          </a:p>
          <a:p>
            <a:pPr lvl="1">
              <a:tabLst>
                <a:tab pos="1608138" algn="l"/>
                <a:tab pos="3222625" algn="l"/>
              </a:tabLst>
            </a:pPr>
            <a:r>
              <a:rPr lang="en-GB" dirty="0">
                <a:solidFill>
                  <a:schemeClr val="bg1"/>
                </a:solidFill>
              </a:rPr>
              <a:t>state </a:t>
            </a:r>
            <a:r>
              <a:rPr lang="en-GB" b="1" dirty="0">
                <a:solidFill>
                  <a:schemeClr val="bg1"/>
                </a:solidFill>
              </a:rPr>
              <a:t>Error</a:t>
            </a:r>
            <a:r>
              <a:rPr lang="en-GB" dirty="0">
                <a:solidFill>
                  <a:schemeClr val="bg1"/>
                </a:solidFill>
              </a:rPr>
              <a:t> can only be exited by following events</a:t>
            </a:r>
          </a:p>
          <a:p>
            <a:pPr lvl="2">
              <a:tabLst>
                <a:tab pos="2514600" algn="ctr"/>
                <a:tab pos="2782888" algn="l"/>
              </a:tabLst>
            </a:pPr>
            <a:r>
              <a:rPr lang="en-GB" i="1" dirty="0" err="1">
                <a:solidFill>
                  <a:schemeClr val="bg1"/>
                </a:solidFill>
              </a:rPr>
              <a:t>ev_recover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	enter </a:t>
            </a:r>
            <a:r>
              <a:rPr lang="en-GB" dirty="0">
                <a:solidFill>
                  <a:schemeClr val="bg1"/>
                </a:solidFill>
              </a:rPr>
              <a:t>state </a:t>
            </a:r>
            <a:r>
              <a:rPr lang="en-GB" b="1" dirty="0" err="1">
                <a:solidFill>
                  <a:schemeClr val="bg1"/>
                </a:solidFill>
              </a:rPr>
              <a:t>Operational.Idle</a:t>
            </a:r>
            <a:r>
              <a:rPr lang="en-GB" dirty="0">
                <a:solidFill>
                  <a:schemeClr val="bg1"/>
                </a:solidFill>
              </a:rPr>
              <a:t> (i.e. no history</a:t>
            </a:r>
            <a:r>
              <a:rPr lang="en-GB" baseline="30000" dirty="0">
                <a:solidFill>
                  <a:schemeClr val="bg1"/>
                </a:solidFill>
              </a:rPr>
              <a:t>¶</a:t>
            </a:r>
            <a:r>
              <a:rPr lang="en-GB" dirty="0">
                <a:solidFill>
                  <a:schemeClr val="bg1"/>
                </a:solidFill>
              </a:rPr>
              <a:t>)	</a:t>
            </a:r>
          </a:p>
          <a:p>
            <a:pPr lvl="2">
              <a:tabLst>
                <a:tab pos="2514600" algn="ctr"/>
                <a:tab pos="2782888" algn="l"/>
              </a:tabLst>
            </a:pPr>
            <a:r>
              <a:rPr lang="en-GB" i="1" dirty="0" err="1">
                <a:solidFill>
                  <a:schemeClr val="bg1"/>
                </a:solidFill>
              </a:rPr>
              <a:t>ev_off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	</a:t>
            </a:r>
            <a:r>
              <a:rPr lang="en-GB" dirty="0">
                <a:solidFill>
                  <a:schemeClr val="bg1"/>
                </a:solidFill>
              </a:rPr>
              <a:t>terminates application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6454140"/>
            <a:ext cx="4038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aseline="30000" dirty="0">
                <a:solidFill>
                  <a:schemeClr val="bg1"/>
                </a:solidFill>
              </a:rPr>
              <a:t>¶</a:t>
            </a:r>
            <a:r>
              <a:rPr lang="en-GB" dirty="0">
                <a:solidFill>
                  <a:schemeClr val="bg1"/>
                </a:solidFill>
              </a:rPr>
              <a:t> It is possible to specify history in CHSM.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954402" y="6409187"/>
            <a:ext cx="36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E826FBB-108B-4B30-BA12-1F07B8782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69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Error handling (2/4)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bg1"/>
                </a:solidFill>
              </a:rPr>
              <a:t>Exceptions in any </a:t>
            </a:r>
            <a:r>
              <a:rPr lang="en-GB" dirty="0" err="1">
                <a:solidFill>
                  <a:schemeClr val="bg1"/>
                </a:solidFill>
              </a:rPr>
              <a:t>actionXXX</a:t>
            </a:r>
            <a:r>
              <a:rPr lang="en-GB" dirty="0">
                <a:solidFill>
                  <a:schemeClr val="bg1"/>
                </a:solidFill>
              </a:rPr>
              <a:t>() method will be caught and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trigger event </a:t>
            </a:r>
            <a:r>
              <a:rPr lang="en-GB" i="1" dirty="0" err="1">
                <a:solidFill>
                  <a:schemeClr val="bg1"/>
                </a:solidFill>
              </a:rPr>
              <a:t>ev_error</a:t>
            </a:r>
            <a:endParaRPr lang="en-GB" i="1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Upon entering state </a:t>
            </a:r>
            <a:r>
              <a:rPr lang="en-GB" b="1" dirty="0">
                <a:solidFill>
                  <a:schemeClr val="bg1"/>
                </a:solidFill>
              </a:rPr>
              <a:t>Error</a:t>
            </a:r>
            <a:r>
              <a:rPr lang="en-GB" dirty="0">
                <a:solidFill>
                  <a:schemeClr val="bg1"/>
                </a:solidFill>
              </a:rPr>
              <a:t>, standard reply message is sent, </a:t>
            </a:r>
            <a:r>
              <a:rPr lang="en-GB" dirty="0" err="1">
                <a:solidFill>
                  <a:schemeClr val="bg1"/>
                </a:solidFill>
              </a:rPr>
              <a:t>i.e</a:t>
            </a:r>
            <a:r>
              <a:rPr lang="en-GB" dirty="0">
                <a:solidFill>
                  <a:schemeClr val="bg1"/>
                </a:solidFill>
              </a:rPr>
              <a:t>:</a:t>
            </a:r>
          </a:p>
          <a:p>
            <a:pPr lvl="2">
              <a:tabLst>
                <a:tab pos="2603500" algn="l"/>
              </a:tabLst>
            </a:pPr>
            <a:r>
              <a:rPr lang="en-GB" dirty="0">
                <a:solidFill>
                  <a:schemeClr val="bg1"/>
                </a:solidFill>
              </a:rPr>
              <a:t>tag	“RC_REPLY”</a:t>
            </a:r>
          </a:p>
          <a:p>
            <a:pPr lvl="2">
              <a:tabLst>
                <a:tab pos="2603500" algn="l"/>
              </a:tabLst>
            </a:pPr>
            <a:r>
              <a:rPr lang="en-GB" dirty="0">
                <a:solidFill>
                  <a:schemeClr val="bg1"/>
                </a:solidFill>
              </a:rPr>
              <a:t>data	“&lt;full name&gt;#</a:t>
            </a:r>
            <a:r>
              <a:rPr lang="en-GB" dirty="0" err="1">
                <a:solidFill>
                  <a:schemeClr val="bg1"/>
                </a:solidFill>
              </a:rPr>
              <a:t>ev_error#Main.RunControl.Error</a:t>
            </a:r>
            <a:r>
              <a:rPr lang="en-GB" dirty="0">
                <a:solidFill>
                  <a:schemeClr val="bg1"/>
                </a:solidFill>
              </a:rPr>
              <a:t>”</a:t>
            </a:r>
          </a:p>
          <a:p>
            <a:r>
              <a:rPr lang="en-GB" dirty="0">
                <a:solidFill>
                  <a:schemeClr val="bg1"/>
                </a:solidFill>
              </a:rPr>
              <a:t>Tags to trigger events </a:t>
            </a:r>
            <a:r>
              <a:rPr lang="en-GB" i="1" dirty="0" err="1">
                <a:solidFill>
                  <a:schemeClr val="bg1"/>
                </a:solidFill>
              </a:rPr>
              <a:t>ev_recover</a:t>
            </a:r>
            <a:r>
              <a:rPr lang="en-GB" dirty="0">
                <a:solidFill>
                  <a:schemeClr val="bg1"/>
                </a:solidFill>
              </a:rPr>
              <a:t> or </a:t>
            </a:r>
            <a:r>
              <a:rPr lang="en-GB" i="1" dirty="0" err="1">
                <a:solidFill>
                  <a:schemeClr val="bg1"/>
                </a:solidFill>
              </a:rPr>
              <a:t>ev_off</a:t>
            </a:r>
            <a:endParaRPr lang="en-GB" i="1" dirty="0">
              <a:solidFill>
                <a:schemeClr val="bg1"/>
              </a:solidFill>
            </a:endParaRPr>
          </a:p>
          <a:p>
            <a:pPr lvl="2">
              <a:tabLst>
                <a:tab pos="1978025" algn="l"/>
                <a:tab pos="2603500" algn="l"/>
              </a:tabLst>
            </a:pPr>
            <a:r>
              <a:rPr lang="en-GB" dirty="0">
                <a:solidFill>
                  <a:schemeClr val="bg1"/>
                </a:solidFill>
              </a:rPr>
              <a:t>general	tag	“RC_CMD”</a:t>
            </a:r>
          </a:p>
          <a:p>
            <a:pPr lvl="2">
              <a:tabLst>
                <a:tab pos="1978025" algn="l"/>
                <a:tab pos="2603500" algn="l"/>
              </a:tabLst>
            </a:pPr>
            <a:r>
              <a:rPr lang="en-GB" dirty="0">
                <a:solidFill>
                  <a:schemeClr val="bg1"/>
                </a:solidFill>
              </a:rPr>
              <a:t>unique	tag	“&lt;</a:t>
            </a:r>
            <a:r>
              <a:rPr lang="en-GB" dirty="0" err="1">
                <a:solidFill>
                  <a:schemeClr val="bg1"/>
                </a:solidFill>
              </a:rPr>
              <a:t>IP</a:t>
            </a:r>
            <a:r>
              <a:rPr lang="en-GB" dirty="0" err="1">
                <a:solidFill>
                  <a:schemeClr val="bg1"/>
                </a:solidFill>
                <a:sym typeface="Symbol" panose="05050102010706020507" pitchFamily="18" charset="2"/>
              </a:rPr>
              <a:t>sub-</a:t>
            </a:r>
            <a:r>
              <a:rPr lang="en-GB" dirty="0" err="1">
                <a:solidFill>
                  <a:schemeClr val="bg1"/>
                </a:solidFill>
              </a:rPr>
              <a:t>address</a:t>
            </a:r>
            <a:r>
              <a:rPr lang="en-GB" dirty="0">
                <a:solidFill>
                  <a:schemeClr val="bg1"/>
                </a:solidFill>
              </a:rPr>
              <a:t>&gt;/&lt;</a:t>
            </a:r>
            <a:r>
              <a:rPr lang="en-GB" dirty="0" err="1">
                <a:solidFill>
                  <a:schemeClr val="bg1"/>
                </a:solidFill>
              </a:rPr>
              <a:t>client</a:t>
            </a:r>
            <a:r>
              <a:rPr lang="en-GB" dirty="0" err="1">
                <a:solidFill>
                  <a:schemeClr val="bg1"/>
                </a:solidFill>
                <a:sym typeface="Symbol" panose="05050102010706020507" pitchFamily="18" charset="2"/>
              </a:rPr>
              <a:t></a:t>
            </a:r>
            <a:r>
              <a:rPr lang="en-GB" dirty="0" err="1">
                <a:solidFill>
                  <a:schemeClr val="bg1"/>
                </a:solidFill>
              </a:rPr>
              <a:t>name</a:t>
            </a:r>
            <a:r>
              <a:rPr lang="en-GB" dirty="0">
                <a:solidFill>
                  <a:schemeClr val="bg1"/>
                </a:solidFill>
              </a:rPr>
              <a:t>&gt;”</a:t>
            </a:r>
          </a:p>
          <a:p>
            <a:r>
              <a:rPr lang="en-GB" dirty="0">
                <a:solidFill>
                  <a:schemeClr val="bg1"/>
                </a:solidFill>
              </a:rPr>
              <a:t>Default implementation of corresponding action methods are empty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virtual void </a:t>
            </a:r>
            <a:r>
              <a:rPr lang="en-GB" dirty="0" err="1">
                <a:solidFill>
                  <a:schemeClr val="bg1"/>
                </a:solidFill>
              </a:rPr>
              <a:t>actionError</a:t>
            </a:r>
            <a:r>
              <a:rPr lang="en-GB" dirty="0">
                <a:solidFill>
                  <a:schemeClr val="bg1"/>
                </a:solidFill>
              </a:rPr>
              <a:t>() {}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virtual void </a:t>
            </a:r>
            <a:r>
              <a:rPr lang="en-GB" dirty="0" err="1">
                <a:solidFill>
                  <a:schemeClr val="bg1"/>
                </a:solidFill>
              </a:rPr>
              <a:t>actionRecover</a:t>
            </a:r>
            <a:r>
              <a:rPr lang="en-GB" dirty="0">
                <a:solidFill>
                  <a:schemeClr val="bg1"/>
                </a:solidFill>
              </a:rPr>
              <a:t>(int, </a:t>
            </a:r>
            <a:r>
              <a:rPr lang="en-GB" dirty="0" err="1">
                <a:solidFill>
                  <a:schemeClr val="bg1"/>
                </a:solidFill>
              </a:rPr>
              <a:t>const</a:t>
            </a:r>
            <a:r>
              <a:rPr lang="en-GB" dirty="0">
                <a:solidFill>
                  <a:schemeClr val="bg1"/>
                </a:solidFill>
              </a:rPr>
              <a:t> char*) {}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76F105-6EA8-47FA-BDB6-0AD784C5A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793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Error handling (3/4)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bg1"/>
                </a:solidFill>
              </a:rPr>
              <a:t>Following a request for a state transition,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either of the following cases will happen: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GB" dirty="0">
                <a:solidFill>
                  <a:schemeClr val="bg1"/>
                </a:solidFill>
              </a:rPr>
              <a:t>success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tag	“RC_REPLY”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data	“&lt;full name&gt;#&lt;event name&gt;[:&lt;optional text&gt;]#&lt;state name&gt;”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GB" dirty="0">
                <a:solidFill>
                  <a:schemeClr val="bg1"/>
                </a:solidFill>
              </a:rPr>
              <a:t>invalid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tag	“RC_FAIL”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data	“&lt;full name&gt;#&lt;event name&gt;[:&lt;optional text&gt;]#&lt;state name&gt;”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GB" dirty="0">
                <a:solidFill>
                  <a:schemeClr val="bg1"/>
                </a:solidFill>
              </a:rPr>
              <a:t>termination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tag	“Died”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data	“&lt;nick name&gt;”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GB" dirty="0">
                <a:solidFill>
                  <a:schemeClr val="bg1"/>
                </a:solidFill>
              </a:rPr>
              <a:t>timeout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endParaRPr lang="en-GB" dirty="0">
              <a:solidFill>
                <a:schemeClr val="bg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D17F23-C4AA-4A8F-A6DD-0A4CC05A0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418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BFDE3-93BF-44C7-8C24-B54E35E6B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Error handling (4/4)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663CB-0C3C-42BF-9606-2ACFB9875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each state machine is also in state </a:t>
            </a:r>
            <a:r>
              <a:rPr lang="en-GB" b="1" dirty="0">
                <a:solidFill>
                  <a:schemeClr val="bg1"/>
                </a:solidFill>
              </a:rPr>
              <a:t>Responder</a:t>
            </a:r>
            <a:endParaRPr lang="en-GB" dirty="0"/>
          </a:p>
          <a:p>
            <a:r>
              <a:rPr lang="en-GB" dirty="0" err="1">
                <a:solidFill>
                  <a:schemeClr val="bg1"/>
                </a:solidFill>
              </a:rPr>
              <a:t>ev_input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set debug level, etc.</a:t>
            </a:r>
          </a:p>
          <a:p>
            <a:r>
              <a:rPr lang="en-GB" dirty="0" err="1">
                <a:solidFill>
                  <a:schemeClr val="bg1"/>
                </a:solidFill>
              </a:rPr>
              <a:t>ev_check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sends message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tag	“RC_REPLY”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data	 “&lt;full name&gt;#</a:t>
            </a:r>
            <a:r>
              <a:rPr lang="en-GB" dirty="0" err="1">
                <a:solidFill>
                  <a:schemeClr val="bg1"/>
                </a:solidFill>
              </a:rPr>
              <a:t>ev_check</a:t>
            </a:r>
            <a:r>
              <a:rPr lang="en-GB" dirty="0">
                <a:solidFill>
                  <a:schemeClr val="bg1"/>
                </a:solidFill>
              </a:rPr>
              <a:t>:&lt;event number&gt;#&lt;state name&gt;”</a:t>
            </a:r>
          </a:p>
          <a:p>
            <a:pPr lvl="2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20BA75-29C7-48DB-AC47-1970EEED1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17</a:t>
            </a:fld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829F2B8-96EC-4DC8-9104-7B9E5F045121}"/>
              </a:ext>
            </a:extLst>
          </p:cNvPr>
          <p:cNvSpPr/>
          <p:nvPr/>
        </p:nvSpPr>
        <p:spPr>
          <a:xfrm>
            <a:off x="7605655" y="3046281"/>
            <a:ext cx="1440160" cy="576064"/>
          </a:xfrm>
          <a:prstGeom prst="ellipse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Responder</a:t>
            </a: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60B1728B-72AC-4ADC-9D66-4AC8A8481266}"/>
              </a:ext>
            </a:extLst>
          </p:cNvPr>
          <p:cNvSpPr/>
          <p:nvPr/>
        </p:nvSpPr>
        <p:spPr>
          <a:xfrm>
            <a:off x="8667713" y="2878117"/>
            <a:ext cx="914400" cy="914400"/>
          </a:xfrm>
          <a:prstGeom prst="arc">
            <a:avLst>
              <a:gd name="adj1" fmla="val 14290349"/>
              <a:gd name="adj2" fmla="val 7675074"/>
            </a:avLst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85C067-79B4-4649-A0F9-5B358F87BF58}"/>
              </a:ext>
            </a:extLst>
          </p:cNvPr>
          <p:cNvSpPr txBox="1"/>
          <p:nvPr/>
        </p:nvSpPr>
        <p:spPr>
          <a:xfrm>
            <a:off x="9540160" y="2732267"/>
            <a:ext cx="1961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>
                <a:solidFill>
                  <a:schemeClr val="bg1"/>
                </a:solidFill>
              </a:rPr>
              <a:t>ev_input</a:t>
            </a:r>
            <a:r>
              <a:rPr lang="en-GB" i="1" dirty="0">
                <a:solidFill>
                  <a:schemeClr val="bg1"/>
                </a:solidFill>
              </a:rPr>
              <a:t>, </a:t>
            </a:r>
            <a:r>
              <a:rPr lang="en-GB" i="1" dirty="0" err="1">
                <a:solidFill>
                  <a:schemeClr val="bg1"/>
                </a:solidFill>
              </a:rPr>
              <a:t>ev_check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8" name="Rounded Rectangle 27">
            <a:extLst>
              <a:ext uri="{FF2B5EF4-FFF2-40B4-BE49-F238E27FC236}">
                <a16:creationId xmlns:a16="http://schemas.microsoft.com/office/drawing/2014/main" id="{90A3CB42-AF3C-4F0A-B965-99ADBA3BE7F5}"/>
              </a:ext>
            </a:extLst>
          </p:cNvPr>
          <p:cNvSpPr/>
          <p:nvPr/>
        </p:nvSpPr>
        <p:spPr>
          <a:xfrm>
            <a:off x="7381594" y="2591109"/>
            <a:ext cx="4320000" cy="1512000"/>
          </a:xfrm>
          <a:prstGeom prst="roundRect">
            <a:avLst>
              <a:gd name="adj" fmla="val 5401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1"/>
          <a:lstStyle/>
          <a:p>
            <a:pPr algn="ctr"/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553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49E3D-B883-46CB-BE91-D2CDA927F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Specifications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95096-6397-404F-8BF1-B5CC33D5EF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client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should receive all requests for state transition from master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bg1"/>
                </a:solidFill>
              </a:rPr>
              <a:t>subscription to tags “RC_CMD” and &lt;unique tag&gt; is “all”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should have unique nick name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bg1"/>
                </a:solidFill>
              </a:rPr>
              <a:t>nick name equals full name 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should reply after request for state transition from master within timeout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“</a:t>
            </a:r>
            <a:r>
              <a:rPr lang="en-GB" i="1" dirty="0" err="1">
                <a:solidFill>
                  <a:schemeClr val="bg1"/>
                </a:solidFill>
              </a:rPr>
              <a:t>AcousticDataFilter</a:t>
            </a:r>
            <a:r>
              <a:rPr lang="en-GB" i="1" dirty="0">
                <a:solidFill>
                  <a:schemeClr val="bg1"/>
                </a:solidFill>
              </a:rPr>
              <a:t> may take two minutes to complete </a:t>
            </a:r>
            <a:r>
              <a:rPr lang="en-GB" i="1" dirty="0" err="1">
                <a:solidFill>
                  <a:schemeClr val="bg1"/>
                </a:solidFill>
              </a:rPr>
              <a:t>actionConfigure</a:t>
            </a:r>
            <a:r>
              <a:rPr lang="en-GB" i="1" dirty="0">
                <a:solidFill>
                  <a:schemeClr val="bg1"/>
                </a:solidFill>
              </a:rPr>
              <a:t>()</a:t>
            </a:r>
            <a:r>
              <a:rPr lang="en-GB" dirty="0">
                <a:solidFill>
                  <a:schemeClr val="bg1"/>
                </a:solidFill>
              </a:rPr>
              <a:t>”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143860-4C0A-4BC6-A67E-BF1C04D0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685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14155-AC78-40A5-BBE3-9FA09F437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Specifications (2/2)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039AA-83C4-402E-A018-3BAE23E5A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master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should receive all replies from clients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subscription to tags “RC_REPLY”, “RC_FAIL”, “Born” and “Died” should be “all”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should maintain state of complete system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state transitions of clients should be synchronised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i.e. all clients are in targeted state before new state transition is triggered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ECD25D-BD70-459E-875C-CB045166C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65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36B667B-CC45-49DC-A9D5-5FFF7AD47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DAQ system in a nutshell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7BE14-0300-4D37-8067-F2566F71F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2</a:t>
            </a:fld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0693E09-8A29-44D7-B1DA-258CD2B56BB6}"/>
              </a:ext>
            </a:extLst>
          </p:cNvPr>
          <p:cNvGrpSpPr/>
          <p:nvPr/>
        </p:nvGrpSpPr>
        <p:grpSpPr>
          <a:xfrm>
            <a:off x="720000" y="2340000"/>
            <a:ext cx="10440000" cy="3780000"/>
            <a:chOff x="720000" y="1980000"/>
            <a:chExt cx="10440000" cy="3780000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49E8AAE7-9373-460D-8913-42DA127699E6}"/>
                </a:ext>
              </a:extLst>
            </p:cNvPr>
            <p:cNvSpPr/>
            <p:nvPr/>
          </p:nvSpPr>
          <p:spPr>
            <a:xfrm>
              <a:off x="720000" y="1980000"/>
              <a:ext cx="2520000" cy="720000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dirty="0"/>
                <a:t>central-logic board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68A7385-A17B-467E-A4AE-7C25C781F046}"/>
                </a:ext>
              </a:extLst>
            </p:cNvPr>
            <p:cNvSpPr/>
            <p:nvPr/>
          </p:nvSpPr>
          <p:spPr>
            <a:xfrm>
              <a:off x="4680000" y="1980000"/>
              <a:ext cx="2520000" cy="720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dirty="0" err="1"/>
                <a:t>DataQueue</a:t>
              </a:r>
              <a:endParaRPr lang="en-GB" sz="2200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669A1B7-FA99-4449-821C-9FF81960179A}"/>
                </a:ext>
              </a:extLst>
            </p:cNvPr>
            <p:cNvSpPr/>
            <p:nvPr/>
          </p:nvSpPr>
          <p:spPr>
            <a:xfrm>
              <a:off x="8640000" y="1980000"/>
              <a:ext cx="2520000" cy="720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dirty="0" err="1"/>
                <a:t>JDataFilter</a:t>
              </a:r>
              <a:endParaRPr lang="en-GB" sz="22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24E9D1B-8508-4F34-AFAB-B65A43639EFF}"/>
                </a:ext>
              </a:extLst>
            </p:cNvPr>
            <p:cNvSpPr/>
            <p:nvPr/>
          </p:nvSpPr>
          <p:spPr>
            <a:xfrm>
              <a:off x="8640000" y="3780000"/>
              <a:ext cx="2520000" cy="720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dirty="0" err="1"/>
                <a:t>JDataWriter</a:t>
              </a:r>
              <a:endParaRPr lang="en-GB" sz="2200" dirty="0"/>
            </a:p>
          </p:txBody>
        </p:sp>
        <p:sp>
          <p:nvSpPr>
            <p:cNvPr id="10" name="Flowchart: Magnetic Disk 9">
              <a:extLst>
                <a:ext uri="{FF2B5EF4-FFF2-40B4-BE49-F238E27FC236}">
                  <a16:creationId xmlns:a16="http://schemas.microsoft.com/office/drawing/2014/main" id="{5ACBACE1-CDA0-441E-B609-BD7E4733A4BD}"/>
                </a:ext>
              </a:extLst>
            </p:cNvPr>
            <p:cNvSpPr/>
            <p:nvPr/>
          </p:nvSpPr>
          <p:spPr>
            <a:xfrm>
              <a:off x="9360000" y="5040000"/>
              <a:ext cx="1080000" cy="720000"/>
            </a:xfrm>
            <a:prstGeom prst="flowChartMagneticDisk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dirty="0"/>
                <a:t>ROOT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BC54855-AD9E-428D-B220-49B9BC892E14}"/>
                </a:ext>
              </a:extLst>
            </p:cNvPr>
            <p:cNvSpPr/>
            <p:nvPr/>
          </p:nvSpPr>
          <p:spPr>
            <a:xfrm>
              <a:off x="3960000" y="4104000"/>
              <a:ext cx="2520000" cy="720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dirty="0" err="1"/>
                <a:t>JLigier</a:t>
              </a:r>
              <a:endParaRPr lang="en-GB" sz="2200" dirty="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E9FCBD1-6952-4E6E-BD36-8E1F5D0BB269}"/>
                </a:ext>
              </a:extLst>
            </p:cNvPr>
            <p:cNvCxnSpPr>
              <a:cxnSpLocks/>
            </p:cNvCxnSpPr>
            <p:nvPr/>
          </p:nvCxnSpPr>
          <p:spPr>
            <a:xfrm>
              <a:off x="3420000" y="2340000"/>
              <a:ext cx="1080000" cy="0"/>
            </a:xfrm>
            <a:prstGeom prst="line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FE85D2B-5740-4CC0-B2A1-23924C931FEB}"/>
                </a:ext>
              </a:extLst>
            </p:cNvPr>
            <p:cNvSpPr/>
            <p:nvPr/>
          </p:nvSpPr>
          <p:spPr>
            <a:xfrm>
              <a:off x="3420000" y="1980000"/>
              <a:ext cx="1080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dirty="0"/>
                <a:t>UDP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F1D6767-461B-48B1-B447-524DA0FF2A91}"/>
                </a:ext>
              </a:extLst>
            </p:cNvPr>
            <p:cNvCxnSpPr>
              <a:cxnSpLocks/>
            </p:cNvCxnSpPr>
            <p:nvPr/>
          </p:nvCxnSpPr>
          <p:spPr>
            <a:xfrm>
              <a:off x="7380000" y="2340000"/>
              <a:ext cx="1080000" cy="0"/>
            </a:xfrm>
            <a:prstGeom prst="line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231BE89-F48F-4A2B-990D-E7E0C2B1EC48}"/>
                </a:ext>
              </a:extLst>
            </p:cNvPr>
            <p:cNvSpPr/>
            <p:nvPr/>
          </p:nvSpPr>
          <p:spPr>
            <a:xfrm>
              <a:off x="7344000" y="1980000"/>
              <a:ext cx="1080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dirty="0"/>
                <a:t>TCP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17E99D0-6EE9-4AEA-B7E3-2449704A1AB4}"/>
                </a:ext>
              </a:extLst>
            </p:cNvPr>
            <p:cNvSpPr/>
            <p:nvPr/>
          </p:nvSpPr>
          <p:spPr>
            <a:xfrm>
              <a:off x="9900000" y="3060000"/>
              <a:ext cx="1080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200" dirty="0"/>
                <a:t>TCP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A722C03-35CA-4D23-9D15-B505A08C751E}"/>
                </a:ext>
              </a:extLst>
            </p:cNvPr>
            <p:cNvCxnSpPr>
              <a:cxnSpLocks/>
            </p:cNvCxnSpPr>
            <p:nvPr/>
          </p:nvCxnSpPr>
          <p:spPr>
            <a:xfrm>
              <a:off x="9900000" y="2880000"/>
              <a:ext cx="0" cy="720000"/>
            </a:xfrm>
            <a:prstGeom prst="line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58E690F-13D1-4BAC-9046-2FF1BC7E8BFE}"/>
                </a:ext>
              </a:extLst>
            </p:cNvPr>
            <p:cNvCxnSpPr>
              <a:cxnSpLocks/>
            </p:cNvCxnSpPr>
            <p:nvPr/>
          </p:nvCxnSpPr>
          <p:spPr>
            <a:xfrm>
              <a:off x="9900000" y="4680000"/>
              <a:ext cx="0" cy="540000"/>
            </a:xfrm>
            <a:prstGeom prst="line">
              <a:avLst/>
            </a:prstGeom>
            <a:ln w="190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3C4E8D7A-D83F-4628-A504-D963E27E3139}"/>
                </a:ext>
              </a:extLst>
            </p:cNvPr>
            <p:cNvCxnSpPr/>
            <p:nvPr/>
          </p:nvCxnSpPr>
          <p:spPr>
            <a:xfrm flipV="1">
              <a:off x="5400000" y="2880000"/>
              <a:ext cx="180000" cy="1008000"/>
            </a:xfrm>
            <a:prstGeom prst="line">
              <a:avLst/>
            </a:prstGeom>
            <a:ln w="19050">
              <a:solidFill>
                <a:schemeClr val="bg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9FD8954-D7B3-4611-BC91-8E76223562B8}"/>
                </a:ext>
              </a:extLst>
            </p:cNvPr>
            <p:cNvCxnSpPr/>
            <p:nvPr/>
          </p:nvCxnSpPr>
          <p:spPr>
            <a:xfrm flipV="1">
              <a:off x="6372000" y="2736000"/>
              <a:ext cx="2232000" cy="1260000"/>
            </a:xfrm>
            <a:prstGeom prst="line">
              <a:avLst/>
            </a:prstGeom>
            <a:ln w="19050">
              <a:solidFill>
                <a:schemeClr val="bg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4B2B475D-8AE3-4DCE-8D70-1A58138FA3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60000" y="4140000"/>
              <a:ext cx="1800000" cy="252000"/>
            </a:xfrm>
            <a:prstGeom prst="line">
              <a:avLst/>
            </a:prstGeom>
            <a:ln w="19050">
              <a:solidFill>
                <a:schemeClr val="bg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A505DB9C-D7B1-41BF-9F91-18A3BA96292D}"/>
                </a:ext>
              </a:extLst>
            </p:cNvPr>
            <p:cNvSpPr/>
            <p:nvPr/>
          </p:nvSpPr>
          <p:spPr>
            <a:xfrm>
              <a:off x="1080000" y="5040000"/>
              <a:ext cx="2160000" cy="720000"/>
            </a:xfrm>
            <a:prstGeom prst="round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200" dirty="0"/>
                <a:t>Master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EEBA67D-D81C-4A56-B300-0943AF8B50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48000" y="4716000"/>
              <a:ext cx="540000" cy="288000"/>
            </a:xfrm>
            <a:prstGeom prst="line">
              <a:avLst/>
            </a:prstGeom>
            <a:ln w="19050">
              <a:solidFill>
                <a:schemeClr val="bg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05FD2A2-B3B0-4B8A-B2DF-E60BE2DB173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08000" y="2988000"/>
              <a:ext cx="252000" cy="1800000"/>
            </a:xfrm>
            <a:prstGeom prst="line">
              <a:avLst/>
            </a:prstGeom>
            <a:ln w="19050">
              <a:solidFill>
                <a:schemeClr val="bg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870F530-253F-446B-93F6-DACD60261F31}"/>
                </a:ext>
              </a:extLst>
            </p:cNvPr>
            <p:cNvSpPr/>
            <p:nvPr/>
          </p:nvSpPr>
          <p:spPr>
            <a:xfrm>
              <a:off x="2160000" y="3600000"/>
              <a:ext cx="1080000" cy="360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200" dirty="0"/>
                <a:t>UDP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8101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3F9E4-C263-4873-B114-6C724F794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Notifications (1/2)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18BDC-B0F8-4204-8F9D-BE4184A44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4124325" algn="ctr"/>
                <a:tab pos="4660900" algn="l"/>
              </a:tabLst>
            </a:pPr>
            <a:r>
              <a:rPr lang="en-GB" dirty="0" err="1">
                <a:solidFill>
                  <a:schemeClr val="bg1"/>
                </a:solidFill>
              </a:rPr>
              <a:t>JLigier</a:t>
            </a:r>
            <a:r>
              <a:rPr lang="en-GB" dirty="0">
                <a:solidFill>
                  <a:schemeClr val="bg1"/>
                </a:solidFill>
              </a:rPr>
              <a:t> subscription with	“any”	may result in loss of messages</a:t>
            </a:r>
          </a:p>
          <a:p>
            <a:pPr lvl="1">
              <a:tabLst>
                <a:tab pos="4124325" algn="ctr"/>
                <a:tab pos="4660900" algn="l"/>
              </a:tabLst>
            </a:pPr>
            <a:r>
              <a:rPr lang="en-GB" dirty="0">
                <a:solidFill>
                  <a:schemeClr val="bg1"/>
                </a:solidFill>
              </a:rPr>
              <a:t>client too slow to process all messages</a:t>
            </a:r>
          </a:p>
          <a:p>
            <a:pPr lvl="1">
              <a:tabLst>
                <a:tab pos="4124325" algn="ctr"/>
                <a:tab pos="4660900" algn="l"/>
              </a:tabLst>
            </a:pPr>
            <a:r>
              <a:rPr lang="en-GB" dirty="0" err="1">
                <a:solidFill>
                  <a:schemeClr val="bg1"/>
                </a:solidFill>
              </a:rPr>
              <a:t>JLigier</a:t>
            </a:r>
            <a:r>
              <a:rPr lang="en-GB" dirty="0">
                <a:solidFill>
                  <a:schemeClr val="bg1"/>
                </a:solidFill>
              </a:rPr>
              <a:t> will not report this as error</a:t>
            </a:r>
          </a:p>
          <a:p>
            <a:pPr>
              <a:tabLst>
                <a:tab pos="4124325" algn="ctr"/>
                <a:tab pos="4660900" algn="l"/>
              </a:tabLst>
            </a:pPr>
            <a:endParaRPr lang="en-GB" dirty="0">
              <a:solidFill>
                <a:schemeClr val="bg1"/>
              </a:solidFill>
            </a:endParaRPr>
          </a:p>
          <a:p>
            <a:pPr>
              <a:tabLst>
                <a:tab pos="4124325" algn="ctr"/>
                <a:tab pos="4660900" algn="l"/>
              </a:tabLst>
            </a:pPr>
            <a:r>
              <a:rPr lang="en-GB" dirty="0" err="1">
                <a:solidFill>
                  <a:schemeClr val="bg1"/>
                </a:solidFill>
              </a:rPr>
              <a:t>JLigier</a:t>
            </a:r>
            <a:r>
              <a:rPr lang="en-GB" dirty="0">
                <a:solidFill>
                  <a:schemeClr val="bg1"/>
                </a:solidFill>
              </a:rPr>
              <a:t> subscription with	“all”	may result in congestion</a:t>
            </a:r>
          </a:p>
          <a:p>
            <a:pPr lvl="1">
              <a:tabLst>
                <a:tab pos="4124325" algn="ctr"/>
                <a:tab pos="4660900" algn="l"/>
              </a:tabLst>
            </a:pPr>
            <a:r>
              <a:rPr lang="en-GB" dirty="0">
                <a:solidFill>
                  <a:schemeClr val="bg1"/>
                </a:solidFill>
              </a:rPr>
              <a:t>client too slow to process all messages</a:t>
            </a:r>
          </a:p>
          <a:p>
            <a:pPr lvl="1">
              <a:tabLst>
                <a:tab pos="4124325" algn="ctr"/>
                <a:tab pos="4660900" algn="l"/>
              </a:tabLst>
            </a:pPr>
            <a:r>
              <a:rPr lang="en-GB" dirty="0" err="1">
                <a:solidFill>
                  <a:schemeClr val="bg1"/>
                </a:solidFill>
              </a:rPr>
              <a:t>JLigier</a:t>
            </a:r>
            <a:r>
              <a:rPr lang="en-GB" dirty="0">
                <a:solidFill>
                  <a:schemeClr val="bg1"/>
                </a:solidFill>
              </a:rPr>
              <a:t> will report this as error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AE5F00-1A89-4A09-9440-1DE138846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498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E19DE-C04B-4A9A-897B-92E9327F4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Notifications (2/2)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7DDD4-87BA-4C8C-BADB-6B2BCC0EF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client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should not need to know state of other clients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nonetheless </a:t>
            </a:r>
            <a:r>
              <a:rPr lang="en-GB" dirty="0" err="1">
                <a:solidFill>
                  <a:schemeClr val="bg1"/>
                </a:solidFill>
              </a:rPr>
              <a:t>JDataWriter</a:t>
            </a:r>
            <a:r>
              <a:rPr lang="en-GB" dirty="0">
                <a:solidFill>
                  <a:schemeClr val="bg1"/>
                </a:solidFill>
              </a:rPr>
              <a:t> needs handling of cases in which </a:t>
            </a:r>
            <a:r>
              <a:rPr lang="en-GB" dirty="0" err="1">
                <a:solidFill>
                  <a:schemeClr val="bg1"/>
                </a:solidFill>
              </a:rPr>
              <a:t>JDataFilter</a:t>
            </a:r>
            <a:r>
              <a:rPr lang="en-GB" dirty="0">
                <a:solidFill>
                  <a:schemeClr val="bg1"/>
                </a:solidFill>
              </a:rPr>
              <a:t> is in different run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master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polling of state is unreliable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state of client is given in reply message following request for a state transition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use of </a:t>
            </a:r>
            <a:r>
              <a:rPr lang="en-GB" i="1" dirty="0" err="1">
                <a:solidFill>
                  <a:schemeClr val="bg1"/>
                </a:solidFill>
              </a:rPr>
              <a:t>ev_check</a:t>
            </a:r>
            <a:r>
              <a:rPr lang="en-GB" i="1" dirty="0">
                <a:solidFill>
                  <a:schemeClr val="bg1"/>
                </a:solidFill>
              </a:rPr>
              <a:t> </a:t>
            </a:r>
            <a:r>
              <a:rPr lang="en-GB" dirty="0">
                <a:solidFill>
                  <a:schemeClr val="bg1"/>
                </a:solidFill>
              </a:rPr>
              <a:t>should be limited to exceptional cases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e.g. restart of master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C54AAA-21E3-4C23-A384-80529E725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1716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774D-CE96-4C82-A81D-B90B96830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Introduction</a:t>
            </a:r>
            <a:r>
              <a:rPr lang="en-GB" dirty="0">
                <a:solidFill>
                  <a:schemeClr val="bg1"/>
                </a:solidFill>
              </a:rPr>
              <a:t> (1/3)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575DC-4692-4DCD-A45E-D68AB3A4D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There is one unique master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e.g. central GUI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There is a variety of clients</a:t>
            </a:r>
            <a:r>
              <a:rPr lang="en-GB" baseline="30000" dirty="0">
                <a:solidFill>
                  <a:schemeClr val="bg1"/>
                </a:solidFill>
                <a:sym typeface="Wingdings" panose="05000000000000000000" pitchFamily="2" charset="2"/>
              </a:rPr>
              <a:t>¶</a:t>
            </a:r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each client implements same state machine (next slide)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each client communicates with master via (central) server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each client reports messages to (central) logger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D2C2E-D03D-4432-B246-3CE531D37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3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6F17B5-CCB9-4036-B154-13425CD6E205}"/>
              </a:ext>
            </a:extLst>
          </p:cNvPr>
          <p:cNvSpPr txBox="1"/>
          <p:nvPr/>
        </p:nvSpPr>
        <p:spPr>
          <a:xfrm>
            <a:off x="293960" y="6427558"/>
            <a:ext cx="580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79388" algn="l"/>
              </a:tabLst>
            </a:pPr>
            <a:r>
              <a:rPr lang="en-GB" baseline="30000" dirty="0">
                <a:solidFill>
                  <a:schemeClr val="bg1"/>
                </a:solidFill>
                <a:sym typeface="Wingdings" panose="05000000000000000000" pitchFamily="2" charset="2"/>
              </a:rPr>
              <a:t>¶</a:t>
            </a:r>
            <a:r>
              <a:rPr lang="en-GB" dirty="0">
                <a:solidFill>
                  <a:schemeClr val="bg1"/>
                </a:solidFill>
              </a:rPr>
              <a:t>	This refers to shore station part of DAQ system.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C21E527-28C8-4F94-889A-6F5BB6301355}"/>
              </a:ext>
            </a:extLst>
          </p:cNvPr>
          <p:cNvCxnSpPr/>
          <p:nvPr/>
        </p:nvCxnSpPr>
        <p:spPr>
          <a:xfrm>
            <a:off x="336000" y="6438068"/>
            <a:ext cx="36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079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7476716" y="3342152"/>
            <a:ext cx="1440160" cy="576064"/>
          </a:xfrm>
          <a:prstGeom prst="ellipse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Paused</a:t>
            </a:r>
          </a:p>
        </p:txBody>
      </p:sp>
      <p:sp>
        <p:nvSpPr>
          <p:cNvPr id="4" name="Oval 3"/>
          <p:cNvSpPr/>
          <p:nvPr/>
        </p:nvSpPr>
        <p:spPr>
          <a:xfrm>
            <a:off x="9132900" y="3342152"/>
            <a:ext cx="1440160" cy="576064"/>
          </a:xfrm>
          <a:prstGeom prst="ellipse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Running</a:t>
            </a:r>
          </a:p>
        </p:txBody>
      </p:sp>
      <p:sp>
        <p:nvSpPr>
          <p:cNvPr id="5" name="Oval 4"/>
          <p:cNvSpPr/>
          <p:nvPr/>
        </p:nvSpPr>
        <p:spPr>
          <a:xfrm>
            <a:off x="5820532" y="3342152"/>
            <a:ext cx="1440160" cy="576064"/>
          </a:xfrm>
          <a:prstGeom prst="ellipse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Ready</a:t>
            </a:r>
          </a:p>
        </p:txBody>
      </p:sp>
      <p:sp>
        <p:nvSpPr>
          <p:cNvPr id="6" name="Oval 5"/>
          <p:cNvSpPr/>
          <p:nvPr/>
        </p:nvSpPr>
        <p:spPr>
          <a:xfrm>
            <a:off x="2364148" y="3342152"/>
            <a:ext cx="1440160" cy="576064"/>
          </a:xfrm>
          <a:prstGeom prst="ellipse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Idle</a:t>
            </a:r>
          </a:p>
        </p:txBody>
      </p:sp>
      <p:sp>
        <p:nvSpPr>
          <p:cNvPr id="7" name="Oval 6"/>
          <p:cNvSpPr/>
          <p:nvPr/>
        </p:nvSpPr>
        <p:spPr>
          <a:xfrm>
            <a:off x="4092340" y="3342152"/>
            <a:ext cx="1440160" cy="576064"/>
          </a:xfrm>
          <a:prstGeom prst="ellipse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Standby</a:t>
            </a:r>
          </a:p>
        </p:txBody>
      </p:sp>
      <p:sp>
        <p:nvSpPr>
          <p:cNvPr id="8" name="Arc 7"/>
          <p:cNvSpPr/>
          <p:nvPr/>
        </p:nvSpPr>
        <p:spPr>
          <a:xfrm>
            <a:off x="8268804" y="3270144"/>
            <a:ext cx="1440000" cy="914400"/>
          </a:xfrm>
          <a:prstGeom prst="arc">
            <a:avLst>
              <a:gd name="adj1" fmla="val 1536401"/>
              <a:gd name="adj2" fmla="val 9232343"/>
            </a:avLst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66877" y="4197200"/>
            <a:ext cx="106804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i="1" dirty="0" err="1">
                <a:solidFill>
                  <a:schemeClr val="bg1"/>
                </a:solidFill>
              </a:rPr>
              <a:t>ev_pause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10" name="Arc 9"/>
          <p:cNvSpPr/>
          <p:nvPr/>
        </p:nvSpPr>
        <p:spPr>
          <a:xfrm flipV="1">
            <a:off x="8268804" y="3054216"/>
            <a:ext cx="1440000" cy="864000"/>
          </a:xfrm>
          <a:prstGeom prst="arc">
            <a:avLst>
              <a:gd name="adj1" fmla="val 1536401"/>
              <a:gd name="adj2" fmla="val 9232343"/>
            </a:avLst>
          </a:prstGeom>
          <a:ln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41524" y="2685200"/>
            <a:ext cx="131875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i="1" dirty="0" err="1">
                <a:solidFill>
                  <a:schemeClr val="bg1"/>
                </a:solidFill>
              </a:rPr>
              <a:t>ev_continue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12" name="Arc 11"/>
          <p:cNvSpPr/>
          <p:nvPr/>
        </p:nvSpPr>
        <p:spPr>
          <a:xfrm>
            <a:off x="3228244" y="3270144"/>
            <a:ext cx="1440000" cy="914400"/>
          </a:xfrm>
          <a:prstGeom prst="arc">
            <a:avLst>
              <a:gd name="adj1" fmla="val 1536401"/>
              <a:gd name="adj2" fmla="val 9232343"/>
            </a:avLst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56821" y="4197200"/>
            <a:ext cx="97706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i="1" dirty="0" err="1">
                <a:solidFill>
                  <a:schemeClr val="bg1"/>
                </a:solidFill>
              </a:rPr>
              <a:t>ev_reset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14" name="Arc 13"/>
          <p:cNvSpPr/>
          <p:nvPr/>
        </p:nvSpPr>
        <p:spPr>
          <a:xfrm flipV="1">
            <a:off x="3228244" y="3054216"/>
            <a:ext cx="1440000" cy="864000"/>
          </a:xfrm>
          <a:prstGeom prst="arc">
            <a:avLst>
              <a:gd name="adj1" fmla="val 1536401"/>
              <a:gd name="adj2" fmla="val 9232343"/>
            </a:avLst>
          </a:prstGeom>
          <a:ln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23778" y="2685200"/>
            <a:ext cx="813172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i="1" dirty="0" err="1">
                <a:solidFill>
                  <a:schemeClr val="bg1"/>
                </a:solidFill>
              </a:rPr>
              <a:t>ev_init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16" name="Arc 15"/>
          <p:cNvSpPr/>
          <p:nvPr/>
        </p:nvSpPr>
        <p:spPr>
          <a:xfrm>
            <a:off x="5028604" y="3270144"/>
            <a:ext cx="1440000" cy="914400"/>
          </a:xfrm>
          <a:prstGeom prst="arc">
            <a:avLst>
              <a:gd name="adj1" fmla="val 1536401"/>
              <a:gd name="adj2" fmla="val 9232343"/>
            </a:avLst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91274" y="4197200"/>
            <a:ext cx="87889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i="1" dirty="0" err="1">
                <a:solidFill>
                  <a:schemeClr val="bg1"/>
                </a:solidFill>
              </a:rPr>
              <a:t>ev_quit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18" name="Arc 17"/>
          <p:cNvSpPr/>
          <p:nvPr/>
        </p:nvSpPr>
        <p:spPr>
          <a:xfrm flipV="1">
            <a:off x="5028604" y="3054216"/>
            <a:ext cx="1440000" cy="864000"/>
          </a:xfrm>
          <a:prstGeom prst="arc">
            <a:avLst>
              <a:gd name="adj1" fmla="val 1536401"/>
              <a:gd name="adj2" fmla="val 9232343"/>
            </a:avLst>
          </a:prstGeom>
          <a:ln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64135" y="2685200"/>
            <a:ext cx="139313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i="1" dirty="0" err="1">
                <a:solidFill>
                  <a:schemeClr val="bg1"/>
                </a:solidFill>
              </a:rPr>
              <a:t>ev_configure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6813378" y="2550136"/>
            <a:ext cx="2952000" cy="648000"/>
          </a:xfrm>
          <a:custGeom>
            <a:avLst/>
            <a:gdLst>
              <a:gd name="connsiteX0" fmla="*/ 0 w 3252865"/>
              <a:gd name="connsiteY0" fmla="*/ 647075 h 662066"/>
              <a:gd name="connsiteX1" fmla="*/ 2488367 w 3252865"/>
              <a:gd name="connsiteY1" fmla="*/ 2498 h 662066"/>
              <a:gd name="connsiteX2" fmla="*/ 3252865 w 3252865"/>
              <a:gd name="connsiteY2" fmla="*/ 662066 h 662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2865" h="662066">
                <a:moveTo>
                  <a:pt x="0" y="647075"/>
                </a:moveTo>
                <a:cubicBezTo>
                  <a:pt x="973111" y="323537"/>
                  <a:pt x="1946223" y="0"/>
                  <a:pt x="2488367" y="2498"/>
                </a:cubicBezTo>
                <a:cubicBezTo>
                  <a:pt x="3030511" y="4996"/>
                  <a:pt x="3141688" y="333531"/>
                  <a:pt x="3252865" y="662066"/>
                </a:cubicBezTo>
              </a:path>
            </a:pathLst>
          </a:cu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77211" y="2262032"/>
            <a:ext cx="94692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GB" i="1" dirty="0" err="1">
                <a:solidFill>
                  <a:schemeClr val="bg1"/>
                </a:solidFill>
              </a:rPr>
              <a:t>ev_start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22" name="Freeform 21"/>
          <p:cNvSpPr/>
          <p:nvPr/>
        </p:nvSpPr>
        <p:spPr>
          <a:xfrm rot="10800000">
            <a:off x="4956437" y="4004290"/>
            <a:ext cx="2952000" cy="648000"/>
          </a:xfrm>
          <a:custGeom>
            <a:avLst/>
            <a:gdLst>
              <a:gd name="connsiteX0" fmla="*/ 0 w 3252865"/>
              <a:gd name="connsiteY0" fmla="*/ 647075 h 662066"/>
              <a:gd name="connsiteX1" fmla="*/ 2488367 w 3252865"/>
              <a:gd name="connsiteY1" fmla="*/ 2498 h 662066"/>
              <a:gd name="connsiteX2" fmla="*/ 3252865 w 3252865"/>
              <a:gd name="connsiteY2" fmla="*/ 662066 h 662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52865" h="662066">
                <a:moveTo>
                  <a:pt x="0" y="647075"/>
                </a:moveTo>
                <a:cubicBezTo>
                  <a:pt x="973111" y="323537"/>
                  <a:pt x="1946223" y="0"/>
                  <a:pt x="2488367" y="2498"/>
                </a:cubicBezTo>
                <a:cubicBezTo>
                  <a:pt x="3030511" y="4996"/>
                  <a:pt x="3141688" y="333531"/>
                  <a:pt x="3252865" y="662066"/>
                </a:cubicBezTo>
              </a:path>
            </a:pathLst>
          </a:cu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48851" y="4566288"/>
            <a:ext cx="91037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i="1" dirty="0" err="1">
                <a:solidFill>
                  <a:schemeClr val="bg1"/>
                </a:solidFill>
              </a:rPr>
              <a:t>ev_stop</a:t>
            </a:r>
            <a:endParaRPr lang="en-GB" i="1" dirty="0">
              <a:solidFill>
                <a:schemeClr val="bg1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V="1">
            <a:off x="2148124" y="3918216"/>
            <a:ext cx="252000" cy="252000"/>
          </a:xfrm>
          <a:prstGeom prst="line">
            <a:avLst/>
          </a:prstGeom>
          <a:ln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785142" y="4196956"/>
            <a:ext cx="421910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</a:rPr>
              <a:t>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39466" y="2679090"/>
            <a:ext cx="77207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GB" i="1" dirty="0" err="1">
                <a:solidFill>
                  <a:schemeClr val="bg1"/>
                </a:solidFill>
              </a:rPr>
              <a:t>ev_off</a:t>
            </a:r>
            <a:endParaRPr lang="en-GB" i="1" dirty="0">
              <a:solidFill>
                <a:schemeClr val="bg1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H="1" flipV="1">
            <a:off x="2106096" y="3054120"/>
            <a:ext cx="252000" cy="252000"/>
          </a:xfrm>
          <a:prstGeom prst="line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5306710" y="5590305"/>
            <a:ext cx="1440160" cy="576064"/>
          </a:xfrm>
          <a:prstGeom prst="ellipse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Error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772815" y="5278894"/>
            <a:ext cx="120456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GB" i="1" dirty="0" err="1">
                <a:solidFill>
                  <a:schemeClr val="bg1"/>
                </a:solidFill>
              </a:rPr>
              <a:t>ev_recover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55952" y="5278892"/>
            <a:ext cx="97667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GB" i="1" dirty="0" err="1">
                <a:solidFill>
                  <a:schemeClr val="bg1"/>
                </a:solidFill>
              </a:rPr>
              <a:t>ev_error</a:t>
            </a:r>
            <a:endParaRPr lang="en-GB" i="1" dirty="0">
              <a:solidFill>
                <a:schemeClr val="bg1"/>
              </a:solidFill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 flipV="1">
            <a:off x="5080322" y="6135496"/>
            <a:ext cx="252000" cy="252000"/>
          </a:xfrm>
          <a:prstGeom prst="line">
            <a:avLst/>
          </a:prstGeom>
          <a:ln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375681" y="6341664"/>
            <a:ext cx="77207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r"/>
            <a:r>
              <a:rPr lang="en-GB" i="1" dirty="0" err="1">
                <a:solidFill>
                  <a:schemeClr val="bg1"/>
                </a:solidFill>
              </a:rPr>
              <a:t>ev_off</a:t>
            </a:r>
            <a:endParaRPr lang="en-GB" i="1" dirty="0">
              <a:solidFill>
                <a:schemeClr val="bg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856630" y="2094100"/>
            <a:ext cx="10440000" cy="2880000"/>
          </a:xfrm>
          <a:prstGeom prst="roundRect">
            <a:avLst>
              <a:gd name="adj" fmla="val 5401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1"/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Operational</a:t>
            </a:r>
          </a:p>
        </p:txBody>
      </p:sp>
      <p:sp>
        <p:nvSpPr>
          <p:cNvPr id="38" name="Arc 37"/>
          <p:cNvSpPr/>
          <p:nvPr/>
        </p:nvSpPr>
        <p:spPr>
          <a:xfrm rot="5400000" flipV="1">
            <a:off x="5770371" y="4667680"/>
            <a:ext cx="1440000" cy="864000"/>
          </a:xfrm>
          <a:prstGeom prst="arc">
            <a:avLst>
              <a:gd name="adj1" fmla="val 1536401"/>
              <a:gd name="adj2" fmla="val 5401641"/>
            </a:avLst>
          </a:prstGeom>
          <a:ln>
            <a:solidFill>
              <a:schemeClr val="bg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45" name="Arc 44"/>
          <p:cNvSpPr/>
          <p:nvPr/>
        </p:nvSpPr>
        <p:spPr>
          <a:xfrm rot="5400000">
            <a:off x="4738298" y="4677199"/>
            <a:ext cx="1440000" cy="864000"/>
          </a:xfrm>
          <a:prstGeom prst="arc">
            <a:avLst>
              <a:gd name="adj1" fmla="val 1536401"/>
              <a:gd name="adj2" fmla="val 5401641"/>
            </a:avLst>
          </a:prstGeom>
          <a:ln>
            <a:solidFill>
              <a:schemeClr val="bg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96630" y="1554100"/>
            <a:ext cx="11160000" cy="5220000"/>
          </a:xfrm>
          <a:prstGeom prst="roundRect">
            <a:avLst>
              <a:gd name="adj" fmla="val 5401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 anchorCtr="1"/>
          <a:lstStyle/>
          <a:p>
            <a:pPr algn="ctr"/>
            <a:r>
              <a:rPr lang="en-GB" b="1" dirty="0" err="1">
                <a:solidFill>
                  <a:schemeClr val="bg1"/>
                </a:solidFill>
              </a:rPr>
              <a:t>RunControl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B7EA02-7190-4ED8-BD26-F8B18C95B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Introduction </a:t>
            </a:r>
            <a:r>
              <a:rPr lang="en-GB" dirty="0">
                <a:solidFill>
                  <a:schemeClr val="bg1"/>
                </a:solidFill>
              </a:rPr>
              <a:t>(2/3)</a:t>
            </a:r>
          </a:p>
        </p:txBody>
      </p:sp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0F3A0FA8-3366-44B9-BC77-150385E52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484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07B6E-8C28-4B4F-89B7-40B65F427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Introduction </a:t>
            </a:r>
            <a:r>
              <a:rPr lang="en-GB" dirty="0">
                <a:solidFill>
                  <a:schemeClr val="bg1"/>
                </a:solidFill>
              </a:rPr>
              <a:t>(3/3)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64E7F4-BA1E-466A-A803-546FE32FD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B" dirty="0">
                <a:solidFill>
                  <a:schemeClr val="bg1"/>
                </a:solidFill>
              </a:rPr>
              <a:t>Protocol for handshaking of state transitions is based on combination of 1) state machine logic, 2) tagged messages and 3) process name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arenR"/>
            </a:pPr>
            <a:r>
              <a:rPr lang="en-GB" dirty="0">
                <a:solidFill>
                  <a:schemeClr val="bg1"/>
                </a:solidFill>
              </a:rPr>
              <a:t>event names are unique by construction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arenR"/>
            </a:pPr>
            <a:r>
              <a:rPr lang="en-GB" dirty="0">
                <a:solidFill>
                  <a:schemeClr val="bg1"/>
                </a:solidFill>
              </a:rPr>
              <a:t>tagged messages are unambiguous by implementation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arenR"/>
            </a:pPr>
            <a:r>
              <a:rPr lang="en-GB" dirty="0">
                <a:solidFill>
                  <a:schemeClr val="bg1"/>
                </a:solidFill>
              </a:rPr>
              <a:t>process names are unique by implementation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A6BC53-81D8-42E2-BA06-E94CA7E33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478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C5624-0732-4238-BAFB-A9FACE8BC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>
                <a:solidFill>
                  <a:schemeClr val="bg1"/>
                </a:solidFill>
              </a:rPr>
              <a:t>JLigier</a:t>
            </a:r>
            <a:r>
              <a:rPr lang="en-GB" dirty="0">
                <a:solidFill>
                  <a:schemeClr val="bg1"/>
                </a:solidFill>
              </a:rPr>
              <a:t>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6E357-8B0A-4B00-9F51-1F04775B3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JLigier</a:t>
            </a:r>
            <a:r>
              <a:rPr lang="en-GB" dirty="0">
                <a:solidFill>
                  <a:schemeClr val="bg1"/>
                </a:solidFill>
              </a:rPr>
              <a:t> is server for inter-process communications 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protocol based on “tagged” messages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messages can contain any data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subscription mechanisms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“any”	receive as much data as possible with given tag</a:t>
            </a:r>
          </a:p>
          <a:p>
            <a:pPr lvl="2"/>
            <a:r>
              <a:rPr lang="en-GB" dirty="0">
                <a:solidFill>
                  <a:schemeClr val="bg1"/>
                </a:solidFill>
              </a:rPr>
              <a:t>“all”	receive all data with given tag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registration of nick name of process</a:t>
            </a:r>
          </a:p>
          <a:p>
            <a:pPr lvl="2"/>
            <a:r>
              <a:rPr lang="en-GB" dirty="0" err="1">
                <a:solidFill>
                  <a:schemeClr val="bg1"/>
                </a:solidFill>
              </a:rPr>
              <a:t>JControlHost</a:t>
            </a:r>
            <a:r>
              <a:rPr lang="en-GB" dirty="0">
                <a:solidFill>
                  <a:schemeClr val="bg1"/>
                </a:solidFill>
              </a:rPr>
              <a:t>::</a:t>
            </a:r>
            <a:r>
              <a:rPr lang="en-GB" dirty="0" err="1">
                <a:solidFill>
                  <a:schemeClr val="bg1"/>
                </a:solidFill>
              </a:rPr>
              <a:t>MyId</a:t>
            </a:r>
            <a:r>
              <a:rPr lang="en-GB" dirty="0">
                <a:solidFill>
                  <a:schemeClr val="bg1"/>
                </a:solidFill>
              </a:rPr>
              <a:t>(&lt;nick name&gt;);</a:t>
            </a:r>
          </a:p>
          <a:p>
            <a:pPr marL="1252538" lvl="2" indent="-338138">
              <a:buFont typeface="Calibri" panose="020F0502020204030204" pitchFamily="34" charset="0"/>
              <a:buChar char="→"/>
            </a:pPr>
            <a:r>
              <a:rPr lang="en-GB" dirty="0" err="1">
                <a:solidFill>
                  <a:schemeClr val="bg1"/>
                </a:solidFill>
              </a:rPr>
              <a:t>JLigier</a:t>
            </a:r>
            <a:r>
              <a:rPr lang="en-GB" dirty="0">
                <a:solidFill>
                  <a:schemeClr val="bg1"/>
                </a:solidFill>
              </a:rPr>
              <a:t> broadcasts message “&lt;nick name&gt;” with tag “Born”</a:t>
            </a:r>
          </a:p>
          <a:p>
            <a:pPr marL="1252538" lvl="2" indent="-338138">
              <a:buFont typeface="Calibri" panose="020F0502020204030204" pitchFamily="34" charset="0"/>
              <a:buChar char="→"/>
            </a:pPr>
            <a:r>
              <a:rPr lang="en-GB" dirty="0" err="1">
                <a:solidFill>
                  <a:schemeClr val="bg1"/>
                </a:solidFill>
              </a:rPr>
              <a:t>JLigier</a:t>
            </a:r>
            <a:r>
              <a:rPr lang="en-GB" dirty="0">
                <a:solidFill>
                  <a:schemeClr val="bg1"/>
                </a:solidFill>
              </a:rPr>
              <a:t> broadcasts message “&lt;nick name&gt;” with tag “Died”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when process disconnects from </a:t>
            </a:r>
            <a:r>
              <a:rPr lang="en-GB" dirty="0" err="1">
                <a:solidFill>
                  <a:schemeClr val="bg1"/>
                </a:solidFill>
              </a:rPr>
              <a:t>JLigier</a:t>
            </a:r>
            <a:r>
              <a:rPr lang="en-GB" dirty="0">
                <a:solidFill>
                  <a:schemeClr val="bg1"/>
                </a:solidFill>
              </a:rPr>
              <a:t> (e.g. terminates)</a:t>
            </a:r>
          </a:p>
          <a:p>
            <a:pPr marL="914400" lvl="2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lvl="1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717B6D-031A-4569-A1A7-8856F7F24D07}"/>
              </a:ext>
            </a:extLst>
          </p:cNvPr>
          <p:cNvSpPr/>
          <p:nvPr/>
        </p:nvSpPr>
        <p:spPr>
          <a:xfrm>
            <a:off x="8256000" y="2349000"/>
            <a:ext cx="3600000" cy="180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00"/>
              </a:lnSpc>
              <a:tabLst>
                <a:tab pos="268288" algn="l"/>
                <a:tab pos="536575" algn="l"/>
              </a:tabLst>
            </a:pPr>
            <a:r>
              <a:rPr lang="en-GB" sz="2000" dirty="0"/>
              <a:t>struct </a:t>
            </a:r>
            <a:r>
              <a:rPr lang="en-GB" sz="2000" dirty="0" err="1"/>
              <a:t>JPrefix</a:t>
            </a:r>
            <a:endParaRPr lang="en-GB" sz="2000" dirty="0"/>
          </a:p>
          <a:p>
            <a:pPr>
              <a:lnSpc>
                <a:spcPts val="2200"/>
              </a:lnSpc>
              <a:tabLst>
                <a:tab pos="268288" algn="l"/>
                <a:tab pos="536575" algn="l"/>
              </a:tabLst>
            </a:pPr>
            <a:r>
              <a:rPr lang="en-GB" sz="2000" dirty="0"/>
              <a:t>{</a:t>
            </a:r>
          </a:p>
          <a:p>
            <a:pPr>
              <a:lnSpc>
                <a:spcPts val="2200"/>
              </a:lnSpc>
              <a:tabLst>
                <a:tab pos="268288" algn="l"/>
                <a:tab pos="536575" algn="l"/>
                <a:tab pos="1703388" algn="l"/>
              </a:tabLst>
            </a:pPr>
            <a:r>
              <a:rPr lang="en-GB" sz="2000" dirty="0"/>
              <a:t>	char	tag[TAGSIZE</a:t>
            </a:r>
            <a:r>
              <a:rPr lang="en-GB" sz="2000" baseline="30000" dirty="0">
                <a:solidFill>
                  <a:schemeClr val="bg1"/>
                </a:solidFill>
                <a:sym typeface="Wingdings" panose="05000000000000000000" pitchFamily="2" charset="2"/>
              </a:rPr>
              <a:t> ¶</a:t>
            </a:r>
            <a:r>
              <a:rPr lang="en-GB" sz="2000" dirty="0"/>
              <a:t>];</a:t>
            </a:r>
          </a:p>
          <a:p>
            <a:pPr>
              <a:lnSpc>
                <a:spcPts val="2200"/>
              </a:lnSpc>
              <a:tabLst>
                <a:tab pos="268288" algn="l"/>
                <a:tab pos="536575" algn="l"/>
                <a:tab pos="1703388" algn="l"/>
              </a:tabLst>
            </a:pPr>
            <a:r>
              <a:rPr lang="en-GB" sz="2000" dirty="0"/>
              <a:t>	long </a:t>
            </a:r>
            <a:r>
              <a:rPr lang="en-GB" sz="2000" dirty="0" err="1"/>
              <a:t>long</a:t>
            </a:r>
            <a:r>
              <a:rPr lang="en-GB" sz="2000" dirty="0"/>
              <a:t> int	size;</a:t>
            </a:r>
          </a:p>
          <a:p>
            <a:pPr>
              <a:lnSpc>
                <a:spcPts val="2200"/>
              </a:lnSpc>
              <a:tabLst>
                <a:tab pos="268288" algn="l"/>
                <a:tab pos="536575" algn="l"/>
              </a:tabLst>
            </a:pPr>
            <a:r>
              <a:rPr lang="en-GB" sz="2000" dirty="0"/>
              <a:t>}</a:t>
            </a:r>
          </a:p>
          <a:p>
            <a:pPr algn="ctr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2ABF57-68D5-4701-BC1C-50171B671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6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5A122F-F3F8-4689-8A54-B7E88B885891}"/>
              </a:ext>
            </a:extLst>
          </p:cNvPr>
          <p:cNvSpPr txBox="1"/>
          <p:nvPr/>
        </p:nvSpPr>
        <p:spPr>
          <a:xfrm>
            <a:off x="293960" y="6427558"/>
            <a:ext cx="2562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79388" algn="l"/>
              </a:tabLst>
            </a:pPr>
            <a:r>
              <a:rPr lang="en-GB" baseline="30000" dirty="0">
                <a:solidFill>
                  <a:schemeClr val="bg1"/>
                </a:solidFill>
                <a:sym typeface="Wingdings" panose="05000000000000000000" pitchFamily="2" charset="2"/>
              </a:rPr>
              <a:t>¶</a:t>
            </a:r>
            <a:r>
              <a:rPr lang="en-GB" dirty="0">
                <a:solidFill>
                  <a:schemeClr val="bg1"/>
                </a:solidFill>
              </a:rPr>
              <a:t>	TAGSIZE = 8;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ED7E3A-4532-4D0B-B9CF-1B76F9B348FC}"/>
              </a:ext>
            </a:extLst>
          </p:cNvPr>
          <p:cNvCxnSpPr/>
          <p:nvPr/>
        </p:nvCxnSpPr>
        <p:spPr>
          <a:xfrm>
            <a:off x="336000" y="6438068"/>
            <a:ext cx="360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4703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41818-6725-4CFA-A16B-D7329ECF0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>
                <a:solidFill>
                  <a:schemeClr val="bg1"/>
                </a:solidFill>
              </a:rPr>
              <a:t>JLigier</a:t>
            </a:r>
            <a:r>
              <a:rPr lang="en-GB" dirty="0">
                <a:solidFill>
                  <a:schemeClr val="bg1"/>
                </a:solidFill>
              </a:rPr>
              <a:t> (2/2)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C2C10-0DD9-4272-89A0-5EBE93EA1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tabLst>
                <a:tab pos="3319463" algn="ctr"/>
                <a:tab pos="3767138" algn="l"/>
              </a:tabLst>
            </a:pPr>
            <a:r>
              <a:rPr lang="en-GB" dirty="0">
                <a:solidFill>
                  <a:schemeClr val="bg1"/>
                </a:solidFill>
              </a:rPr>
              <a:t>point-to-point connections based on TCP/IP</a:t>
            </a:r>
          </a:p>
          <a:p>
            <a:pPr lvl="1">
              <a:tabLst>
                <a:tab pos="3319463" algn="ctr"/>
                <a:tab pos="3767138" algn="l"/>
              </a:tabLst>
            </a:pPr>
            <a:r>
              <a:rPr lang="en-GB" dirty="0">
                <a:solidFill>
                  <a:schemeClr val="bg1"/>
                </a:solidFill>
              </a:rPr>
              <a:t>no message will be lost</a:t>
            </a:r>
          </a:p>
          <a:p>
            <a:pPr lvl="2">
              <a:tabLst>
                <a:tab pos="3319463" algn="ctr"/>
                <a:tab pos="3767138" algn="l"/>
              </a:tabLst>
            </a:pPr>
            <a:r>
              <a:rPr lang="en-GB" dirty="0">
                <a:solidFill>
                  <a:schemeClr val="bg1"/>
                </a:solidFill>
              </a:rPr>
              <a:t>but not specified when message will arrive</a:t>
            </a:r>
          </a:p>
          <a:p>
            <a:pPr>
              <a:tabLst>
                <a:tab pos="3319463" algn="ctr"/>
                <a:tab pos="3767138" algn="l"/>
              </a:tabLst>
            </a:pPr>
            <a:r>
              <a:rPr lang="en-GB" dirty="0">
                <a:solidFill>
                  <a:schemeClr val="bg1"/>
                </a:solidFill>
              </a:rPr>
              <a:t>order of messages maintained</a:t>
            </a:r>
          </a:p>
          <a:p>
            <a:pPr lvl="1">
              <a:tabLst>
                <a:tab pos="3319463" algn="ctr"/>
                <a:tab pos="3767138" algn="l"/>
              </a:tabLst>
            </a:pPr>
            <a:r>
              <a:rPr lang="en-GB" dirty="0">
                <a:solidFill>
                  <a:schemeClr val="bg1"/>
                </a:solidFill>
              </a:rPr>
              <a:t>internal buffers work as FIFOs</a:t>
            </a:r>
          </a:p>
          <a:p>
            <a:pPr>
              <a:tabLst>
                <a:tab pos="3319463" algn="ctr"/>
                <a:tab pos="3767138" algn="l"/>
              </a:tabLst>
            </a:pPr>
            <a:r>
              <a:rPr lang="en-GB" dirty="0">
                <a:solidFill>
                  <a:schemeClr val="bg1"/>
                </a:solidFill>
              </a:rPr>
              <a:t>any error is printed to terminal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49F40E-A049-4556-A22A-A5814F4A1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6796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A377A8-D6B9-4DC4-9326-A4FB5254B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Implementation (1/5)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033A5A-6271-4982-8DAC-FEC276A091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Every event has a corresponding action method</a:t>
            </a:r>
          </a:p>
          <a:p>
            <a:pPr lvl="1">
              <a:tabLst>
                <a:tab pos="1878013" algn="ctr"/>
                <a:tab pos="2246313" algn="l"/>
              </a:tabLst>
            </a:pPr>
            <a:r>
              <a:rPr lang="en-GB" dirty="0" err="1">
                <a:solidFill>
                  <a:schemeClr val="bg1"/>
                </a:solidFill>
              </a:rPr>
              <a:t>ev_XXX</a:t>
            </a:r>
            <a:r>
              <a:rPr lang="en-GB" dirty="0">
                <a:solidFill>
                  <a:schemeClr val="bg1"/>
                </a:solidFill>
              </a:rPr>
              <a:t>	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	</a:t>
            </a:r>
            <a:r>
              <a:rPr lang="en-GB" dirty="0" err="1">
                <a:solidFill>
                  <a:schemeClr val="bg1"/>
                </a:solidFill>
                <a:sym typeface="Wingdings" panose="05000000000000000000" pitchFamily="2" charset="2"/>
              </a:rPr>
              <a:t>actionXXX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(int length, </a:t>
            </a:r>
            <a:r>
              <a:rPr lang="en-GB" dirty="0" err="1">
                <a:solidFill>
                  <a:schemeClr val="bg1"/>
                </a:solidFill>
                <a:sym typeface="Wingdings" panose="05000000000000000000" pitchFamily="2" charset="2"/>
              </a:rPr>
              <a:t>const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 char* buffer)</a:t>
            </a:r>
          </a:p>
          <a:p>
            <a:pPr lvl="2">
              <a:tabLst>
                <a:tab pos="1978025" algn="ctr"/>
                <a:tab pos="2157413" algn="l"/>
              </a:tabLst>
            </a:pP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length	=	number of bytes in buffer</a:t>
            </a:r>
          </a:p>
          <a:p>
            <a:pPr lvl="2">
              <a:tabLst>
                <a:tab pos="1978025" algn="ctr"/>
                <a:tab pos="2157413" algn="l"/>
              </a:tabLst>
            </a:pP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buffer	=	input data to action</a:t>
            </a:r>
          </a:p>
          <a:p>
            <a:pPr lvl="1">
              <a:tabLst>
                <a:tab pos="1878013" algn="ctr"/>
                <a:tab pos="2246313" algn="l"/>
              </a:tabLst>
            </a:pP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enter		</a:t>
            </a:r>
            <a:r>
              <a:rPr lang="en-GB" dirty="0" err="1">
                <a:solidFill>
                  <a:schemeClr val="bg1"/>
                </a:solidFill>
                <a:sym typeface="Wingdings" panose="05000000000000000000" pitchFamily="2" charset="2"/>
              </a:rPr>
              <a:t>actionEnter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()</a:t>
            </a:r>
          </a:p>
          <a:p>
            <a:pPr lvl="1">
              <a:tabLst>
                <a:tab pos="1878013" algn="ctr"/>
                <a:tab pos="2246313" algn="l"/>
              </a:tabLst>
            </a:pPr>
            <a:r>
              <a:rPr lang="en-GB" dirty="0" err="1">
                <a:solidFill>
                  <a:schemeClr val="bg1"/>
                </a:solidFill>
                <a:sym typeface="Wingdings" panose="05000000000000000000" pitchFamily="2" charset="2"/>
              </a:rPr>
              <a:t>ev_off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		</a:t>
            </a:r>
            <a:r>
              <a:rPr lang="en-GB" dirty="0" err="1">
                <a:solidFill>
                  <a:schemeClr val="bg1"/>
                </a:solidFill>
                <a:sym typeface="Wingdings" panose="05000000000000000000" pitchFamily="2" charset="2"/>
              </a:rPr>
              <a:t>actionExit</a:t>
            </a:r>
            <a:r>
              <a:rPr lang="en-GB" dirty="0">
                <a:solidFill>
                  <a:schemeClr val="bg1"/>
                </a:solidFill>
                <a:sym typeface="Wingdings" panose="05000000000000000000" pitchFamily="2" charset="2"/>
              </a:rPr>
              <a:t>()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3DEB8E-5A91-4888-9464-88D98B8FE876}"/>
              </a:ext>
            </a:extLst>
          </p:cNvPr>
          <p:cNvSpPr/>
          <p:nvPr/>
        </p:nvSpPr>
        <p:spPr>
          <a:xfrm>
            <a:off x="3600000" y="4320000"/>
            <a:ext cx="4680000" cy="216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00"/>
              </a:lnSpc>
              <a:tabLst>
                <a:tab pos="268288" algn="l"/>
                <a:tab pos="536575" algn="l"/>
              </a:tabLst>
            </a:pPr>
            <a:r>
              <a:rPr lang="en-GB" sz="2000" dirty="0"/>
              <a:t>void run()</a:t>
            </a:r>
          </a:p>
          <a:p>
            <a:pPr>
              <a:lnSpc>
                <a:spcPts val="2200"/>
              </a:lnSpc>
              <a:tabLst>
                <a:tab pos="268288" algn="l"/>
                <a:tab pos="536575" algn="l"/>
              </a:tabLst>
            </a:pPr>
            <a:r>
              <a:rPr lang="en-GB" sz="2000" dirty="0"/>
              <a:t>{</a:t>
            </a:r>
          </a:p>
          <a:p>
            <a:pPr>
              <a:lnSpc>
                <a:spcPts val="2200"/>
              </a:lnSpc>
              <a:tabLst>
                <a:tab pos="268288" algn="l"/>
                <a:tab pos="536575" algn="l"/>
              </a:tabLst>
            </a:pPr>
            <a:r>
              <a:rPr lang="en-GB" sz="2000" dirty="0"/>
              <a:t>	while (active()) {</a:t>
            </a:r>
          </a:p>
          <a:p>
            <a:pPr>
              <a:lnSpc>
                <a:spcPts val="2200"/>
              </a:lnSpc>
              <a:tabLst>
                <a:tab pos="268288" algn="l"/>
                <a:tab pos="536575" algn="l"/>
              </a:tabLst>
            </a:pPr>
            <a:r>
              <a:rPr lang="en-GB" sz="2000" dirty="0"/>
              <a:t>		update();</a:t>
            </a:r>
          </a:p>
          <a:p>
            <a:pPr>
              <a:lnSpc>
                <a:spcPts val="2200"/>
              </a:lnSpc>
              <a:tabLst>
                <a:tab pos="268288" algn="l"/>
                <a:tab pos="536575" algn="l"/>
              </a:tabLst>
            </a:pPr>
            <a:r>
              <a:rPr lang="en-GB" sz="2000" dirty="0"/>
              <a:t>	}</a:t>
            </a:r>
          </a:p>
          <a:p>
            <a:pPr>
              <a:lnSpc>
                <a:spcPts val="2200"/>
              </a:lnSpc>
              <a:tabLst>
                <a:tab pos="268288" algn="l"/>
                <a:tab pos="536575" algn="l"/>
              </a:tabLst>
            </a:pPr>
            <a:r>
              <a:rPr lang="en-GB" sz="2000" dirty="0"/>
              <a:t>}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77DF4B-0193-49CB-AC7F-378DC6CBE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3085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E14C9-8241-476A-B40C-AB6B62DD0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Implementation (2/5)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52B3EA-9064-4FA3-93CF-51E7E7C22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9682B-7818-4EFB-9F8B-A50F21633CCB}" type="slidenum">
              <a:rPr lang="en-GB" smtClean="0"/>
              <a:t>9</a:t>
            </a:fld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AD7494-DB0E-4577-9FF6-FC0E2AAD9E63}"/>
              </a:ext>
            </a:extLst>
          </p:cNvPr>
          <p:cNvSpPr/>
          <p:nvPr/>
        </p:nvSpPr>
        <p:spPr>
          <a:xfrm>
            <a:off x="3600000" y="1800000"/>
            <a:ext cx="4680000" cy="468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200"/>
              </a:lnSpc>
              <a:tabLst>
                <a:tab pos="268288" algn="l"/>
                <a:tab pos="536575" algn="l"/>
              </a:tabLst>
            </a:pPr>
            <a:r>
              <a:rPr lang="en-GB" sz="2000" dirty="0"/>
              <a:t>void update()</a:t>
            </a:r>
          </a:p>
          <a:p>
            <a:pPr>
              <a:lnSpc>
                <a:spcPts val="2200"/>
              </a:lnSpc>
              <a:tabLst>
                <a:tab pos="268288" algn="l"/>
                <a:tab pos="536575" algn="l"/>
              </a:tabLst>
            </a:pPr>
            <a:r>
              <a:rPr lang="en-GB" sz="2000" dirty="0"/>
              <a:t>{</a:t>
            </a:r>
          </a:p>
          <a:p>
            <a:pPr>
              <a:lnSpc>
                <a:spcPts val="2200"/>
              </a:lnSpc>
              <a:tabLst>
                <a:tab pos="268288" algn="l"/>
                <a:tab pos="536575" algn="l"/>
                <a:tab pos="2060575" algn="ctr"/>
                <a:tab pos="2238375" algn="l"/>
              </a:tabLst>
            </a:pPr>
            <a:r>
              <a:rPr lang="en-GB" sz="2000" dirty="0"/>
              <a:t>	</a:t>
            </a:r>
            <a:r>
              <a:rPr lang="en-GB" sz="2000" dirty="0" err="1"/>
              <a:t>JPrefix</a:t>
            </a:r>
            <a:r>
              <a:rPr lang="en-GB" sz="2000" dirty="0"/>
              <a:t> prefix;</a:t>
            </a:r>
            <a:br>
              <a:rPr lang="en-GB" sz="2000" dirty="0"/>
            </a:br>
            <a:br>
              <a:rPr lang="en-GB" sz="2000" dirty="0"/>
            </a:br>
            <a:r>
              <a:rPr lang="en-GB" sz="2000" dirty="0"/>
              <a:t>	server-&gt;</a:t>
            </a:r>
            <a:r>
              <a:rPr lang="en-GB" sz="2000" dirty="0" err="1"/>
              <a:t>WaitHead</a:t>
            </a:r>
            <a:r>
              <a:rPr lang="en-GB" sz="2000" dirty="0"/>
              <a:t>(prefix);</a:t>
            </a:r>
            <a:br>
              <a:rPr lang="en-GB" sz="2000" dirty="0"/>
            </a:br>
            <a:br>
              <a:rPr lang="en-GB" sz="2000" dirty="0"/>
            </a:br>
            <a:r>
              <a:rPr lang="en-GB" sz="2000" dirty="0"/>
              <a:t>	</a:t>
            </a:r>
            <a:r>
              <a:rPr lang="en-GB" sz="2000" dirty="0" err="1"/>
              <a:t>const</a:t>
            </a:r>
            <a:r>
              <a:rPr lang="en-GB" sz="2000" dirty="0"/>
              <a:t> int length	=	</a:t>
            </a:r>
            <a:r>
              <a:rPr lang="en-GB" sz="2000" dirty="0" err="1"/>
              <a:t>prefix.getSize</a:t>
            </a:r>
            <a:r>
              <a:rPr lang="en-GB" sz="2000" dirty="0"/>
              <a:t>();</a:t>
            </a:r>
            <a:br>
              <a:rPr lang="en-GB" sz="2000" dirty="0"/>
            </a:br>
            <a:r>
              <a:rPr lang="en-GB" sz="2000" dirty="0"/>
              <a:t>	char* buffer	=	new char[length];</a:t>
            </a:r>
            <a:br>
              <a:rPr lang="en-GB" sz="2000" dirty="0"/>
            </a:br>
            <a:endParaRPr lang="en-GB" sz="2000" dirty="0"/>
          </a:p>
          <a:p>
            <a:pPr>
              <a:lnSpc>
                <a:spcPts val="2200"/>
              </a:lnSpc>
              <a:tabLst>
                <a:tab pos="268288" algn="l"/>
                <a:tab pos="536575" algn="l"/>
              </a:tabLst>
            </a:pPr>
            <a:r>
              <a:rPr lang="en-GB" sz="2000" dirty="0"/>
              <a:t>	server-&gt;</a:t>
            </a:r>
            <a:r>
              <a:rPr lang="en-GB" sz="2000" dirty="0" err="1"/>
              <a:t>GetFullData</a:t>
            </a:r>
            <a:r>
              <a:rPr lang="en-GB" sz="2000" dirty="0"/>
              <a:t>(buffer, length);</a:t>
            </a:r>
          </a:p>
          <a:p>
            <a:pPr>
              <a:lnSpc>
                <a:spcPts val="2200"/>
              </a:lnSpc>
              <a:tabLst>
                <a:tab pos="268288" algn="l"/>
                <a:tab pos="536575" algn="l"/>
              </a:tabLst>
            </a:pPr>
            <a:br>
              <a:rPr lang="en-GB" sz="2000" dirty="0"/>
            </a:br>
            <a:r>
              <a:rPr lang="en-GB" sz="2000" dirty="0"/>
              <a:t>	update(</a:t>
            </a:r>
            <a:r>
              <a:rPr lang="en-GB" sz="2000" dirty="0" err="1"/>
              <a:t>prefix.getTag</a:t>
            </a:r>
            <a:r>
              <a:rPr lang="en-GB" sz="2000" dirty="0"/>
              <a:t>(), length, buffer);</a:t>
            </a:r>
            <a:br>
              <a:rPr lang="en-GB" sz="2000" dirty="0"/>
            </a:br>
            <a:br>
              <a:rPr lang="en-GB" sz="2000" dirty="0"/>
            </a:br>
            <a:r>
              <a:rPr lang="en-GB" sz="2000" dirty="0"/>
              <a:t>	delete [] buffer;</a:t>
            </a:r>
          </a:p>
          <a:p>
            <a:pPr>
              <a:lnSpc>
                <a:spcPts val="2200"/>
              </a:lnSpc>
              <a:tabLst>
                <a:tab pos="268288" algn="l"/>
                <a:tab pos="536575" algn="l"/>
              </a:tabLst>
            </a:pPr>
            <a:r>
              <a:rPr lang="en-GB" sz="2000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208233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1399</Words>
  <Application>Microsoft Office PowerPoint</Application>
  <PresentationFormat>Widescreen</PresentationFormat>
  <Paragraphs>229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Symbol</vt:lpstr>
      <vt:lpstr>Wingdings</vt:lpstr>
      <vt:lpstr>Office Theme</vt:lpstr>
      <vt:lpstr>DAQ state machine</vt:lpstr>
      <vt:lpstr>DAQ system in a nutshell</vt:lpstr>
      <vt:lpstr>Introduction (1/3)</vt:lpstr>
      <vt:lpstr>Introduction (2/3)</vt:lpstr>
      <vt:lpstr>Introduction (3/3)</vt:lpstr>
      <vt:lpstr>JLigier (1/2)</vt:lpstr>
      <vt:lpstr>JLigier (2/2)</vt:lpstr>
      <vt:lpstr>Implementation (1/5)</vt:lpstr>
      <vt:lpstr>Implementation (2/5)</vt:lpstr>
      <vt:lpstr>Implementation (3/5)</vt:lpstr>
      <vt:lpstr>Implementation (4/5)</vt:lpstr>
      <vt:lpstr>Implementation (5/5)</vt:lpstr>
      <vt:lpstr>Special actions (1/1)</vt:lpstr>
      <vt:lpstr>Error handling (1/4)</vt:lpstr>
      <vt:lpstr>Error handling (2/4)</vt:lpstr>
      <vt:lpstr>Error handling (3/4)</vt:lpstr>
      <vt:lpstr>Error handling (4/4)</vt:lpstr>
      <vt:lpstr>Specifications (1/2)</vt:lpstr>
      <vt:lpstr>Specifications (2/2)</vt:lpstr>
      <vt:lpstr>Notifications (1/2)</vt:lpstr>
      <vt:lpstr>Notifications (2/2)</vt:lpstr>
    </vt:vector>
  </TitlesOfParts>
  <Company>Nikhef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mjg</dc:creator>
  <cp:lastModifiedBy>Maarten de Jong</cp:lastModifiedBy>
  <cp:revision>300</cp:revision>
  <dcterms:created xsi:type="dcterms:W3CDTF">2018-03-10T00:06:49Z</dcterms:created>
  <dcterms:modified xsi:type="dcterms:W3CDTF">2024-04-20T11:05:14Z</dcterms:modified>
</cp:coreProperties>
</file>